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7" r:id="rId3"/>
    <p:sldId id="397" r:id="rId4"/>
    <p:sldId id="379" r:id="rId5"/>
    <p:sldId id="398" r:id="rId6"/>
    <p:sldId id="381" r:id="rId7"/>
    <p:sldId id="400" r:id="rId8"/>
    <p:sldId id="401" r:id="rId9"/>
    <p:sldId id="408" r:id="rId10"/>
    <p:sldId id="388" r:id="rId11"/>
    <p:sldId id="389" r:id="rId12"/>
    <p:sldId id="409" r:id="rId13"/>
    <p:sldId id="405" r:id="rId14"/>
    <p:sldId id="410" r:id="rId15"/>
    <p:sldId id="406" r:id="rId16"/>
    <p:sldId id="370" r:id="rId17"/>
  </p:sldIdLst>
  <p:sldSz cx="9144000" cy="6858000" type="screen4x3"/>
  <p:notesSz cx="6881813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21"/>
    <a:srgbClr val="F2A100"/>
    <a:srgbClr val="339933"/>
    <a:srgbClr val="7D8CFF"/>
    <a:srgbClr val="0000FF"/>
    <a:srgbClr val="996600"/>
    <a:srgbClr val="1DCC00"/>
    <a:srgbClr val="B6FE34"/>
    <a:srgbClr val="CC6B00"/>
    <a:srgbClr val="D6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39" autoAdjust="0"/>
  </p:normalViewPr>
  <p:slideViewPr>
    <p:cSldViewPr>
      <p:cViewPr varScale="1">
        <p:scale>
          <a:sx n="93" d="100"/>
          <a:sy n="93" d="100"/>
        </p:scale>
        <p:origin x="-25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Ken\tcon\presentations\globecom2011\RequirementsPlo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Ken\tcon\presentations\globecom2011\Requirements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Requirements by Cellular Standard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219685039370078"/>
          <c:y val="4.214129483814541E-2"/>
          <c:w val="0.81039348206474193"/>
          <c:h val="0.73444808982210552"/>
        </c:manualLayout>
      </c:layout>
      <c:scatterChart>
        <c:scatterStyle val="lineMarker"/>
        <c:ser>
          <c:idx val="0"/>
          <c:order val="0"/>
          <c:tx>
            <c:strRef>
              <c:f>Sheet1!$B$4</c:f>
              <c:strCache>
                <c:ptCount val="1"/>
                <c:pt idx="0">
                  <c:v>CDMA2000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9996296635965422"/>
                  <c:y val="0"/>
                </c:manualLayout>
              </c:layout>
              <c:showSerName val="1"/>
            </c:dLbl>
            <c:showSerName val="1"/>
          </c:dLbls>
          <c:xVal>
            <c:numRef>
              <c:f>Sheet1!$C$4</c:f>
              <c:numCache>
                <c:formatCode>General</c:formatCode>
                <c:ptCount val="1"/>
                <c:pt idx="0">
                  <c:v>10</c:v>
                </c:pt>
              </c:numCache>
            </c:numRef>
          </c:xVal>
          <c:yVal>
            <c:numRef>
              <c:f>Sheet1!$D$4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GSM</c:v>
                </c:pt>
              </c:strCache>
            </c:strRef>
          </c:tx>
          <c:spPr>
            <a:ln w="28575">
              <a:noFill/>
            </a:ln>
          </c:spPr>
          <c:dLbls>
            <c:showSerName val="1"/>
          </c:dLbls>
          <c:xVal>
            <c:numRef>
              <c:f>Sheet1!$C$5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Sheet1!$D$5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WiMAX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00FF"/>
              </a:solidFill>
            </c:spPr>
          </c:marker>
          <c:dLbls>
            <c:showSerName val="1"/>
          </c:dLbls>
          <c:xVal>
            <c:numRef>
              <c:f>Sheet1!$C$6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Sheet1!$D$6</c:f>
              <c:numCache>
                <c:formatCode>General</c:formatCode>
                <c:ptCount val="1"/>
                <c:pt idx="0">
                  <c:v>500</c:v>
                </c:pt>
              </c:numCache>
            </c:numRef>
          </c:y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LTE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2.7775590551180631E-3"/>
                  <c:y val="4.6296296296296424E-3"/>
                </c:manualLayout>
              </c:layout>
              <c:showSerName val="1"/>
            </c:dLbl>
            <c:showSerName val="1"/>
          </c:dLbls>
          <c:xVal>
            <c:numRef>
              <c:f>Sheet1!$C$7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Sheet1!$D$7</c:f>
              <c:numCache>
                <c:formatCode>General</c:formatCode>
                <c:ptCount val="1"/>
                <c:pt idx="0">
                  <c:v>250</c:v>
                </c:pt>
              </c:numCache>
            </c:numRef>
          </c:y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WCDMA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0.15553709696437709"/>
                  <c:y val="9.2592592592592813E-3"/>
                </c:manualLayout>
              </c:layout>
              <c:showSerName val="1"/>
            </c:dLbl>
            <c:spPr>
              <a:noFill/>
            </c:spPr>
            <c:showSerName val="1"/>
          </c:dLbls>
          <c:xVal>
            <c:numRef>
              <c:f>Sheet1!$C$8</c:f>
              <c:numCache>
                <c:formatCode>General</c:formatCode>
                <c:ptCount val="1"/>
                <c:pt idx="0">
                  <c:v>2.5</c:v>
                </c:pt>
              </c:numCache>
            </c:numRef>
          </c:xVal>
          <c:yVal>
            <c:numRef>
              <c:f>Sheet1!$D$8</c:f>
              <c:numCache>
                <c:formatCode>General</c:formatCode>
                <c:ptCount val="1"/>
                <c:pt idx="0">
                  <c:v>250</c:v>
                </c:pt>
              </c:numCache>
            </c:numRef>
          </c:yVal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TD-SCDMA</c:v>
                </c:pt>
              </c:strCache>
            </c:strRef>
          </c:tx>
          <c:spPr>
            <a:ln w="28575">
              <a:noFill/>
            </a:ln>
          </c:spPr>
          <c:dLbls>
            <c:showSerName val="1"/>
          </c:dLbls>
          <c:xVal>
            <c:numRef>
              <c:f>Sheet1!$C$9</c:f>
              <c:numCache>
                <c:formatCode>General</c:formatCode>
                <c:ptCount val="1"/>
                <c:pt idx="0">
                  <c:v>2.5</c:v>
                </c:pt>
              </c:numCache>
            </c:numRef>
          </c:xVal>
          <c:yVal>
            <c:numRef>
              <c:f>Sheet1!$D$9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</c:ser>
        <c:dLbls>
          <c:showVal val="1"/>
        </c:dLbls>
        <c:axId val="110212224"/>
        <c:axId val="110214528"/>
      </c:scatterChart>
      <c:valAx>
        <c:axId val="110212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Requirement </a:t>
                </a:r>
                <a:r>
                  <a:rPr lang="en-US" dirty="0" smtClean="0"/>
                  <a:t>(µs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110214528"/>
        <c:crosses val="autoZero"/>
        <c:crossBetween val="midCat"/>
      </c:valAx>
      <c:valAx>
        <c:axId val="1102145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Frequency </a:t>
                </a:r>
                <a:r>
                  <a:rPr lang="en-US" dirty="0" smtClean="0"/>
                  <a:t>Requirement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(ppb)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4795824940487188E-3"/>
              <c:y val="8.7424540682414745E-2"/>
            </c:manualLayout>
          </c:layout>
        </c:title>
        <c:numFmt formatCode="General" sourceLinked="1"/>
        <c:tickLblPos val="nextTo"/>
        <c:crossAx val="110212224"/>
        <c:crosses val="autoZero"/>
        <c:crossBetween val="midCat"/>
      </c:valAx>
    </c:plotArea>
    <c:plotVisOnly val="1"/>
  </c:chart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219685039370078"/>
          <c:y val="4.2141294838145431E-2"/>
          <c:w val="0.81039348206474193"/>
          <c:h val="0.73444808982210552"/>
        </c:manualLayout>
      </c:layout>
      <c:scatterChart>
        <c:scatterStyle val="lineMarker"/>
        <c:ser>
          <c:idx val="0"/>
          <c:order val="0"/>
          <c:tx>
            <c:strRef>
              <c:f>Sheet1!$B$4</c:f>
              <c:strCache>
                <c:ptCount val="1"/>
                <c:pt idx="0">
                  <c:v>CDMA2000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9996296635965422"/>
                  <c:y val="0"/>
                </c:manualLayout>
              </c:layout>
              <c:showSerName val="1"/>
            </c:dLbl>
            <c:showSerName val="1"/>
          </c:dLbls>
          <c:xVal>
            <c:numRef>
              <c:f>Sheet1!$C$4</c:f>
              <c:numCache>
                <c:formatCode>General</c:formatCode>
                <c:ptCount val="1"/>
                <c:pt idx="0">
                  <c:v>10</c:v>
                </c:pt>
              </c:numCache>
            </c:numRef>
          </c:xVal>
          <c:yVal>
            <c:numRef>
              <c:f>Sheet1!$D$4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GSM</c:v>
                </c:pt>
              </c:strCache>
            </c:strRef>
          </c:tx>
          <c:spPr>
            <a:ln w="28575">
              <a:noFill/>
            </a:ln>
          </c:spPr>
          <c:dLbls>
            <c:showSerName val="1"/>
          </c:dLbls>
          <c:xVal>
            <c:numRef>
              <c:f>Sheet1!$C$5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Sheet1!$D$5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WiMAX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00FF"/>
              </a:solidFill>
            </c:spPr>
          </c:marker>
          <c:dLbls>
            <c:showSerName val="1"/>
          </c:dLbls>
          <c:xVal>
            <c:numRef>
              <c:f>Sheet1!$C$6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Sheet1!$D$6</c:f>
              <c:numCache>
                <c:formatCode>General</c:formatCode>
                <c:ptCount val="1"/>
                <c:pt idx="0">
                  <c:v>500</c:v>
                </c:pt>
              </c:numCache>
            </c:numRef>
          </c:y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LTE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2.7775590551180639E-3"/>
                  <c:y val="4.6296296296296433E-3"/>
                </c:manualLayout>
              </c:layout>
              <c:showSerName val="1"/>
            </c:dLbl>
            <c:showSerName val="1"/>
          </c:dLbls>
          <c:xVal>
            <c:numRef>
              <c:f>Sheet1!$C$7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Sheet1!$D$7</c:f>
              <c:numCache>
                <c:formatCode>General</c:formatCode>
                <c:ptCount val="1"/>
                <c:pt idx="0">
                  <c:v>250</c:v>
                </c:pt>
              </c:numCache>
            </c:numRef>
          </c:y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WCDMA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0.15553709696437718"/>
                  <c:y val="9.2592592592592865E-3"/>
                </c:manualLayout>
              </c:layout>
              <c:showSerName val="1"/>
            </c:dLbl>
            <c:spPr>
              <a:noFill/>
            </c:spPr>
            <c:showSerName val="1"/>
          </c:dLbls>
          <c:xVal>
            <c:numRef>
              <c:f>Sheet1!$C$8</c:f>
              <c:numCache>
                <c:formatCode>General</c:formatCode>
                <c:ptCount val="1"/>
                <c:pt idx="0">
                  <c:v>2.5</c:v>
                </c:pt>
              </c:numCache>
            </c:numRef>
          </c:xVal>
          <c:yVal>
            <c:numRef>
              <c:f>Sheet1!$D$8</c:f>
              <c:numCache>
                <c:formatCode>General</c:formatCode>
                <c:ptCount val="1"/>
                <c:pt idx="0">
                  <c:v>250</c:v>
                </c:pt>
              </c:numCache>
            </c:numRef>
          </c:yVal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TD-SCDMA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8294959402556751"/>
                  <c:y val="-3.9473684210526348E-2"/>
                </c:manualLayout>
              </c:layout>
              <c:showSerName val="1"/>
            </c:dLbl>
            <c:showSerName val="1"/>
          </c:dLbls>
          <c:xVal>
            <c:numRef>
              <c:f>Sheet1!$C$9</c:f>
              <c:numCache>
                <c:formatCode>General</c:formatCode>
                <c:ptCount val="1"/>
                <c:pt idx="0">
                  <c:v>2.5</c:v>
                </c:pt>
              </c:numCache>
            </c:numRef>
          </c:xVal>
          <c:yVal>
            <c:numRef>
              <c:f>Sheet1!$D$9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</c:ser>
        <c:dLbls>
          <c:showVal val="1"/>
        </c:dLbls>
        <c:axId val="120009088"/>
        <c:axId val="120011776"/>
      </c:scatterChart>
      <c:valAx>
        <c:axId val="120009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Requirement (us)</a:t>
                </a:r>
              </a:p>
            </c:rich>
          </c:tx>
          <c:layout/>
        </c:title>
        <c:numFmt formatCode="General" sourceLinked="1"/>
        <c:tickLblPos val="nextTo"/>
        <c:crossAx val="120011776"/>
        <c:crosses val="autoZero"/>
        <c:crossBetween val="midCat"/>
      </c:valAx>
      <c:valAx>
        <c:axId val="120011776"/>
        <c:scaling>
          <c:orientation val="minMax"/>
          <c:max val="6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Requirement (ppb)</a:t>
                </a:r>
              </a:p>
            </c:rich>
          </c:tx>
          <c:layout>
            <c:manualLayout>
              <c:xMode val="edge"/>
              <c:yMode val="edge"/>
              <c:x val="6.479582494048724E-3"/>
              <c:y val="8.7424540682414703E-2"/>
            </c:manualLayout>
          </c:layout>
        </c:title>
        <c:numFmt formatCode="General" sourceLinked="1"/>
        <c:tickLblPos val="nextTo"/>
        <c:crossAx val="120009088"/>
        <c:crosses val="autoZero"/>
        <c:crossBetween val="midCat"/>
      </c:valAx>
    </c:plotArea>
    <c:plotVisOnly val="1"/>
  </c:chart>
  <c:txPr>
    <a:bodyPr/>
    <a:lstStyle/>
    <a:p>
      <a:pPr>
        <a:defRPr sz="1200" b="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305" y="2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EAA4-AB66-4FDC-B040-B524AE30714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90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305" y="8830690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A091-CA57-4731-91B2-5AA7374A4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799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 l="6841" t="11534" r="7354" b="19262"/>
          <a:stretch>
            <a:fillRect/>
          </a:stretch>
        </p:blipFill>
        <p:spPr>
          <a:xfrm>
            <a:off x="7069952" y="6294504"/>
            <a:ext cx="1524000" cy="48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6370704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3880" y="6294504"/>
            <a:ext cx="1950720" cy="5006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4478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Extending the Reach of GPS-assisted </a:t>
            </a:r>
            <a:r>
              <a:rPr lang="en-US" sz="2800" dirty="0" err="1" smtClean="0"/>
              <a:t>Femtocell</a:t>
            </a:r>
            <a:r>
              <a:rPr lang="en-US" sz="2800" dirty="0" smtClean="0"/>
              <a:t> Synchronization and Localization through Tightly-Coupled Opportunistic Navigation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Ken </a:t>
            </a:r>
            <a:r>
              <a:rPr lang="en-US" dirty="0" err="1" smtClean="0">
                <a:solidFill>
                  <a:schemeClr val="bg1"/>
                </a:solidFill>
              </a:rPr>
              <a:t>Pesyna</a:t>
            </a:r>
            <a:r>
              <a:rPr lang="en-US" dirty="0" smtClean="0">
                <a:solidFill>
                  <a:schemeClr val="bg1"/>
                </a:solidFill>
              </a:rPr>
              <a:t>, Kyle Wesson, Robert Heath Jr., Todd Humphreys</a:t>
            </a:r>
          </a:p>
          <a:p>
            <a:endParaRPr lang="en-US" dirty="0"/>
          </a:p>
        </p:txBody>
      </p:sp>
      <p:pic>
        <p:nvPicPr>
          <p:cNvPr id="4" name="Picture 3" descr="wncg_horz_b_rev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373" y="0"/>
            <a:ext cx="3265627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2484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Gill Sans MT" pitchFamily="34" charset="0"/>
              </a:rPr>
              <a:t>Presentation at </a:t>
            </a:r>
            <a:r>
              <a:rPr lang="en-US" sz="1200" dirty="0" err="1" smtClean="0">
                <a:solidFill>
                  <a:schemeClr val="bg1"/>
                </a:solidFill>
                <a:latin typeface="Gill Sans MT" pitchFamily="34" charset="0"/>
              </a:rPr>
              <a:t>Globecom</a:t>
            </a:r>
            <a:r>
              <a:rPr lang="en-US" sz="1200" dirty="0" smtClean="0">
                <a:solidFill>
                  <a:schemeClr val="bg1"/>
                </a:solidFill>
                <a:latin typeface="Gill Sans MT" pitchFamily="34" charset="0"/>
              </a:rPr>
              <a:t> 2011 | December 5, 2011</a:t>
            </a:r>
            <a:endParaRPr lang="en-US" sz="12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032823"/>
            <a:ext cx="4560722" cy="23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0099" t="16090" r="38002" b="54949"/>
          <a:stretch>
            <a:fillRect/>
          </a:stretch>
        </p:blipFill>
        <p:spPr bwMode="auto">
          <a:xfrm>
            <a:off x="4716236" y="4413823"/>
            <a:ext cx="9987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403282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Final</a:t>
            </a:r>
          </a:p>
          <a:p>
            <a:pPr algn="ctr"/>
            <a:r>
              <a:rPr lang="en-US" sz="1200" dirty="0" smtClean="0"/>
              <a:t>Accumulation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Tightly-Coupled Opportunistic Navigation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657852" y="4640036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167" y="990600"/>
            <a:ext cx="55384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58266"/>
            <a:ext cx="1981200" cy="19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65420" y="3276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Estimator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Proposed TCON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495799"/>
          </a:xfrm>
        </p:spPr>
        <p:txBody>
          <a:bodyPr/>
          <a:lstStyle/>
          <a:p>
            <a:pPr marL="858837" lvl="1" indent="-514350">
              <a:buFont typeface="+mj-lt"/>
              <a:buAutoNum type="arabicPeriod"/>
            </a:pPr>
            <a:r>
              <a:rPr lang="en-US" sz="2400" b="1" dirty="0" smtClean="0"/>
              <a:t>Frequency stability transfer</a:t>
            </a:r>
          </a:p>
          <a:p>
            <a:pPr marL="1211262" lvl="2" indent="-514350"/>
            <a:r>
              <a:rPr lang="en-US" sz="2000" dirty="0" smtClean="0"/>
              <a:t>Correct its local clock variations to allow extended integration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400" b="1" dirty="0" smtClean="0"/>
              <a:t>Search space </a:t>
            </a:r>
            <a:r>
              <a:rPr lang="en-US" sz="2400" b="1" dirty="0" err="1" smtClean="0"/>
              <a:t>contraint</a:t>
            </a:r>
            <a:endParaRPr lang="en-US" sz="2400" b="1" dirty="0" smtClean="0"/>
          </a:p>
          <a:p>
            <a:pPr marL="1211262" lvl="2" indent="-514350"/>
            <a:r>
              <a:rPr lang="en-US" sz="2000" dirty="0" smtClean="0"/>
              <a:t>Aiding of precise time and frequency information</a:t>
            </a:r>
          </a:p>
          <a:p>
            <a:pPr marL="1211262" lvl="2" indent="-514350"/>
            <a:r>
              <a:rPr lang="en-US" sz="2000" dirty="0" smtClean="0"/>
              <a:t>Decreases time &amp; frequency uncertainty</a:t>
            </a:r>
          </a:p>
          <a:p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2286000" cy="24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92602"/>
            <a:ext cx="3200400" cy="25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5943601" y="4275363"/>
            <a:ext cx="1083856" cy="778329"/>
          </a:xfrm>
          <a:prstGeom prst="rect">
            <a:avLst/>
          </a:prstGeom>
          <a:solidFill>
            <a:schemeClr val="tx1">
              <a:alpha val="21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</a:t>
            </a:r>
            <a:r>
              <a:rPr lang="en-US" dirty="0" smtClean="0"/>
              <a:t>Signal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3048000"/>
          </a:xfrm>
        </p:spPr>
        <p:txBody>
          <a:bodyPr/>
          <a:lstStyle/>
          <a:p>
            <a:r>
              <a:rPr lang="en-US" sz="2400" dirty="0" smtClean="0"/>
              <a:t>Analyzed ambient CDMA signals</a:t>
            </a:r>
          </a:p>
          <a:p>
            <a:r>
              <a:rPr lang="en-US" sz="2400" dirty="0" smtClean="0"/>
              <a:t>Extremely stable </a:t>
            </a:r>
            <a:r>
              <a:rPr lang="en-US" sz="2400" dirty="0" smtClean="0"/>
              <a:t>and </a:t>
            </a:r>
            <a:r>
              <a:rPr lang="en-US" sz="2400" dirty="0" smtClean="0"/>
              <a:t>synchronous</a:t>
            </a:r>
            <a:endParaRPr lang="en-US" sz="2400" dirty="0" smtClean="0"/>
          </a:p>
          <a:p>
            <a:pPr lvl="1"/>
            <a:r>
              <a:rPr lang="en-US" sz="2000" dirty="0" smtClean="0"/>
              <a:t>Signals remain stable beyond 9 seconds</a:t>
            </a:r>
          </a:p>
          <a:p>
            <a:pPr lvl="1"/>
            <a:r>
              <a:rPr lang="en-US" sz="2000" dirty="0" smtClean="0"/>
              <a:t>Time synchronized to 4 </a:t>
            </a:r>
            <a:r>
              <a:rPr lang="en-US" sz="2000" dirty="0" smtClean="0"/>
              <a:t>µs (2 of 3)</a:t>
            </a:r>
            <a:endParaRPr lang="en-US" sz="2000" dirty="0" smtClean="0"/>
          </a:p>
          <a:p>
            <a:pPr lvl="1"/>
            <a:r>
              <a:rPr lang="en-US" sz="2000" dirty="0" smtClean="0"/>
              <a:t>Frequency accurate to 0.3 Hz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4657"/>
          <a:stretch>
            <a:fillRect/>
          </a:stretch>
        </p:blipFill>
        <p:spPr bwMode="auto">
          <a:xfrm>
            <a:off x="5257800" y="4648200"/>
            <a:ext cx="3560350" cy="9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6495"/>
          <a:stretch>
            <a:fillRect/>
          </a:stretch>
        </p:blipFill>
        <p:spPr bwMode="auto">
          <a:xfrm>
            <a:off x="838200" y="4648200"/>
            <a:ext cx="3957075" cy="9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255" r="6383" b="11082"/>
          <a:stretch>
            <a:fillRect/>
          </a:stretch>
        </p:blipFill>
        <p:spPr bwMode="auto">
          <a:xfrm>
            <a:off x="5257800" y="1219200"/>
            <a:ext cx="3657600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6338" y="2876938"/>
            <a:ext cx="1600200" cy="78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b="86752"/>
          <a:stretch>
            <a:fillRect/>
          </a:stretch>
        </p:blipFill>
        <p:spPr bwMode="auto">
          <a:xfrm>
            <a:off x="1066800" y="5715000"/>
            <a:ext cx="335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b="82671"/>
          <a:stretch>
            <a:fillRect/>
          </a:stretch>
        </p:blipFill>
        <p:spPr bwMode="auto">
          <a:xfrm>
            <a:off x="5486400" y="5620138"/>
            <a:ext cx="33289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62600" y="39594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Mean-squared Coherence </a:t>
            </a:r>
            <a:r>
              <a:rPr lang="en-US" sz="1400" dirty="0" err="1" smtClean="0"/>
              <a:t>vs</a:t>
            </a:r>
            <a:r>
              <a:rPr lang="en-US" sz="1400" dirty="0" smtClean="0"/>
              <a:t> Time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695140" y="2066092"/>
            <a:ext cx="496076" cy="304800"/>
          </a:xfrm>
          <a:prstGeom prst="rect">
            <a:avLst/>
          </a:prstGeom>
          <a:solidFill>
            <a:srgbClr val="FFB5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7816" y="2057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9.5 s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200124" y="2286000"/>
            <a:ext cx="381000" cy="1524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8075648" y="1828800"/>
            <a:ext cx="534952" cy="304800"/>
          </a:xfrm>
          <a:prstGeom prst="rect">
            <a:avLst/>
          </a:prstGeom>
          <a:solidFill>
            <a:srgbClr val="FFB5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7200" y="1828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 s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8153400" y="2133600"/>
            <a:ext cx="7620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8190724" y="2667000"/>
            <a:ext cx="648476" cy="304800"/>
          </a:xfrm>
          <a:prstGeom prst="rect">
            <a:avLst/>
          </a:prstGeom>
          <a:solidFill>
            <a:srgbClr val="FFB5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2404" y="2662009"/>
            <a:ext cx="799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100+ s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686800" y="2286000"/>
            <a:ext cx="15240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981200" y="4724400"/>
            <a:ext cx="1066800" cy="914400"/>
          </a:xfrm>
          <a:prstGeom prst="rect">
            <a:avLst/>
          </a:prstGeom>
          <a:noFill/>
          <a:ln w="44450" cap="flat" cmpd="sng" algn="ctr">
            <a:solidFill>
              <a:srgbClr val="FFB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248400" y="4648200"/>
            <a:ext cx="1143000" cy="914400"/>
          </a:xfrm>
          <a:prstGeom prst="rect">
            <a:avLst/>
          </a:prstGeom>
          <a:noFill/>
          <a:ln w="44450" cap="flat" cmpd="sng" algn="ctr">
            <a:solidFill>
              <a:srgbClr val="FFB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27" grpId="0" animBg="1"/>
      <p:bldP spid="28" grpId="0"/>
      <p:bldP spid="32" grpId="0" animBg="1"/>
      <p:bldP spid="33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Demonstration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5000" t="32453" r="28750" b="31887"/>
          <a:stretch>
            <a:fillRect/>
          </a:stretch>
        </p:blipFill>
        <p:spPr bwMode="auto">
          <a:xfrm>
            <a:off x="5029201" y="1276739"/>
            <a:ext cx="335279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PS_CDMA_Wardriving 021.JPG"/>
          <p:cNvPicPr>
            <a:picLocks noChangeAspect="1"/>
          </p:cNvPicPr>
          <p:nvPr/>
        </p:nvPicPr>
        <p:blipFill>
          <a:blip r:embed="rId3" cstate="print"/>
          <a:srcRect l="16883" t="15584" r="19480" b="37662"/>
          <a:stretch>
            <a:fillRect/>
          </a:stretch>
        </p:blipFill>
        <p:spPr>
          <a:xfrm>
            <a:off x="5029200" y="4019939"/>
            <a:ext cx="3352800" cy="184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150" t="25253" r="27965" b="34892"/>
          <a:stretch>
            <a:fillRect/>
          </a:stretch>
        </p:blipFill>
        <p:spPr bwMode="auto">
          <a:xfrm>
            <a:off x="5029200" y="1276739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 bwMode="auto">
          <a:xfrm>
            <a:off x="5410200" y="2953139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84472" y="2893267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24800" y="1733939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76600"/>
            <a:ext cx="3462337" cy="27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verizonfemtocell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2352" y="2954694"/>
            <a:ext cx="303248" cy="242598"/>
          </a:xfrm>
        </p:spPr>
      </p:pic>
      <p:pic>
        <p:nvPicPr>
          <p:cNvPr id="15" name="Picture 14" descr="Map.j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1286602"/>
            <a:ext cx="3581400" cy="252339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3400" y="1295400"/>
            <a:ext cx="4419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Cellular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CDMA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signals recorded in Austin, TX</a:t>
            </a:r>
            <a:endParaRPr lang="en-US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TCON </a:t>
            </a:r>
            <a:r>
              <a:rPr lang="en-US" kern="0" dirty="0" smtClean="0"/>
              <a:t>used to estimate the local clock variations using only CDMA signals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799"/>
          </a:xfrm>
        </p:spPr>
        <p:txBody>
          <a:bodyPr/>
          <a:lstStyle/>
          <a:p>
            <a:r>
              <a:rPr lang="en-US" sz="2800" dirty="0" smtClean="0"/>
              <a:t>Synchronization is required for </a:t>
            </a:r>
            <a:r>
              <a:rPr lang="en-US" sz="2800" dirty="0" err="1" smtClean="0"/>
              <a:t>femtocell</a:t>
            </a:r>
            <a:r>
              <a:rPr lang="en-US" sz="2800" dirty="0" smtClean="0"/>
              <a:t> operation</a:t>
            </a:r>
          </a:p>
          <a:p>
            <a:r>
              <a:rPr lang="en-US" sz="2800" dirty="0" smtClean="0"/>
              <a:t>Location is required to meet FCC regulations</a:t>
            </a:r>
          </a:p>
          <a:p>
            <a:r>
              <a:rPr lang="en-US" sz="2800" dirty="0" smtClean="0"/>
              <a:t>Existing approaches may not meet requirements</a:t>
            </a:r>
          </a:p>
          <a:p>
            <a:r>
              <a:rPr lang="en-US" sz="2800" dirty="0" smtClean="0"/>
              <a:t>Propose TCON to exploit other available signals</a:t>
            </a:r>
          </a:p>
          <a:p>
            <a:r>
              <a:rPr lang="en-US" sz="2800" dirty="0" smtClean="0"/>
              <a:t>Increases the GPS-sensitivity of the </a:t>
            </a:r>
            <a:r>
              <a:rPr lang="en-US" sz="2800" dirty="0" err="1" smtClean="0"/>
              <a:t>femtocell</a:t>
            </a:r>
            <a:endParaRPr lang="en-US" sz="2800" dirty="0" smtClean="0"/>
          </a:p>
          <a:p>
            <a:pPr lvl="1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GPS meets the </a:t>
            </a:r>
            <a:r>
              <a:rPr lang="en-US" sz="2000" dirty="0" err="1" smtClean="0">
                <a:sym typeface="Wingdings" pitchFamily="2" charset="2"/>
              </a:rPr>
              <a:t>syncrhonization</a:t>
            </a:r>
            <a:r>
              <a:rPr lang="en-US" sz="2000" dirty="0" smtClean="0">
                <a:sym typeface="Wingdings" pitchFamily="2" charset="2"/>
              </a:rPr>
              <a:t> requirements</a:t>
            </a:r>
          </a:p>
          <a:p>
            <a:pPr lvl="1"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Allows </a:t>
            </a:r>
            <a:r>
              <a:rPr lang="en-US" sz="2000" dirty="0" err="1" smtClean="0">
                <a:sym typeface="Wingdings" pitchFamily="2" charset="2"/>
              </a:rPr>
              <a:t>femtocells</a:t>
            </a:r>
            <a:r>
              <a:rPr lang="en-US" sz="2000" dirty="0" smtClean="0">
                <a:sym typeface="Wingdings" pitchFamily="2" charset="2"/>
              </a:rPr>
              <a:t> to be located further indoors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495799"/>
          </a:xfrm>
        </p:spPr>
        <p:txBody>
          <a:bodyPr/>
          <a:lstStyle/>
          <a:p>
            <a:r>
              <a:rPr lang="en-US" sz="2800" dirty="0" smtClean="0"/>
              <a:t>Requirements </a:t>
            </a:r>
            <a:r>
              <a:rPr lang="en-US" sz="2800" dirty="0" smtClean="0"/>
              <a:t>to acquire a 5 dB-Hz GPS signal:</a:t>
            </a:r>
          </a:p>
          <a:p>
            <a:pPr lvl="1"/>
            <a:r>
              <a:rPr lang="en-US" sz="2000" dirty="0" smtClean="0"/>
              <a:t>Coherent integration time of 7 seconds</a:t>
            </a:r>
          </a:p>
          <a:p>
            <a:pPr lvl="1"/>
            <a:r>
              <a:rPr lang="en-US" sz="2000" dirty="0" smtClean="0"/>
              <a:t>Time certainty to within 6 µs of GPS time</a:t>
            </a:r>
          </a:p>
          <a:p>
            <a:pPr lvl="1"/>
            <a:r>
              <a:rPr lang="en-US" sz="2000" dirty="0" smtClean="0"/>
              <a:t>Frequency certainty to within 0.5 </a:t>
            </a:r>
            <a:r>
              <a:rPr lang="en-US" sz="2000" dirty="0" smtClean="0"/>
              <a:t>Hz</a:t>
            </a:r>
            <a:endParaRPr lang="en-US" sz="2400" dirty="0" smtClean="0"/>
          </a:p>
          <a:p>
            <a:r>
              <a:rPr lang="en-US" sz="2800" dirty="0" smtClean="0"/>
              <a:t>TCON achieves the needed gain in sensitivity</a:t>
            </a:r>
            <a:endParaRPr lang="en-US" sz="2800" dirty="0" smtClean="0"/>
          </a:p>
          <a:p>
            <a:r>
              <a:rPr lang="en-US" sz="2800" dirty="0" err="1" smtClean="0"/>
              <a:t>Femtocells</a:t>
            </a:r>
            <a:r>
              <a:rPr lang="en-US" sz="2800" dirty="0" smtClean="0"/>
              <a:t> </a:t>
            </a:r>
            <a:r>
              <a:rPr lang="en-US" sz="2800" dirty="0" smtClean="0"/>
              <a:t>synchronized </a:t>
            </a:r>
            <a:r>
              <a:rPr lang="en-US" sz="2800" dirty="0" smtClean="0"/>
              <a:t>indoors using GPS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7391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Garamond" pitchFamily="18" charset="0"/>
              </a:rPr>
              <a:t>Questions?</a:t>
            </a:r>
            <a:endParaRPr lang="en-US" sz="4000" b="1" i="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48400" y="3352800"/>
            <a:ext cx="2514600" cy="2514600"/>
            <a:chOff x="6248400" y="3276600"/>
            <a:chExt cx="2514600" cy="2514600"/>
          </a:xfrm>
        </p:grpSpPr>
        <p:pic>
          <p:nvPicPr>
            <p:cNvPr id="4" name="Picture 3" descr="verizonfemtoce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3276600"/>
              <a:ext cx="2514600" cy="2514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7239000" y="4419600"/>
              <a:ext cx="3810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Why Synchronization &amp; Localization?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495799"/>
          </a:xfrm>
        </p:spPr>
        <p:txBody>
          <a:bodyPr/>
          <a:lstStyle/>
          <a:p>
            <a:r>
              <a:rPr lang="en-US" dirty="0" smtClean="0"/>
              <a:t>Ensure reliable handover</a:t>
            </a:r>
          </a:p>
          <a:p>
            <a:r>
              <a:rPr lang="en-US" dirty="0" smtClean="0"/>
              <a:t>Reduce interference</a:t>
            </a:r>
          </a:p>
          <a:p>
            <a:r>
              <a:rPr lang="en-US" dirty="0" smtClean="0"/>
              <a:t>Operate within licensed spectrum</a:t>
            </a:r>
          </a:p>
          <a:p>
            <a:r>
              <a:rPr lang="en-US" dirty="0" smtClean="0"/>
              <a:t>Locate emergency </a:t>
            </a:r>
            <a:r>
              <a:rPr lang="en-US" dirty="0" smtClean="0"/>
              <a:t>calls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Synchronization and Localization are key requirements for </a:t>
            </a:r>
            <a:r>
              <a:rPr lang="en-US" dirty="0" err="1" smtClean="0"/>
              <a:t>femtocells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 of Satellite-based Synchronization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86400" y="1828800"/>
            <a:ext cx="3048000" cy="3642501"/>
            <a:chOff x="4419600" y="1828800"/>
            <a:chExt cx="3048000" cy="3642501"/>
          </a:xfrm>
        </p:grpSpPr>
        <p:grpSp>
          <p:nvGrpSpPr>
            <p:cNvPr id="12" name="Group 11"/>
            <p:cNvGrpSpPr/>
            <p:nvPr/>
          </p:nvGrpSpPr>
          <p:grpSpPr>
            <a:xfrm>
              <a:off x="4419600" y="1828800"/>
              <a:ext cx="3048000" cy="3642501"/>
              <a:chOff x="4419600" y="1828800"/>
              <a:chExt cx="3048000" cy="3642501"/>
            </a:xfrm>
          </p:grpSpPr>
          <p:pic>
            <p:nvPicPr>
              <p:cNvPr id="4" name="Picture 3" descr="indoorpowerGPSLevels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19600" y="1828800"/>
                <a:ext cx="3048000" cy="364250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5486400" y="2514600"/>
                <a:ext cx="11430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6164036" y="3777344"/>
                <a:ext cx="737508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6324600" y="3804560"/>
              <a:ext cx="58239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7086600" y="3733800"/>
            <a:ext cx="228600" cy="457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4957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1447801"/>
            <a:ext cx="48768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Femtocells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placed indoors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z="2800" kern="0" baseline="0" dirty="0" smtClean="0">
                <a:latin typeface="Gill Sans MT" pitchFamily="34" charset="0"/>
              </a:rPr>
              <a:t>GPS signals </a:t>
            </a:r>
            <a:r>
              <a:rPr lang="en-US" sz="2800" kern="0" dirty="0" smtClean="0">
                <a:latin typeface="Gill Sans MT" pitchFamily="34" charset="0"/>
              </a:rPr>
              <a:t>weak: -155 </a:t>
            </a:r>
            <a:r>
              <a:rPr lang="en-US" sz="2800" kern="0" dirty="0" err="1" smtClean="0">
                <a:latin typeface="Gill Sans MT" pitchFamily="34" charset="0"/>
              </a:rPr>
              <a:t>dBW</a:t>
            </a:r>
            <a:endParaRPr lang="en-US" sz="2800" kern="0" dirty="0" smtClean="0">
              <a:latin typeface="Gill Sans MT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Up to 45 dB penetration loss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Frequency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153400" cy="761999"/>
          </a:xfrm>
        </p:spPr>
        <p:txBody>
          <a:bodyPr/>
          <a:lstStyle/>
          <a:p>
            <a:r>
              <a:rPr lang="en-US" sz="2800" dirty="0" smtClean="0"/>
              <a:t>Minimum synchronization requirements </a:t>
            </a:r>
            <a:r>
              <a:rPr lang="en-US" sz="2800" dirty="0" smtClean="0"/>
              <a:t>[</a:t>
            </a:r>
            <a:r>
              <a:rPr lang="en-US" sz="2800" dirty="0" err="1" smtClean="0"/>
              <a:t>Rakon</a:t>
            </a:r>
            <a:r>
              <a:rPr lang="en-US" sz="2800" dirty="0" smtClean="0"/>
              <a:t>]:</a:t>
            </a:r>
            <a:endParaRPr lang="en-US" sz="28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143000" y="1981200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9924" y="5715000"/>
            <a:ext cx="8153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tabLst/>
              <a:defRPr/>
            </a:pPr>
            <a:r>
              <a:rPr lang="en-US" sz="2800" kern="0" dirty="0" smtClean="0">
                <a:latin typeface="Gill Sans MT" pitchFamily="34" charset="0"/>
              </a:rPr>
              <a:t>These are very stringent requirements!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Spectrum licensing &amp; operator control</a:t>
            </a:r>
          </a:p>
          <a:p>
            <a:r>
              <a:rPr lang="en-US" sz="2800" dirty="0" smtClean="0"/>
              <a:t>Emergency caller location identification (E911)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 bwMode="auto">
          <a:xfrm>
            <a:off x="2732317" y="2743200"/>
            <a:ext cx="3200400" cy="303866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Requirements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038600" y="3962400"/>
            <a:ext cx="609600" cy="635977"/>
          </a:xfrm>
          <a:prstGeom prst="ellipse">
            <a:avLst/>
          </a:prstGeom>
          <a:noFill/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3212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20km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E911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276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Spectrum Licensing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343400" y="2819400"/>
            <a:ext cx="533400" cy="14478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4" idx="6"/>
          </p:cNvCxnSpPr>
          <p:nvPr/>
        </p:nvCxnSpPr>
        <p:spPr bwMode="auto">
          <a:xfrm>
            <a:off x="4343400" y="4267200"/>
            <a:ext cx="304800" cy="13189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verizonfemtoce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8993" y="4133462"/>
            <a:ext cx="258145" cy="258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77000" y="4800600"/>
            <a:ext cx="1828800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Challenging!</a:t>
            </a:r>
          </a:p>
          <a:p>
            <a:r>
              <a:rPr lang="en-US" dirty="0" smtClean="0"/>
              <a:t>Big Issue: E911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2400" y="3352800"/>
          <a:ext cx="4998098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0" name="Group 149"/>
          <p:cNvGrpSpPr/>
          <p:nvPr/>
        </p:nvGrpSpPr>
        <p:grpSpPr>
          <a:xfrm>
            <a:off x="883298" y="3459480"/>
            <a:ext cx="4038600" cy="2057400"/>
            <a:chOff x="1066800" y="3581400"/>
            <a:chExt cx="4038600" cy="1905000"/>
          </a:xfrm>
        </p:grpSpPr>
        <p:cxnSp>
          <p:nvCxnSpPr>
            <p:cNvPr id="120" name="Straight Connector 119"/>
            <p:cNvCxnSpPr/>
            <p:nvPr/>
          </p:nvCxnSpPr>
          <p:spPr bwMode="auto">
            <a:xfrm>
              <a:off x="1066800" y="3581400"/>
              <a:ext cx="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>
              <a:off x="1066800" y="5486400"/>
              <a:ext cx="4038600" cy="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1066800" y="5181600"/>
              <a:ext cx="304800" cy="3048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1066800" y="4953000"/>
              <a:ext cx="533400" cy="5334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066800" y="4724400"/>
              <a:ext cx="762000" cy="762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1066800" y="4495800"/>
              <a:ext cx="990600" cy="9906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1066800" y="4267200"/>
              <a:ext cx="1219200" cy="12192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1066800" y="4038600"/>
              <a:ext cx="1447800" cy="14478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1066800" y="3810000"/>
              <a:ext cx="1676400" cy="16764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1066800" y="3581400"/>
              <a:ext cx="19050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1295400" y="3581400"/>
              <a:ext cx="19050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1524000" y="3581400"/>
              <a:ext cx="19050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1828800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2057400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2286000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2514600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3505200" y="3581400"/>
              <a:ext cx="1524000" cy="16002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3733800" y="3581400"/>
              <a:ext cx="1295400" cy="13716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3886200" y="3581400"/>
              <a:ext cx="1143000" cy="1143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4114800" y="3581400"/>
              <a:ext cx="914400" cy="9144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343400" y="3581400"/>
              <a:ext cx="685800" cy="6858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2743200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2971800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>
              <a:off x="3219062" y="35814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7D8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3" name="Oval 152"/>
          <p:cNvSpPr/>
          <p:nvPr/>
        </p:nvSpPr>
        <p:spPr bwMode="auto">
          <a:xfrm>
            <a:off x="5867400" y="3352800"/>
            <a:ext cx="2220683" cy="2200469"/>
          </a:xfrm>
          <a:prstGeom prst="ellipse">
            <a:avLst/>
          </a:prstGeom>
          <a:solidFill>
            <a:srgbClr val="339933">
              <a:alpha val="47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5867400" y="3364468"/>
            <a:ext cx="2220683" cy="220046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823220"/>
            <a:ext cx="1295400" cy="1295400"/>
          </a:xfrm>
          <a:prstGeom prst="ellipse">
            <a:avLst/>
          </a:prstGeom>
          <a:solidFill>
            <a:srgbClr val="FFC000">
              <a:alpha val="7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91131" y="4202668"/>
            <a:ext cx="422987" cy="466531"/>
          </a:xfrm>
          <a:prstGeom prst="ellipse">
            <a:avLst/>
          </a:prstGeom>
          <a:noFill/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 descr="verizonfemtoce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538" y="4340809"/>
            <a:ext cx="186937" cy="18693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0" y="1219200"/>
            <a:ext cx="46482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Precision time protocol (PTP) [Eidson02]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/>
              <a:t>Cellular network listen [Edwards08]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kern="0" baseline="0" dirty="0" smtClean="0"/>
              <a:t>GPS-based</a:t>
            </a:r>
            <a:r>
              <a:rPr lang="en-US" sz="2000" kern="0" dirty="0" smtClean="0"/>
              <a:t> solutions [Lewandowski99, Smith09]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20km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50 - 300m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5"/>
          </p:cNvCxnSpPr>
          <p:nvPr/>
        </p:nvCxnSpPr>
        <p:spPr bwMode="auto">
          <a:xfrm flipH="1" flipV="1">
            <a:off x="7430293" y="4928913"/>
            <a:ext cx="646907" cy="416755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6" name="Group 115"/>
          <p:cNvGrpSpPr/>
          <p:nvPr/>
        </p:nvGrpSpPr>
        <p:grpSpPr>
          <a:xfrm>
            <a:off x="1797698" y="3429000"/>
            <a:ext cx="3079102" cy="1905155"/>
            <a:chOff x="1981200" y="3345025"/>
            <a:chExt cx="3276600" cy="1912775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345025"/>
              <a:ext cx="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257800"/>
              <a:ext cx="3124200" cy="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81200" y="4953000"/>
              <a:ext cx="304800" cy="3048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81200" y="4724400"/>
              <a:ext cx="533400" cy="5334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81200" y="4495800"/>
              <a:ext cx="762000" cy="762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981200" y="4267200"/>
              <a:ext cx="990600" cy="9906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981200" y="4038600"/>
              <a:ext cx="1219200" cy="12192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981200" y="3810000"/>
              <a:ext cx="1447800" cy="14478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981200" y="3581400"/>
              <a:ext cx="1676400" cy="16764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981200" y="3352800"/>
              <a:ext cx="19050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209800" y="3352800"/>
              <a:ext cx="19050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438400" y="3352800"/>
              <a:ext cx="19050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743200" y="33528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971800" y="33528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200400" y="33528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429000" y="3352800"/>
              <a:ext cx="1828800" cy="1905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657600" y="3352800"/>
              <a:ext cx="1447800" cy="1505338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886200" y="3352800"/>
              <a:ext cx="1295400" cy="13716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038600" y="3352800"/>
              <a:ext cx="1143000" cy="11430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267200" y="3352800"/>
              <a:ext cx="914400" cy="9144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4495800" y="3352800"/>
              <a:ext cx="685800" cy="685800"/>
            </a:xfrm>
            <a:prstGeom prst="line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Oval 154"/>
          <p:cNvSpPr/>
          <p:nvPr/>
        </p:nvSpPr>
        <p:spPr bwMode="auto">
          <a:xfrm>
            <a:off x="6895324" y="4324738"/>
            <a:ext cx="219269" cy="219269"/>
          </a:xfrm>
          <a:prstGeom prst="ellipse">
            <a:avLst/>
          </a:prstGeom>
          <a:solidFill>
            <a:srgbClr val="7D8CFF">
              <a:alpha val="5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486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5m</a:t>
            </a:r>
          </a:p>
        </p:txBody>
      </p:sp>
      <p:cxnSp>
        <p:nvCxnSpPr>
          <p:cNvPr id="157" name="Straight Arrow Connector 156"/>
          <p:cNvCxnSpPr/>
          <p:nvPr/>
        </p:nvCxnSpPr>
        <p:spPr bwMode="auto">
          <a:xfrm>
            <a:off x="5943600" y="3505200"/>
            <a:ext cx="980102" cy="855602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TextBox 159"/>
          <p:cNvSpPr txBox="1"/>
          <p:nvPr/>
        </p:nvSpPr>
        <p:spPr>
          <a:xfrm>
            <a:off x="6705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1-20 km</a:t>
            </a:r>
            <a:endParaRPr lang="en-US" dirty="0"/>
          </a:p>
        </p:txBody>
      </p:sp>
      <p:cxnSp>
        <p:nvCxnSpPr>
          <p:cNvPr id="161" name="Straight Arrow Connector 160"/>
          <p:cNvCxnSpPr/>
          <p:nvPr/>
        </p:nvCxnSpPr>
        <p:spPr bwMode="auto">
          <a:xfrm flipH="1">
            <a:off x="7086600" y="3200400"/>
            <a:ext cx="76200" cy="3048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4" name="Picture 163" descr="femtoSolutions2.png"/>
          <p:cNvPicPr>
            <a:picLocks noChangeAspect="1"/>
          </p:cNvPicPr>
          <p:nvPr/>
        </p:nvPicPr>
        <p:blipFill>
          <a:blip r:embed="rId4" cstate="print"/>
          <a:srcRect l="19334" t="5382" r="22662" b="21961"/>
          <a:stretch>
            <a:fillRect/>
          </a:stretch>
        </p:blipFill>
        <p:spPr>
          <a:xfrm>
            <a:off x="5537200" y="609600"/>
            <a:ext cx="3302000" cy="2286000"/>
          </a:xfrm>
          <a:prstGeom prst="rect">
            <a:avLst/>
          </a:prstGeom>
        </p:spPr>
      </p:pic>
      <p:grpSp>
        <p:nvGrpSpPr>
          <p:cNvPr id="182" name="Group 181"/>
          <p:cNvGrpSpPr/>
          <p:nvPr/>
        </p:nvGrpSpPr>
        <p:grpSpPr>
          <a:xfrm>
            <a:off x="5029200" y="3429000"/>
            <a:ext cx="228600" cy="1905000"/>
            <a:chOff x="5029200" y="3505200"/>
            <a:chExt cx="228600" cy="1905000"/>
          </a:xfrm>
        </p:grpSpPr>
        <p:cxnSp>
          <p:nvCxnSpPr>
            <p:cNvPr id="170" name="Straight Connector 169"/>
            <p:cNvCxnSpPr/>
            <p:nvPr/>
          </p:nvCxnSpPr>
          <p:spPr bwMode="auto">
            <a:xfrm>
              <a:off x="5029200" y="3505200"/>
              <a:ext cx="0" cy="1905000"/>
            </a:xfrm>
            <a:prstGeom prst="line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5029200" y="35052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5029200" y="38100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 bwMode="auto">
            <a:xfrm>
              <a:off x="5029200" y="41148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>
              <a:off x="5029200" y="44196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>
              <a:off x="5029200" y="47244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>
              <a:off x="5029200" y="54102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 bwMode="auto">
            <a:xfrm>
              <a:off x="5029200" y="5105400"/>
              <a:ext cx="2286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0" name="Straight Arrow Connector 79"/>
          <p:cNvCxnSpPr/>
          <p:nvPr/>
        </p:nvCxnSpPr>
        <p:spPr bwMode="auto">
          <a:xfrm flipV="1">
            <a:off x="7010400" y="3505200"/>
            <a:ext cx="533400" cy="914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7157360" y="42462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cxnSp>
        <p:nvCxnSpPr>
          <p:cNvPr id="83" name="Straight Arrow Connector 82"/>
          <p:cNvCxnSpPr>
            <a:endCxn id="9" idx="6"/>
          </p:cNvCxnSpPr>
          <p:nvPr/>
        </p:nvCxnSpPr>
        <p:spPr bwMode="auto">
          <a:xfrm flipV="1">
            <a:off x="7010400" y="4435934"/>
            <a:ext cx="203718" cy="19826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3" grpId="0" animBg="1"/>
      <p:bldP spid="13" grpId="1" animBg="1"/>
      <p:bldP spid="18" grpId="0"/>
      <p:bldP spid="18" grpId="1"/>
      <p:bldP spid="155" grpId="0" animBg="1"/>
      <p:bldP spid="156" grpId="0"/>
      <p:bldP spid="160" grpId="0"/>
      <p:bldP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495799"/>
          </a:xfrm>
        </p:spPr>
        <p:txBody>
          <a:bodyPr/>
          <a:lstStyle/>
          <a:p>
            <a:r>
              <a:rPr lang="en-US" sz="2800" dirty="0" smtClean="0"/>
              <a:t>High signal sensitivity </a:t>
            </a:r>
            <a:r>
              <a:rPr lang="en-US" sz="2800" dirty="0" smtClean="0"/>
              <a:t>is required to acquire GPS signals </a:t>
            </a:r>
            <a:r>
              <a:rPr lang="en-US" sz="2800" dirty="0" smtClean="0"/>
              <a:t>indoors</a:t>
            </a:r>
            <a:endParaRPr lang="en-US" sz="2800" dirty="0" smtClean="0"/>
          </a:p>
          <a:p>
            <a:pPr lvl="1"/>
            <a:r>
              <a:rPr lang="en-US" sz="2400" dirty="0" smtClean="0"/>
              <a:t>5 </a:t>
            </a:r>
            <a:r>
              <a:rPr lang="en-US" sz="2400" dirty="0" smtClean="0"/>
              <a:t>dB-Hz to cover 90% of </a:t>
            </a:r>
            <a:r>
              <a:rPr lang="en-US" sz="2400" dirty="0" smtClean="0"/>
              <a:t>residences</a:t>
            </a:r>
          </a:p>
          <a:p>
            <a:r>
              <a:rPr lang="en-US" sz="2800" dirty="0" smtClean="0"/>
              <a:t>S</a:t>
            </a:r>
            <a:r>
              <a:rPr lang="en-US" sz="2800" dirty="0" smtClean="0"/>
              <a:t>ensitivity </a:t>
            </a:r>
            <a:r>
              <a:rPr lang="en-US" sz="2800" dirty="0" smtClean="0"/>
              <a:t>attainable </a:t>
            </a:r>
            <a:r>
              <a:rPr lang="en-US" sz="2800" dirty="0" smtClean="0"/>
              <a:t>today:</a:t>
            </a:r>
            <a:endParaRPr lang="en-US" sz="2800" dirty="0" smtClean="0"/>
          </a:p>
          <a:p>
            <a:pPr lvl="1"/>
            <a:r>
              <a:rPr lang="en-US" sz="2400" dirty="0" smtClean="0"/>
              <a:t>State-of-the </a:t>
            </a:r>
            <a:r>
              <a:rPr lang="en-US" sz="2400" dirty="0" smtClean="0"/>
              <a:t>art </a:t>
            </a:r>
            <a:r>
              <a:rPr lang="en-US" sz="2400" dirty="0" smtClean="0"/>
              <a:t>via </a:t>
            </a:r>
            <a:r>
              <a:rPr lang="en-US" sz="2400" dirty="0" smtClean="0"/>
              <a:t>EGPS/AGPS </a:t>
            </a:r>
            <a:r>
              <a:rPr lang="en-US" sz="2400" dirty="0" smtClean="0"/>
              <a:t>is </a:t>
            </a:r>
            <a:r>
              <a:rPr lang="en-US" sz="2400" dirty="0" smtClean="0"/>
              <a:t>14 </a:t>
            </a:r>
            <a:r>
              <a:rPr lang="en-US" sz="2400" dirty="0" smtClean="0"/>
              <a:t>dB-Hz [RoDuJaGra08]</a:t>
            </a:r>
            <a:endParaRPr lang="en-US" sz="2400" dirty="0" smtClean="0"/>
          </a:p>
        </p:txBody>
      </p:sp>
      <p:pic>
        <p:nvPicPr>
          <p:cNvPr id="5" name="Picture 4" descr="indoorpowerGPSLeve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057400"/>
            <a:ext cx="2375180" cy="28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05400"/>
            <a:ext cx="6781800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Goal: </a:t>
            </a:r>
            <a:r>
              <a:rPr lang="en-US" sz="2400" dirty="0" smtClean="0"/>
              <a:t>Close this 9 dB gap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9600" y="3657600"/>
            <a:ext cx="2262130" cy="2438400"/>
            <a:chOff x="609600" y="3657600"/>
            <a:chExt cx="2262130" cy="24384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657600"/>
              <a:ext cx="226213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 bwMode="auto">
            <a:xfrm>
              <a:off x="1219200" y="3927020"/>
              <a:ext cx="1371600" cy="1877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657600"/>
            <a:ext cx="2286000" cy="24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286000" cy="24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3065553" cy="24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3048000" cy="23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9 dB gap: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772400" cy="4495799"/>
          </a:xfrm>
        </p:spPr>
        <p:txBody>
          <a:bodyPr/>
          <a:lstStyle/>
          <a:p>
            <a:r>
              <a:rPr lang="en-US" sz="2400" dirty="0" smtClean="0"/>
              <a:t>Coherently integrate GPS signal over extended </a:t>
            </a:r>
            <a:r>
              <a:rPr lang="en-US" sz="2400" dirty="0" smtClean="0"/>
              <a:t>interval</a:t>
            </a:r>
            <a:endParaRPr lang="en-US" sz="2400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sz="2000" dirty="0" smtClean="0"/>
              <a:t>Local oscillator </a:t>
            </a:r>
            <a:r>
              <a:rPr lang="en-US" sz="2000" dirty="0" smtClean="0"/>
              <a:t>drifts</a:t>
            </a:r>
            <a:endParaRPr lang="en-US" sz="2000" dirty="0" smtClean="0"/>
          </a:p>
          <a:p>
            <a:pPr marL="1154112" lvl="2" indent="-457200">
              <a:buNone/>
            </a:pP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This requires a more stable oscillator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000" dirty="0" smtClean="0"/>
              <a:t># </a:t>
            </a:r>
            <a:r>
              <a:rPr lang="en-US" sz="2000" dirty="0" smtClean="0"/>
              <a:t>of time-frequency search cells </a:t>
            </a:r>
            <a:r>
              <a:rPr lang="en-US" sz="2000" dirty="0" smtClean="0"/>
              <a:t>explodes</a:t>
            </a:r>
          </a:p>
          <a:p>
            <a:pPr marL="1154112" lvl="2" indent="-457200"/>
            <a:r>
              <a:rPr lang="en-US" sz="1800" dirty="0" smtClean="0"/>
              <a:t>Increases probability of false alarm</a:t>
            </a:r>
            <a:endParaRPr lang="en-US" sz="1800" dirty="0" smtClean="0"/>
          </a:p>
          <a:p>
            <a:pPr marL="1154112" lvl="2" indent="-457200">
              <a:buNone/>
            </a:pPr>
            <a:r>
              <a:rPr lang="en-US" sz="1800" dirty="0" smtClean="0"/>
              <a:t> 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The search space must be reduced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962400" y="4648200"/>
            <a:ext cx="990600" cy="0"/>
          </a:xfrm>
          <a:prstGeom prst="straightConnector1">
            <a:avLst/>
          </a:prstGeom>
          <a:noFill/>
          <a:ln w="349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96000" y="4250872"/>
            <a:ext cx="1066800" cy="838200"/>
          </a:xfrm>
          <a:prstGeom prst="rect">
            <a:avLst/>
          </a:prstGeom>
          <a:solidFill>
            <a:schemeClr val="tx1">
              <a:alpha val="21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62000" y="4724400"/>
            <a:ext cx="1524000" cy="1066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ambient radio “signals of opportunity”:</a:t>
            </a:r>
          </a:p>
          <a:p>
            <a:pPr lvl="1"/>
            <a:r>
              <a:rPr lang="en-US" dirty="0" smtClean="0"/>
              <a:t>Stabilize </a:t>
            </a:r>
            <a:r>
              <a:rPr lang="en-US" dirty="0" err="1" smtClean="0"/>
              <a:t>femtocell’s</a:t>
            </a:r>
            <a:r>
              <a:rPr lang="en-US" dirty="0" smtClean="0"/>
              <a:t> local oscillator</a:t>
            </a:r>
          </a:p>
          <a:p>
            <a:pPr lvl="1"/>
            <a:r>
              <a:rPr lang="en-US" dirty="0" smtClean="0"/>
              <a:t>Narrow the GPS search space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Solution: Tightly-Coupled Opportunistic Navigation</a:t>
            </a:r>
            <a:endParaRPr lang="en-US" dirty="0"/>
          </a:p>
        </p:txBody>
      </p:sp>
      <p:pic>
        <p:nvPicPr>
          <p:cNvPr id="5" name="Picture 4" descr="cell-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0"/>
            <a:ext cx="1905000" cy="1905000"/>
          </a:xfrm>
          <a:prstGeom prst="rect">
            <a:avLst/>
          </a:prstGeom>
        </p:spPr>
      </p:pic>
      <p:pic>
        <p:nvPicPr>
          <p:cNvPr id="6" name="Picture 5" descr="television_antenna_clip_art_9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86200"/>
            <a:ext cx="1371653" cy="1600200"/>
          </a:xfrm>
          <a:prstGeom prst="rect">
            <a:avLst/>
          </a:prstGeom>
        </p:spPr>
      </p:pic>
      <p:pic>
        <p:nvPicPr>
          <p:cNvPr id="7" name="Picture 6" descr="indoorpowerGPSLevel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200400"/>
            <a:ext cx="2057400" cy="24586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2514600" y="4343400"/>
            <a:ext cx="2362200" cy="6096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334000" y="4572000"/>
            <a:ext cx="129540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95400" y="563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Cellular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HDTV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MP2273@AJMSLINFUVWYY5H6" val="4246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21998</TotalTime>
  <Words>487</Words>
  <Application>Microsoft Office PowerPoint</Application>
  <PresentationFormat>On-screen Show (4:3)</PresentationFormat>
  <Paragraphs>107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Edge</vt:lpstr>
      <vt:lpstr>Extending the Reach of GPS-assisted Femtocell Synchronization and Localization through Tightly-Coupled Opportunistic Navigation</vt:lpstr>
      <vt:lpstr>Why Synchronization &amp; Localization?</vt:lpstr>
      <vt:lpstr>Challenges of Satellite-based Synchronization</vt:lpstr>
      <vt:lpstr>Time and Frequency Requirements</vt:lpstr>
      <vt:lpstr>Location Requirements</vt:lpstr>
      <vt:lpstr>Prior Work</vt:lpstr>
      <vt:lpstr>Challenges of GPS</vt:lpstr>
      <vt:lpstr>Closing the 9 dB gap: Requirements</vt:lpstr>
      <vt:lpstr>Proposed Solution: Tightly-Coupled Opportunistic Navigation</vt:lpstr>
      <vt:lpstr>Tightly-Coupled Opportunistic Navigation</vt:lpstr>
      <vt:lpstr>Benefits of Proposed TCON</vt:lpstr>
      <vt:lpstr>Ambient Signal Analysis</vt:lpstr>
      <vt:lpstr>Field Demonstration</vt:lpstr>
      <vt:lpstr>Conclusions</vt:lpstr>
      <vt:lpstr>Conclusions</vt:lpstr>
      <vt:lpstr>Slide 16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Ken</cp:lastModifiedBy>
  <cp:revision>1254</cp:revision>
  <dcterms:created xsi:type="dcterms:W3CDTF">2010-06-11T15:45:13Z</dcterms:created>
  <dcterms:modified xsi:type="dcterms:W3CDTF">2011-12-04T21:31:32Z</dcterms:modified>
</cp:coreProperties>
</file>