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83" r:id="rId1"/>
    <p:sldMasterId id="2147483824" r:id="rId2"/>
    <p:sldMasterId id="2147483860" r:id="rId3"/>
    <p:sldMasterId id="2147483873" r:id="rId4"/>
  </p:sldMasterIdLst>
  <p:notesMasterIdLst>
    <p:notesMasterId r:id="rId95"/>
  </p:notesMasterIdLst>
  <p:handoutMasterIdLst>
    <p:handoutMasterId r:id="rId96"/>
  </p:handoutMasterIdLst>
  <p:sldIdLst>
    <p:sldId id="1015" r:id="rId5"/>
    <p:sldId id="1256" r:id="rId6"/>
    <p:sldId id="1273" r:id="rId7"/>
    <p:sldId id="1257" r:id="rId8"/>
    <p:sldId id="1259" r:id="rId9"/>
    <p:sldId id="1238" r:id="rId10"/>
    <p:sldId id="1235" r:id="rId11"/>
    <p:sldId id="1240" r:id="rId12"/>
    <p:sldId id="1261" r:id="rId13"/>
    <p:sldId id="1262" r:id="rId14"/>
    <p:sldId id="1258" r:id="rId15"/>
    <p:sldId id="1266" r:id="rId16"/>
    <p:sldId id="1267" r:id="rId17"/>
    <p:sldId id="1269" r:id="rId18"/>
    <p:sldId id="1190" r:id="rId19"/>
    <p:sldId id="1270" r:id="rId20"/>
    <p:sldId id="1271" r:id="rId21"/>
    <p:sldId id="1272" r:id="rId22"/>
    <p:sldId id="1246" r:id="rId23"/>
    <p:sldId id="1244" r:id="rId24"/>
    <p:sldId id="1239" r:id="rId25"/>
    <p:sldId id="1245" r:id="rId26"/>
    <p:sldId id="1179" r:id="rId27"/>
    <p:sldId id="1180" r:id="rId28"/>
    <p:sldId id="1146" r:id="rId29"/>
    <p:sldId id="1275" r:id="rId30"/>
    <p:sldId id="1278" r:id="rId31"/>
    <p:sldId id="1277" r:id="rId32"/>
    <p:sldId id="1274" r:id="rId33"/>
    <p:sldId id="1170" r:id="rId34"/>
    <p:sldId id="1276" r:id="rId35"/>
    <p:sldId id="1234" r:id="rId36"/>
    <p:sldId id="1264" r:id="rId37"/>
    <p:sldId id="1233" r:id="rId38"/>
    <p:sldId id="1279" r:id="rId39"/>
    <p:sldId id="1297" r:id="rId40"/>
    <p:sldId id="1296" r:id="rId41"/>
    <p:sldId id="1282" r:id="rId42"/>
    <p:sldId id="1283" r:id="rId43"/>
    <p:sldId id="1284" r:id="rId44"/>
    <p:sldId id="1285" r:id="rId45"/>
    <p:sldId id="1287" r:id="rId46"/>
    <p:sldId id="1286" r:id="rId47"/>
    <p:sldId id="1293" r:id="rId48"/>
    <p:sldId id="1289" r:id="rId49"/>
    <p:sldId id="1241" r:id="rId50"/>
    <p:sldId id="1290" r:id="rId51"/>
    <p:sldId id="1291" r:id="rId52"/>
    <p:sldId id="1295" r:id="rId53"/>
    <p:sldId id="1294" r:id="rId54"/>
    <p:sldId id="1288" r:id="rId55"/>
    <p:sldId id="1248" r:id="rId56"/>
    <p:sldId id="1247" r:id="rId57"/>
    <p:sldId id="1243" r:id="rId58"/>
    <p:sldId id="1250" r:id="rId59"/>
    <p:sldId id="1252" r:id="rId60"/>
    <p:sldId id="1251" r:id="rId61"/>
    <p:sldId id="1249" r:id="rId62"/>
    <p:sldId id="1255" r:id="rId63"/>
    <p:sldId id="1194" r:id="rId64"/>
    <p:sldId id="1195" r:id="rId65"/>
    <p:sldId id="1178" r:id="rId66"/>
    <p:sldId id="1265" r:id="rId67"/>
    <p:sldId id="1183" r:id="rId68"/>
    <p:sldId id="1218" r:id="rId69"/>
    <p:sldId id="1219" r:id="rId70"/>
    <p:sldId id="1220" r:id="rId71"/>
    <p:sldId id="1228" r:id="rId72"/>
    <p:sldId id="1226" r:id="rId73"/>
    <p:sldId id="1227" r:id="rId74"/>
    <p:sldId id="1229" r:id="rId75"/>
    <p:sldId id="1230" r:id="rId76"/>
    <p:sldId id="1184" r:id="rId77"/>
    <p:sldId id="1201" r:id="rId78"/>
    <p:sldId id="1202" r:id="rId79"/>
    <p:sldId id="1203" r:id="rId80"/>
    <p:sldId id="1204" r:id="rId81"/>
    <p:sldId id="1205" r:id="rId82"/>
    <p:sldId id="1206" r:id="rId83"/>
    <p:sldId id="1207" r:id="rId84"/>
    <p:sldId id="1208" r:id="rId85"/>
    <p:sldId id="1209" r:id="rId86"/>
    <p:sldId id="1210" r:id="rId87"/>
    <p:sldId id="1211" r:id="rId88"/>
    <p:sldId id="1212" r:id="rId89"/>
    <p:sldId id="1213" r:id="rId90"/>
    <p:sldId id="1214" r:id="rId91"/>
    <p:sldId id="1215" r:id="rId92"/>
    <p:sldId id="1263" r:id="rId93"/>
    <p:sldId id="1137" r:id="rId94"/>
  </p:sldIdLst>
  <p:sldSz cx="9144000" cy="5143500" type="screen16x9"/>
  <p:notesSz cx="7315200" cy="9601200"/>
  <p:custDataLst>
    <p:tags r:id="rId97"/>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6639" algn="l" rtl="0" fontAlgn="base">
      <a:spcBef>
        <a:spcPct val="0"/>
      </a:spcBef>
      <a:spcAft>
        <a:spcPct val="0"/>
      </a:spcAft>
      <a:defRPr kern="1200">
        <a:solidFill>
          <a:schemeClr val="tx1"/>
        </a:solidFill>
        <a:latin typeface="Arial" charset="0"/>
        <a:ea typeface="+mn-ea"/>
        <a:cs typeface="+mn-cs"/>
      </a:defRPr>
    </a:lvl2pPr>
    <a:lvl3pPr marL="913280" algn="l" rtl="0" fontAlgn="base">
      <a:spcBef>
        <a:spcPct val="0"/>
      </a:spcBef>
      <a:spcAft>
        <a:spcPct val="0"/>
      </a:spcAft>
      <a:defRPr kern="1200">
        <a:solidFill>
          <a:schemeClr val="tx1"/>
        </a:solidFill>
        <a:latin typeface="Arial" charset="0"/>
        <a:ea typeface="+mn-ea"/>
        <a:cs typeface="+mn-cs"/>
      </a:defRPr>
    </a:lvl3pPr>
    <a:lvl4pPr marL="1369909" algn="l" rtl="0" fontAlgn="base">
      <a:spcBef>
        <a:spcPct val="0"/>
      </a:spcBef>
      <a:spcAft>
        <a:spcPct val="0"/>
      </a:spcAft>
      <a:defRPr kern="1200">
        <a:solidFill>
          <a:schemeClr val="tx1"/>
        </a:solidFill>
        <a:latin typeface="Arial" charset="0"/>
        <a:ea typeface="+mn-ea"/>
        <a:cs typeface="+mn-cs"/>
      </a:defRPr>
    </a:lvl4pPr>
    <a:lvl5pPr marL="1826553" algn="l" rtl="0" fontAlgn="base">
      <a:spcBef>
        <a:spcPct val="0"/>
      </a:spcBef>
      <a:spcAft>
        <a:spcPct val="0"/>
      </a:spcAft>
      <a:defRPr kern="1200">
        <a:solidFill>
          <a:schemeClr val="tx1"/>
        </a:solidFill>
        <a:latin typeface="Arial" charset="0"/>
        <a:ea typeface="+mn-ea"/>
        <a:cs typeface="+mn-cs"/>
      </a:defRPr>
    </a:lvl5pPr>
    <a:lvl6pPr marL="2283192" algn="l" defTabSz="913280" rtl="0" eaLnBrk="1" latinLnBrk="0" hangingPunct="1">
      <a:defRPr kern="1200">
        <a:solidFill>
          <a:schemeClr val="tx1"/>
        </a:solidFill>
        <a:latin typeface="Arial" charset="0"/>
        <a:ea typeface="+mn-ea"/>
        <a:cs typeface="+mn-cs"/>
      </a:defRPr>
    </a:lvl6pPr>
    <a:lvl7pPr marL="2739831" algn="l" defTabSz="913280" rtl="0" eaLnBrk="1" latinLnBrk="0" hangingPunct="1">
      <a:defRPr kern="1200">
        <a:solidFill>
          <a:schemeClr val="tx1"/>
        </a:solidFill>
        <a:latin typeface="Arial" charset="0"/>
        <a:ea typeface="+mn-ea"/>
        <a:cs typeface="+mn-cs"/>
      </a:defRPr>
    </a:lvl7pPr>
    <a:lvl8pPr marL="3196471" algn="l" defTabSz="913280" rtl="0" eaLnBrk="1" latinLnBrk="0" hangingPunct="1">
      <a:defRPr kern="1200">
        <a:solidFill>
          <a:schemeClr val="tx1"/>
        </a:solidFill>
        <a:latin typeface="Arial" charset="0"/>
        <a:ea typeface="+mn-ea"/>
        <a:cs typeface="+mn-cs"/>
      </a:defRPr>
    </a:lvl8pPr>
    <a:lvl9pPr marL="3653106" algn="l" defTabSz="91328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D58"/>
    <a:srgbClr val="00153E"/>
    <a:srgbClr val="3333FF"/>
    <a:srgbClr val="1AAF01"/>
    <a:srgbClr val="008000"/>
    <a:srgbClr val="D86E2C"/>
    <a:srgbClr val="0000FF"/>
    <a:srgbClr val="CC0000"/>
    <a:srgbClr val="33CC33"/>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13" autoAdjust="0"/>
    <p:restoredTop sz="87304" autoAdjust="0"/>
  </p:normalViewPr>
  <p:slideViewPr>
    <p:cSldViewPr snapToGrid="0">
      <p:cViewPr varScale="1">
        <p:scale>
          <a:sx n="125" d="100"/>
          <a:sy n="125" d="100"/>
        </p:scale>
        <p:origin x="608" y="168"/>
      </p:cViewPr>
      <p:guideLst>
        <p:guide orient="horz" pos="2160"/>
        <p:guide pos="2880"/>
        <p:guide orient="horz" pos="162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2256"/>
    </p:cViewPr>
  </p:sorterViewPr>
  <p:notesViewPr>
    <p:cSldViewPr snapToGrid="0">
      <p:cViewPr varScale="1">
        <p:scale>
          <a:sx n="73" d="100"/>
          <a:sy n="73" d="100"/>
        </p:scale>
        <p:origin x="-2885" y="-62"/>
      </p:cViewPr>
      <p:guideLst>
        <p:guide orient="horz" pos="3024"/>
        <p:guide pos="2304"/>
      </p:guideLst>
    </p:cSldViewPr>
  </p:notesViewPr>
  <p:gridSpacing cx="45720" cy="45720"/>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notesMaster" Target="notesMasters/notesMaster1.xml"/><Relationship Id="rId96" Type="http://schemas.openxmlformats.org/officeDocument/2006/relationships/handoutMaster" Target="handoutMasters/handoutMaster1.xml"/><Relationship Id="rId97" Type="http://schemas.openxmlformats.org/officeDocument/2006/relationships/tags" Target="tags/tag1.xml"/><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openxmlformats.org/officeDocument/2006/relationships/theme" Target="theme/theme1.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1726"/>
          </a:xfrm>
          <a:prstGeom prst="rect">
            <a:avLst/>
          </a:prstGeom>
        </p:spPr>
        <p:txBody>
          <a:bodyPr vert="horz" lIns="97142" tIns="48571" rIns="97142" bIns="48571" rtlCol="0"/>
          <a:lstStyle>
            <a:lvl1pPr algn="l">
              <a:defRPr sz="1300"/>
            </a:lvl1pPr>
          </a:lstStyle>
          <a:p>
            <a:endParaRPr lang="en-US"/>
          </a:p>
        </p:txBody>
      </p:sp>
      <p:sp>
        <p:nvSpPr>
          <p:cNvPr id="3" name="Date Placeholder 2"/>
          <p:cNvSpPr>
            <a:spLocks noGrp="1"/>
          </p:cNvSpPr>
          <p:nvPr>
            <p:ph type="dt" sz="quarter" idx="1"/>
          </p:nvPr>
        </p:nvSpPr>
        <p:spPr>
          <a:xfrm>
            <a:off x="4143588" y="0"/>
            <a:ext cx="3169920" cy="481726"/>
          </a:xfrm>
          <a:prstGeom prst="rect">
            <a:avLst/>
          </a:prstGeom>
        </p:spPr>
        <p:txBody>
          <a:bodyPr vert="horz" lIns="97142" tIns="48571" rIns="97142" bIns="48571" rtlCol="0"/>
          <a:lstStyle>
            <a:lvl1pPr algn="r">
              <a:defRPr sz="1300"/>
            </a:lvl1pPr>
          </a:lstStyle>
          <a:p>
            <a:fld id="{2A5496D9-BAD7-4D60-8341-1C5C999E9E4B}" type="datetimeFigureOut">
              <a:rPr lang="en-US" smtClean="0"/>
              <a:pPr/>
              <a:t>10/12/17</a:t>
            </a:fld>
            <a:endParaRPr lang="en-US"/>
          </a:p>
        </p:txBody>
      </p:sp>
      <p:sp>
        <p:nvSpPr>
          <p:cNvPr id="4" name="Footer Placeholder 3"/>
          <p:cNvSpPr>
            <a:spLocks noGrp="1"/>
          </p:cNvSpPr>
          <p:nvPr>
            <p:ph type="ftr" sz="quarter" idx="2"/>
          </p:nvPr>
        </p:nvSpPr>
        <p:spPr>
          <a:xfrm>
            <a:off x="1" y="9119475"/>
            <a:ext cx="3169920" cy="481725"/>
          </a:xfrm>
          <a:prstGeom prst="rect">
            <a:avLst/>
          </a:prstGeom>
        </p:spPr>
        <p:txBody>
          <a:bodyPr vert="horz" lIns="97142" tIns="48571" rIns="97142" bIns="48571" rtlCol="0" anchor="b"/>
          <a:lstStyle>
            <a:lvl1pPr algn="l">
              <a:defRPr sz="1300"/>
            </a:lvl1pPr>
          </a:lstStyle>
          <a:p>
            <a:endParaRPr lang="en-US"/>
          </a:p>
        </p:txBody>
      </p:sp>
      <p:sp>
        <p:nvSpPr>
          <p:cNvPr id="5" name="Slide Number Placeholder 4"/>
          <p:cNvSpPr>
            <a:spLocks noGrp="1"/>
          </p:cNvSpPr>
          <p:nvPr>
            <p:ph type="sldNum" sz="quarter" idx="3"/>
          </p:nvPr>
        </p:nvSpPr>
        <p:spPr>
          <a:xfrm>
            <a:off x="4143588" y="9119475"/>
            <a:ext cx="3169920" cy="481725"/>
          </a:xfrm>
          <a:prstGeom prst="rect">
            <a:avLst/>
          </a:prstGeom>
        </p:spPr>
        <p:txBody>
          <a:bodyPr vert="horz" lIns="97142" tIns="48571" rIns="97142" bIns="48571" rtlCol="0" anchor="b"/>
          <a:lstStyle>
            <a:lvl1pPr algn="r">
              <a:defRPr sz="1300"/>
            </a:lvl1pPr>
          </a:lstStyle>
          <a:p>
            <a:fld id="{0980E3AB-2AC6-4E81-A881-CB0F578FD8B7}" type="slidenum">
              <a:rPr lang="en-US" smtClean="0"/>
              <a:pPr/>
              <a:t>‹#›</a:t>
            </a:fld>
            <a:endParaRPr lang="en-US"/>
          </a:p>
        </p:txBody>
      </p:sp>
    </p:spTree>
    <p:extLst>
      <p:ext uri="{BB962C8B-B14F-4D97-AF65-F5344CB8AC3E}">
        <p14:creationId xmlns:p14="http://schemas.microsoft.com/office/powerpoint/2010/main" val="1747228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0059"/>
          </a:xfrm>
          <a:prstGeom prst="rect">
            <a:avLst/>
          </a:prstGeom>
        </p:spPr>
        <p:txBody>
          <a:bodyPr vert="horz" lIns="97142" tIns="48571" rIns="97142" bIns="4857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588" y="1"/>
            <a:ext cx="3169920" cy="480059"/>
          </a:xfrm>
          <a:prstGeom prst="rect">
            <a:avLst/>
          </a:prstGeom>
        </p:spPr>
        <p:txBody>
          <a:bodyPr vert="horz" lIns="97142" tIns="48571" rIns="97142" bIns="48571" rtlCol="0"/>
          <a:lstStyle>
            <a:lvl1pPr algn="r" fontAlgn="auto">
              <a:spcBef>
                <a:spcPts val="0"/>
              </a:spcBef>
              <a:spcAft>
                <a:spcPts val="0"/>
              </a:spcAft>
              <a:defRPr sz="1300">
                <a:latin typeface="+mn-lt"/>
              </a:defRPr>
            </a:lvl1pPr>
          </a:lstStyle>
          <a:p>
            <a:pPr>
              <a:defRPr/>
            </a:pPr>
            <a:fld id="{0827748B-4CA2-42F5-848B-6F4B3A93A3B2}" type="datetimeFigureOut">
              <a:rPr lang="en-US"/>
              <a:pPr>
                <a:defRPr/>
              </a:pPr>
              <a:t>10/12/17</a:t>
            </a:fld>
            <a:endParaRPr lang="en-US"/>
          </a:p>
        </p:txBody>
      </p:sp>
      <p:sp>
        <p:nvSpPr>
          <p:cNvPr id="4" name="Slide Image Placeholder 3"/>
          <p:cNvSpPr>
            <a:spLocks noGrp="1" noRot="1" noChangeAspect="1"/>
          </p:cNvSpPr>
          <p:nvPr>
            <p:ph type="sldImg" idx="2"/>
          </p:nvPr>
        </p:nvSpPr>
        <p:spPr>
          <a:xfrm>
            <a:off x="457200" y="719138"/>
            <a:ext cx="6402388" cy="3602037"/>
          </a:xfrm>
          <a:prstGeom prst="rect">
            <a:avLst/>
          </a:prstGeom>
          <a:noFill/>
          <a:ln w="12700">
            <a:solidFill>
              <a:prstClr val="black"/>
            </a:solidFill>
          </a:ln>
        </p:spPr>
        <p:txBody>
          <a:bodyPr vert="horz" lIns="97142" tIns="48571" rIns="97142" bIns="48571" rtlCol="0" anchor="ctr"/>
          <a:lstStyle/>
          <a:p>
            <a:pPr lvl="0"/>
            <a:endParaRPr lang="en-US" noProof="0"/>
          </a:p>
        </p:txBody>
      </p:sp>
      <p:sp>
        <p:nvSpPr>
          <p:cNvPr id="5" name="Notes Placeholder 4"/>
          <p:cNvSpPr>
            <a:spLocks noGrp="1"/>
          </p:cNvSpPr>
          <p:nvPr>
            <p:ph type="body" sz="quarter" idx="3"/>
          </p:nvPr>
        </p:nvSpPr>
        <p:spPr>
          <a:xfrm>
            <a:off x="731520" y="4560571"/>
            <a:ext cx="5852160" cy="4320539"/>
          </a:xfrm>
          <a:prstGeom prst="rect">
            <a:avLst/>
          </a:prstGeom>
        </p:spPr>
        <p:txBody>
          <a:bodyPr vert="horz" lIns="97142" tIns="48571" rIns="97142" bIns="4857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9119475"/>
            <a:ext cx="3169920" cy="480059"/>
          </a:xfrm>
          <a:prstGeom prst="rect">
            <a:avLst/>
          </a:prstGeom>
        </p:spPr>
        <p:txBody>
          <a:bodyPr vert="horz" lIns="97142" tIns="48571" rIns="97142" bIns="48571"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588" y="9119475"/>
            <a:ext cx="3169920" cy="480059"/>
          </a:xfrm>
          <a:prstGeom prst="rect">
            <a:avLst/>
          </a:prstGeom>
        </p:spPr>
        <p:txBody>
          <a:bodyPr vert="horz" lIns="97142" tIns="48571" rIns="97142" bIns="48571" rtlCol="0" anchor="b"/>
          <a:lstStyle>
            <a:lvl1pPr algn="r" fontAlgn="auto">
              <a:spcBef>
                <a:spcPts val="0"/>
              </a:spcBef>
              <a:spcAft>
                <a:spcPts val="0"/>
              </a:spcAft>
              <a:defRPr sz="1300">
                <a:latin typeface="+mn-lt"/>
              </a:defRPr>
            </a:lvl1pPr>
          </a:lstStyle>
          <a:p>
            <a:pPr>
              <a:defRPr/>
            </a:pPr>
            <a:fld id="{3B4C53B7-45DF-4EEE-AD92-230703B206DC}" type="slidenum">
              <a:rPr lang="en-US"/>
              <a:pPr>
                <a:defRPr/>
              </a:pPr>
              <a:t>‹#›</a:t>
            </a:fld>
            <a:endParaRPr lang="en-US"/>
          </a:p>
        </p:txBody>
      </p:sp>
    </p:spTree>
    <p:extLst>
      <p:ext uri="{BB962C8B-B14F-4D97-AF65-F5344CB8AC3E}">
        <p14:creationId xmlns:p14="http://schemas.microsoft.com/office/powerpoint/2010/main" val="7756974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6639" algn="l" rtl="0" eaLnBrk="0" fontAlgn="base" hangingPunct="0">
      <a:spcBef>
        <a:spcPct val="30000"/>
      </a:spcBef>
      <a:spcAft>
        <a:spcPct val="0"/>
      </a:spcAft>
      <a:defRPr sz="1200" kern="1200">
        <a:solidFill>
          <a:schemeClr val="tx1"/>
        </a:solidFill>
        <a:latin typeface="+mn-lt"/>
        <a:ea typeface="+mn-ea"/>
        <a:cs typeface="+mn-cs"/>
      </a:defRPr>
    </a:lvl2pPr>
    <a:lvl3pPr marL="913280" algn="l" rtl="0" eaLnBrk="0" fontAlgn="base" hangingPunct="0">
      <a:spcBef>
        <a:spcPct val="30000"/>
      </a:spcBef>
      <a:spcAft>
        <a:spcPct val="0"/>
      </a:spcAft>
      <a:defRPr sz="1200" kern="1200">
        <a:solidFill>
          <a:schemeClr val="tx1"/>
        </a:solidFill>
        <a:latin typeface="+mn-lt"/>
        <a:ea typeface="+mn-ea"/>
        <a:cs typeface="+mn-cs"/>
      </a:defRPr>
    </a:lvl3pPr>
    <a:lvl4pPr marL="1369909" algn="l" rtl="0" eaLnBrk="0" fontAlgn="base" hangingPunct="0">
      <a:spcBef>
        <a:spcPct val="30000"/>
      </a:spcBef>
      <a:spcAft>
        <a:spcPct val="0"/>
      </a:spcAft>
      <a:defRPr sz="1200" kern="1200">
        <a:solidFill>
          <a:schemeClr val="tx1"/>
        </a:solidFill>
        <a:latin typeface="+mn-lt"/>
        <a:ea typeface="+mn-ea"/>
        <a:cs typeface="+mn-cs"/>
      </a:defRPr>
    </a:lvl4pPr>
    <a:lvl5pPr marL="1826553" algn="l" rtl="0" eaLnBrk="0" fontAlgn="base" hangingPunct="0">
      <a:spcBef>
        <a:spcPct val="30000"/>
      </a:spcBef>
      <a:spcAft>
        <a:spcPct val="0"/>
      </a:spcAft>
      <a:defRPr sz="1200" kern="1200">
        <a:solidFill>
          <a:schemeClr val="tx1"/>
        </a:solidFill>
        <a:latin typeface="+mn-lt"/>
        <a:ea typeface="+mn-ea"/>
        <a:cs typeface="+mn-cs"/>
      </a:defRPr>
    </a:lvl5pPr>
    <a:lvl6pPr marL="2283192" algn="l" defTabSz="913280" rtl="0" eaLnBrk="1" latinLnBrk="0" hangingPunct="1">
      <a:defRPr sz="1200" kern="1200">
        <a:solidFill>
          <a:schemeClr val="tx1"/>
        </a:solidFill>
        <a:latin typeface="+mn-lt"/>
        <a:ea typeface="+mn-ea"/>
        <a:cs typeface="+mn-cs"/>
      </a:defRPr>
    </a:lvl6pPr>
    <a:lvl7pPr marL="2739831" algn="l" defTabSz="913280" rtl="0" eaLnBrk="1" latinLnBrk="0" hangingPunct="1">
      <a:defRPr sz="1200" kern="1200">
        <a:solidFill>
          <a:schemeClr val="tx1"/>
        </a:solidFill>
        <a:latin typeface="+mn-lt"/>
        <a:ea typeface="+mn-ea"/>
        <a:cs typeface="+mn-cs"/>
      </a:defRPr>
    </a:lvl7pPr>
    <a:lvl8pPr marL="3196471" algn="l" defTabSz="913280" rtl="0" eaLnBrk="1" latinLnBrk="0" hangingPunct="1">
      <a:defRPr sz="1200" kern="1200">
        <a:solidFill>
          <a:schemeClr val="tx1"/>
        </a:solidFill>
        <a:latin typeface="+mn-lt"/>
        <a:ea typeface="+mn-ea"/>
        <a:cs typeface="+mn-cs"/>
      </a:defRPr>
    </a:lvl8pPr>
    <a:lvl9pPr marL="3653106" algn="l" defTabSz="9132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173448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0736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2167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1437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069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8892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4C53B7-45DF-4EEE-AD92-230703B206D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0986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5471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3924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3951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353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6740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5980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9074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3352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393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424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9876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9525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1082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5032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4925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err="1" smtClean="0">
                <a:latin typeface="+mn-lt"/>
              </a:rPr>
              <a:t>Waymo</a:t>
            </a:r>
            <a:r>
              <a:rPr lang="en-US" sz="1200" b="1" dirty="0" smtClean="0">
                <a:latin typeface="+mn-lt"/>
              </a:rPr>
              <a:t>, Uber, Tesla, GM, and others have adopted standard-precision GNSS as an indispensable component of their automated vehicle sensor suite.  But it's viewed as a secondary sensor -- not accurate or reliable enough for positioning the vehicle within the lane.  Yet these same companies haven't figured out how to drive in whiteout or foggy conditions.  Precise GNSS could play a key role in bad weather if it can prove its reliability.</a:t>
            </a:r>
            <a:r>
              <a:rPr kumimoji="0" lang="en-US" sz="1200" b="1" i="0" u="none" strike="noStrike" kern="1200" cap="none" spc="0" normalizeH="0" baseline="0" noProof="0" dirty="0" smtClean="0">
                <a:ln>
                  <a:noFill/>
                </a:ln>
                <a:solidFill>
                  <a:prstClr val="black"/>
                </a:solidFill>
                <a:effectLst/>
                <a:uLnTx/>
                <a:uFillTx/>
                <a:latin typeface="+mn-l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0459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1405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14433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868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7000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803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1265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2017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9075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6331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6667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98527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7825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21019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97028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2384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36557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16203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40561005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46910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79653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4894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9159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2605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9030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01422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54082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285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6132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87440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65328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671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4C53B7-45DF-4EEE-AD92-230703B206D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2396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09644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4C53B7-45DF-4EEE-AD92-230703B206D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1729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4C53B7-45DF-4EEE-AD92-230703B206D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71478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4C53B7-45DF-4EEE-AD92-230703B206D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3770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44490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23414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4C53B7-45DF-4EEE-AD92-230703B206D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5307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4C53B7-45DF-4EEE-AD92-230703B206D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11066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08813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52898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9780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78751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81006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6254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5CAA6-751C-41AF-8508-9D212547EE62}"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2506281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3211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5CAA6-751C-41AF-8508-9D212547EE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7560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6639" indent="0" algn="ctr">
              <a:buNone/>
              <a:defRPr sz="2000"/>
            </a:lvl2pPr>
            <a:lvl3pPr marL="913280" indent="0" algn="ctr">
              <a:buNone/>
              <a:defRPr sz="1800"/>
            </a:lvl3pPr>
            <a:lvl4pPr marL="1369909" indent="0" algn="ctr">
              <a:buNone/>
              <a:defRPr sz="1600"/>
            </a:lvl4pPr>
            <a:lvl5pPr marL="1826553" indent="0" algn="ctr">
              <a:buNone/>
              <a:defRPr sz="1600"/>
            </a:lvl5pPr>
            <a:lvl6pPr marL="2283192" indent="0" algn="ctr">
              <a:buNone/>
              <a:defRPr sz="1600"/>
            </a:lvl6pPr>
            <a:lvl7pPr marL="2739831" indent="0" algn="ctr">
              <a:buNone/>
              <a:defRPr sz="1600"/>
            </a:lvl7pPr>
            <a:lvl8pPr marL="3196471" indent="0" algn="ctr">
              <a:buNone/>
              <a:defRPr sz="1600"/>
            </a:lvl8pPr>
            <a:lvl9pPr marL="3653106"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7976C6-F1B5-4E56-96A9-58CE82EB05C9}" type="datetimeFigureOut">
              <a:rPr lang="en-US" smtClean="0"/>
              <a:pPr/>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1708933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59"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0606"/>
            <a:ext cx="4629150" cy="3655219"/>
          </a:xfrm>
        </p:spPr>
        <p:txBody>
          <a:bodyPr/>
          <a:lstStyle>
            <a:lvl1pPr marL="0" indent="0">
              <a:buNone/>
              <a:defRPr sz="3200"/>
            </a:lvl1pPr>
            <a:lvl2pPr marL="456639" indent="0">
              <a:buNone/>
              <a:defRPr sz="2800"/>
            </a:lvl2pPr>
            <a:lvl3pPr marL="913280" indent="0">
              <a:buNone/>
              <a:defRPr sz="2400"/>
            </a:lvl3pPr>
            <a:lvl4pPr marL="1369909" indent="0">
              <a:buNone/>
              <a:defRPr sz="2000"/>
            </a:lvl4pPr>
            <a:lvl5pPr marL="1826553" indent="0">
              <a:buNone/>
              <a:defRPr sz="2000"/>
            </a:lvl5pPr>
            <a:lvl6pPr marL="2283192" indent="0">
              <a:buNone/>
              <a:defRPr sz="2000"/>
            </a:lvl6pPr>
            <a:lvl7pPr marL="2739831" indent="0">
              <a:buNone/>
              <a:defRPr sz="2000"/>
            </a:lvl7pPr>
            <a:lvl8pPr marL="3196471" indent="0">
              <a:buNone/>
              <a:defRPr sz="2000"/>
            </a:lvl8pPr>
            <a:lvl9pPr marL="3653106" indent="0">
              <a:buNone/>
              <a:defRPr sz="2000"/>
            </a:lvl9pPr>
          </a:lstStyle>
          <a:p>
            <a:endParaRPr lang="en-US"/>
          </a:p>
        </p:txBody>
      </p:sp>
      <p:sp>
        <p:nvSpPr>
          <p:cNvPr id="4" name="Text Placeholder 3"/>
          <p:cNvSpPr>
            <a:spLocks noGrp="1"/>
          </p:cNvSpPr>
          <p:nvPr>
            <p:ph type="body" sz="half" idx="2"/>
          </p:nvPr>
        </p:nvSpPr>
        <p:spPr>
          <a:xfrm>
            <a:off x="630259" y="1543052"/>
            <a:ext cx="2949575" cy="2858691"/>
          </a:xfrm>
        </p:spPr>
        <p:txBody>
          <a:bodyPr/>
          <a:lstStyle>
            <a:lvl1pPr marL="0" indent="0">
              <a:buNone/>
              <a:defRPr sz="1600"/>
            </a:lvl1pPr>
            <a:lvl2pPr marL="456639" indent="0">
              <a:buNone/>
              <a:defRPr sz="1400"/>
            </a:lvl2pPr>
            <a:lvl3pPr marL="913280" indent="0">
              <a:buNone/>
              <a:defRPr sz="1200"/>
            </a:lvl3pPr>
            <a:lvl4pPr marL="1369909" indent="0">
              <a:buNone/>
              <a:defRPr sz="1000"/>
            </a:lvl4pPr>
            <a:lvl5pPr marL="1826553" indent="0">
              <a:buNone/>
              <a:defRPr sz="1000"/>
            </a:lvl5pPr>
            <a:lvl6pPr marL="2283192" indent="0">
              <a:buNone/>
              <a:defRPr sz="1000"/>
            </a:lvl6pPr>
            <a:lvl7pPr marL="2739831" indent="0">
              <a:buNone/>
              <a:defRPr sz="1000"/>
            </a:lvl7pPr>
            <a:lvl8pPr marL="3196471" indent="0">
              <a:buNone/>
              <a:defRPr sz="1000"/>
            </a:lvl8pPr>
            <a:lvl9pPr marL="3653106"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976C6-F1B5-4E56-96A9-58CE82EB05C9}" type="datetimeFigureOut">
              <a:rPr lang="en-US" smtClean="0"/>
              <a:pPr/>
              <a:t>10/12/17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1613800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76C6-F1B5-4E56-96A9-58CE82EB05C9}" type="datetimeFigureOut">
              <a:rPr lang="en-US" smtClean="0"/>
              <a:pPr/>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4271728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3" y="273861"/>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60" y="273861"/>
            <a:ext cx="57626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76C6-F1B5-4E56-96A9-58CE82EB05C9}" type="datetimeFigureOut">
              <a:rPr lang="en-US" smtClean="0"/>
              <a:pPr/>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1576170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10/12/17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17249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10/12/17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27102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10/12/17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83722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10/12/17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668311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FB3980-8AB2-4677-B419-2514AD779D88}" type="datetimeFigureOut">
              <a:rPr lang="en-US" smtClean="0">
                <a:solidFill>
                  <a:prstClr val="black">
                    <a:tint val="75000"/>
                  </a:prstClr>
                </a:solidFill>
              </a:rPr>
              <a:pPr/>
              <a:t>10/12/17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87466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FB3980-8AB2-4677-B419-2514AD779D88}" type="datetimeFigureOut">
              <a:rPr lang="en-US" smtClean="0">
                <a:solidFill>
                  <a:prstClr val="black">
                    <a:tint val="75000"/>
                  </a:prstClr>
                </a:solidFill>
              </a:rPr>
              <a:pPr/>
              <a:t>10/12/17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24026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B3980-8AB2-4677-B419-2514AD779D88}" type="datetimeFigureOut">
              <a:rPr lang="en-US" smtClean="0">
                <a:solidFill>
                  <a:prstClr val="black">
                    <a:tint val="75000"/>
                  </a:prstClr>
                </a:solidFill>
              </a:rPr>
              <a:pPr/>
              <a:t>10/12/17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67799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0" y="3543300"/>
            <a:ext cx="9144000" cy="1600200"/>
          </a:xfrm>
        </p:spPr>
        <p:txBody>
          <a:bodyPr>
            <a:normAutofit/>
          </a:bodyPr>
          <a:lstStyle>
            <a:lvl1pPr marL="0" indent="0" algn="ctr">
              <a:buNone/>
              <a:defRPr sz="2200" baseline="0">
                <a:solidFill>
                  <a:schemeClr val="tx1">
                    <a:tint val="75000"/>
                  </a:schemeClr>
                </a:solidFill>
                <a:latin typeface="Garamond" pitchFamily="18" charset="0"/>
              </a:defRPr>
            </a:lvl1pPr>
            <a:lvl2pPr marL="456639" indent="0" algn="ctr">
              <a:buNone/>
              <a:defRPr>
                <a:solidFill>
                  <a:schemeClr val="tx1">
                    <a:tint val="75000"/>
                  </a:schemeClr>
                </a:solidFill>
              </a:defRPr>
            </a:lvl2pPr>
            <a:lvl3pPr marL="913280" indent="0" algn="ctr">
              <a:buNone/>
              <a:defRPr>
                <a:solidFill>
                  <a:schemeClr val="tx1">
                    <a:tint val="75000"/>
                  </a:schemeClr>
                </a:solidFill>
              </a:defRPr>
            </a:lvl3pPr>
            <a:lvl4pPr marL="1369909" indent="0" algn="ctr">
              <a:buNone/>
              <a:defRPr>
                <a:solidFill>
                  <a:schemeClr val="tx1">
                    <a:tint val="75000"/>
                  </a:schemeClr>
                </a:solidFill>
              </a:defRPr>
            </a:lvl4pPr>
            <a:lvl5pPr marL="1826553" indent="0" algn="ctr">
              <a:buNone/>
              <a:defRPr>
                <a:solidFill>
                  <a:schemeClr val="tx1">
                    <a:tint val="75000"/>
                  </a:schemeClr>
                </a:solidFill>
              </a:defRPr>
            </a:lvl5pPr>
            <a:lvl6pPr marL="2283192" indent="0" algn="ctr">
              <a:buNone/>
              <a:defRPr>
                <a:solidFill>
                  <a:schemeClr val="tx1">
                    <a:tint val="75000"/>
                  </a:schemeClr>
                </a:solidFill>
              </a:defRPr>
            </a:lvl6pPr>
            <a:lvl7pPr marL="2739831" indent="0" algn="ctr">
              <a:buNone/>
              <a:defRPr>
                <a:solidFill>
                  <a:schemeClr val="tx1">
                    <a:tint val="75000"/>
                  </a:schemeClr>
                </a:solidFill>
              </a:defRPr>
            </a:lvl7pPr>
            <a:lvl8pPr marL="3196471" indent="0" algn="ctr">
              <a:buNone/>
              <a:defRPr>
                <a:solidFill>
                  <a:schemeClr val="tx1">
                    <a:tint val="75000"/>
                  </a:schemeClr>
                </a:solidFill>
              </a:defRPr>
            </a:lvl8pPr>
            <a:lvl9pPr marL="3653106" indent="0" algn="ctr">
              <a:buNone/>
              <a:defRPr>
                <a:solidFill>
                  <a:schemeClr val="tx1">
                    <a:tint val="75000"/>
                  </a:schemeClr>
                </a:solidFill>
              </a:defRPr>
            </a:lvl9pPr>
          </a:lstStyle>
          <a:p>
            <a:r>
              <a:rPr lang="en-US" dirty="0" smtClean="0"/>
              <a:t>Click to edit Master subtitle style</a:t>
            </a:r>
            <a:endParaRPr lang="en-US" dirty="0"/>
          </a:p>
        </p:txBody>
      </p:sp>
      <p:sp>
        <p:nvSpPr>
          <p:cNvPr id="11" name="Text Placeholder 10"/>
          <p:cNvSpPr>
            <a:spLocks noGrp="1"/>
          </p:cNvSpPr>
          <p:nvPr>
            <p:ph type="body" sz="quarter" idx="10" hasCustomPrompt="1"/>
          </p:nvPr>
        </p:nvSpPr>
        <p:spPr>
          <a:xfrm>
            <a:off x="-457200" y="2857500"/>
            <a:ext cx="10058400" cy="628650"/>
          </a:xfrm>
        </p:spPr>
        <p:txBody>
          <a:bodyPr/>
          <a:lstStyle>
            <a:lvl1pPr algn="ctr">
              <a:buNone/>
              <a:defRPr>
                <a:solidFill>
                  <a:schemeClr val="bg1"/>
                </a:solidFill>
              </a:defRPr>
            </a:lvl1pPr>
          </a:lstStyle>
          <a:p>
            <a:pPr lvl="0"/>
            <a:r>
              <a:rPr lang="en-US" dirty="0" smtClean="0"/>
              <a:t>Insert Slide Title</a:t>
            </a:r>
            <a:endParaRPr lang="en-US" dirty="0"/>
          </a:p>
        </p:txBody>
      </p:sp>
    </p:spTree>
    <p:extLst>
      <p:ext uri="{BB962C8B-B14F-4D97-AF65-F5344CB8AC3E}">
        <p14:creationId xmlns:p14="http://schemas.microsoft.com/office/powerpoint/2010/main" val="3649223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10/12/17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32739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B3980-8AB2-4677-B419-2514AD779D88}" type="datetimeFigureOut">
              <a:rPr lang="en-US" smtClean="0">
                <a:solidFill>
                  <a:prstClr val="black">
                    <a:tint val="75000"/>
                  </a:prstClr>
                </a:solidFill>
              </a:rPr>
              <a:pPr/>
              <a:t>10/12/17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32633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10/12/17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46160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B3980-8AB2-4677-B419-2514AD779D88}" type="datetimeFigureOut">
              <a:rPr lang="en-US" smtClean="0">
                <a:solidFill>
                  <a:prstClr val="black">
                    <a:tint val="75000"/>
                  </a:prstClr>
                </a:solidFill>
              </a:rPr>
              <a:pPr/>
              <a:t>10/12/17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5BEC8-FAF2-46AB-87ED-7460988B6F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27963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6639" indent="0" algn="ctr">
              <a:buNone/>
              <a:defRPr sz="2000"/>
            </a:lvl2pPr>
            <a:lvl3pPr marL="913280" indent="0" algn="ctr">
              <a:buNone/>
              <a:defRPr sz="1800"/>
            </a:lvl3pPr>
            <a:lvl4pPr marL="1369909" indent="0" algn="ctr">
              <a:buNone/>
              <a:defRPr sz="1600"/>
            </a:lvl4pPr>
            <a:lvl5pPr marL="1826553" indent="0" algn="ctr">
              <a:buNone/>
              <a:defRPr sz="1600"/>
            </a:lvl5pPr>
            <a:lvl6pPr marL="2283192" indent="0" algn="ctr">
              <a:buNone/>
              <a:defRPr sz="1600"/>
            </a:lvl6pPr>
            <a:lvl7pPr marL="2739831" indent="0" algn="ctr">
              <a:buNone/>
              <a:defRPr sz="1600"/>
            </a:lvl7pPr>
            <a:lvl8pPr marL="3196471" indent="0" algn="ctr">
              <a:buNone/>
              <a:defRPr sz="1600"/>
            </a:lvl8pPr>
            <a:lvl9pPr marL="3653106"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7976C6-F1B5-4E56-96A9-58CE82EB05C9}" type="datetimeFigureOut">
              <a:rPr lang="en-US" smtClean="0">
                <a:solidFill>
                  <a:prstClr val="black">
                    <a:tint val="75000"/>
                  </a:prstClr>
                </a:solidFill>
              </a:rPr>
              <a:pPr/>
              <a:t>10/12/17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E651B3-6678-4A03-AD98-42CDD41995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503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0" y="3543300"/>
            <a:ext cx="9144000" cy="1600200"/>
          </a:xfrm>
        </p:spPr>
        <p:txBody>
          <a:bodyPr>
            <a:normAutofit/>
          </a:bodyPr>
          <a:lstStyle>
            <a:lvl1pPr marL="0" indent="0" algn="ctr">
              <a:buNone/>
              <a:defRPr sz="2200" baseline="0">
                <a:solidFill>
                  <a:schemeClr val="tx1">
                    <a:tint val="75000"/>
                  </a:schemeClr>
                </a:solidFill>
                <a:latin typeface="Garamond" pitchFamily="18" charset="0"/>
              </a:defRPr>
            </a:lvl1pPr>
            <a:lvl2pPr marL="456639" indent="0" algn="ctr">
              <a:buNone/>
              <a:defRPr>
                <a:solidFill>
                  <a:schemeClr val="tx1">
                    <a:tint val="75000"/>
                  </a:schemeClr>
                </a:solidFill>
              </a:defRPr>
            </a:lvl2pPr>
            <a:lvl3pPr marL="913280" indent="0" algn="ctr">
              <a:buNone/>
              <a:defRPr>
                <a:solidFill>
                  <a:schemeClr val="tx1">
                    <a:tint val="75000"/>
                  </a:schemeClr>
                </a:solidFill>
              </a:defRPr>
            </a:lvl3pPr>
            <a:lvl4pPr marL="1369909" indent="0" algn="ctr">
              <a:buNone/>
              <a:defRPr>
                <a:solidFill>
                  <a:schemeClr val="tx1">
                    <a:tint val="75000"/>
                  </a:schemeClr>
                </a:solidFill>
              </a:defRPr>
            </a:lvl4pPr>
            <a:lvl5pPr marL="1826553" indent="0" algn="ctr">
              <a:buNone/>
              <a:defRPr>
                <a:solidFill>
                  <a:schemeClr val="tx1">
                    <a:tint val="75000"/>
                  </a:schemeClr>
                </a:solidFill>
              </a:defRPr>
            </a:lvl5pPr>
            <a:lvl6pPr marL="2283192" indent="0" algn="ctr">
              <a:buNone/>
              <a:defRPr>
                <a:solidFill>
                  <a:schemeClr val="tx1">
                    <a:tint val="75000"/>
                  </a:schemeClr>
                </a:solidFill>
              </a:defRPr>
            </a:lvl6pPr>
            <a:lvl7pPr marL="2739831" indent="0" algn="ctr">
              <a:buNone/>
              <a:defRPr>
                <a:solidFill>
                  <a:schemeClr val="tx1">
                    <a:tint val="75000"/>
                  </a:schemeClr>
                </a:solidFill>
              </a:defRPr>
            </a:lvl7pPr>
            <a:lvl8pPr marL="3196471" indent="0" algn="ctr">
              <a:buNone/>
              <a:defRPr>
                <a:solidFill>
                  <a:schemeClr val="tx1">
                    <a:tint val="75000"/>
                  </a:schemeClr>
                </a:solidFill>
              </a:defRPr>
            </a:lvl8pPr>
            <a:lvl9pPr marL="3653106" indent="0" algn="ctr">
              <a:buNone/>
              <a:defRPr>
                <a:solidFill>
                  <a:schemeClr val="tx1">
                    <a:tint val="75000"/>
                  </a:schemeClr>
                </a:solidFill>
              </a:defRPr>
            </a:lvl9pPr>
          </a:lstStyle>
          <a:p>
            <a:r>
              <a:rPr lang="en-US" dirty="0" smtClean="0"/>
              <a:t>Click to edit Master subtitle style</a:t>
            </a:r>
            <a:endParaRPr lang="en-US" dirty="0"/>
          </a:p>
        </p:txBody>
      </p:sp>
      <p:sp>
        <p:nvSpPr>
          <p:cNvPr id="11" name="Text Placeholder 10"/>
          <p:cNvSpPr>
            <a:spLocks noGrp="1"/>
          </p:cNvSpPr>
          <p:nvPr>
            <p:ph type="body" sz="quarter" idx="10" hasCustomPrompt="1"/>
          </p:nvPr>
        </p:nvSpPr>
        <p:spPr>
          <a:xfrm>
            <a:off x="-457200" y="2857500"/>
            <a:ext cx="10058400" cy="628650"/>
          </a:xfrm>
        </p:spPr>
        <p:txBody>
          <a:bodyPr/>
          <a:lstStyle>
            <a:lvl1pPr algn="ctr">
              <a:buNone/>
              <a:defRPr>
                <a:solidFill>
                  <a:schemeClr val="bg1"/>
                </a:solidFill>
              </a:defRPr>
            </a:lvl1pPr>
          </a:lstStyle>
          <a:p>
            <a:pPr lvl="0"/>
            <a:r>
              <a:rPr lang="en-US" dirty="0" smtClean="0"/>
              <a:t>Insert Slide Title</a:t>
            </a:r>
            <a:endParaRPr lang="en-US" dirty="0"/>
          </a:p>
        </p:txBody>
      </p:sp>
    </p:spTree>
    <p:extLst>
      <p:ext uri="{BB962C8B-B14F-4D97-AF65-F5344CB8AC3E}">
        <p14:creationId xmlns:p14="http://schemas.microsoft.com/office/powerpoint/2010/main" val="786342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76C6-F1B5-4E56-96A9-58CE82EB05C9}" type="datetimeFigureOut">
              <a:rPr lang="en-US" smtClean="0">
                <a:solidFill>
                  <a:prstClr val="black">
                    <a:tint val="75000"/>
                  </a:prstClr>
                </a:solidFill>
              </a:rPr>
              <a:pPr/>
              <a:t>10/12/17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E651B3-6678-4A03-AD98-42CDD41995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858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3"/>
            <a:ext cx="7886700" cy="213955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2117"/>
            <a:ext cx="7886700" cy="1125140"/>
          </a:xfrm>
        </p:spPr>
        <p:txBody>
          <a:bodyPr/>
          <a:lstStyle>
            <a:lvl1pPr marL="0" indent="0">
              <a:buNone/>
              <a:defRPr sz="2400">
                <a:solidFill>
                  <a:schemeClr val="tx1">
                    <a:tint val="75000"/>
                  </a:schemeClr>
                </a:solidFill>
              </a:defRPr>
            </a:lvl1pPr>
            <a:lvl2pPr marL="456639" indent="0">
              <a:buNone/>
              <a:defRPr sz="2000">
                <a:solidFill>
                  <a:schemeClr val="tx1">
                    <a:tint val="75000"/>
                  </a:schemeClr>
                </a:solidFill>
              </a:defRPr>
            </a:lvl2pPr>
            <a:lvl3pPr marL="913280" indent="0">
              <a:buNone/>
              <a:defRPr sz="1800">
                <a:solidFill>
                  <a:schemeClr val="tx1">
                    <a:tint val="75000"/>
                  </a:schemeClr>
                </a:solidFill>
              </a:defRPr>
            </a:lvl3pPr>
            <a:lvl4pPr marL="1369909" indent="0">
              <a:buNone/>
              <a:defRPr sz="1600">
                <a:solidFill>
                  <a:schemeClr val="tx1">
                    <a:tint val="75000"/>
                  </a:schemeClr>
                </a:solidFill>
              </a:defRPr>
            </a:lvl4pPr>
            <a:lvl5pPr marL="1826553" indent="0">
              <a:buNone/>
              <a:defRPr sz="1600">
                <a:solidFill>
                  <a:schemeClr val="tx1">
                    <a:tint val="75000"/>
                  </a:schemeClr>
                </a:solidFill>
              </a:defRPr>
            </a:lvl5pPr>
            <a:lvl6pPr marL="2283192" indent="0">
              <a:buNone/>
              <a:defRPr sz="1600">
                <a:solidFill>
                  <a:schemeClr val="tx1">
                    <a:tint val="75000"/>
                  </a:schemeClr>
                </a:solidFill>
              </a:defRPr>
            </a:lvl6pPr>
            <a:lvl7pPr marL="2739831" indent="0">
              <a:buNone/>
              <a:defRPr sz="1600">
                <a:solidFill>
                  <a:schemeClr val="tx1">
                    <a:tint val="75000"/>
                  </a:schemeClr>
                </a:solidFill>
              </a:defRPr>
            </a:lvl7pPr>
            <a:lvl8pPr marL="3196471" indent="0">
              <a:buNone/>
              <a:defRPr sz="1600">
                <a:solidFill>
                  <a:schemeClr val="tx1">
                    <a:tint val="75000"/>
                  </a:schemeClr>
                </a:solidFill>
              </a:defRPr>
            </a:lvl8pPr>
            <a:lvl9pPr marL="3653106"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7976C6-F1B5-4E56-96A9-58CE82EB05C9}" type="datetimeFigureOut">
              <a:rPr lang="en-US" smtClean="0">
                <a:solidFill>
                  <a:prstClr val="black">
                    <a:tint val="75000"/>
                  </a:prstClr>
                </a:solidFill>
              </a:rPr>
              <a:pPr/>
              <a:t>10/12/17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E651B3-6678-4A03-AD98-42CDD41995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559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6715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69219"/>
            <a:ext cx="386715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7976C6-F1B5-4E56-96A9-58CE82EB05C9}" type="datetimeFigureOut">
              <a:rPr lang="en-US" smtClean="0">
                <a:solidFill>
                  <a:prstClr val="black">
                    <a:tint val="75000"/>
                  </a:prstClr>
                </a:solidFill>
              </a:rPr>
              <a:pPr/>
              <a:t>10/12/17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E651B3-6678-4A03-AD98-42CDD41995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084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7"/>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51" y="1260872"/>
            <a:ext cx="3868737" cy="617934"/>
          </a:xfrm>
        </p:spPr>
        <p:txBody>
          <a:bodyPr anchor="b"/>
          <a:lstStyle>
            <a:lvl1pPr marL="0" indent="0">
              <a:buNone/>
              <a:defRPr sz="2400" b="1"/>
            </a:lvl1pPr>
            <a:lvl2pPr marL="456639" indent="0">
              <a:buNone/>
              <a:defRPr sz="2000" b="1"/>
            </a:lvl2pPr>
            <a:lvl3pPr marL="913280" indent="0">
              <a:buNone/>
              <a:defRPr sz="1800" b="1"/>
            </a:lvl3pPr>
            <a:lvl4pPr marL="1369909" indent="0">
              <a:buNone/>
              <a:defRPr sz="1600" b="1"/>
            </a:lvl4pPr>
            <a:lvl5pPr marL="1826553" indent="0">
              <a:buNone/>
              <a:defRPr sz="1600" b="1"/>
            </a:lvl5pPr>
            <a:lvl6pPr marL="2283192" indent="0">
              <a:buNone/>
              <a:defRPr sz="1600" b="1"/>
            </a:lvl6pPr>
            <a:lvl7pPr marL="2739831" indent="0">
              <a:buNone/>
              <a:defRPr sz="1600" b="1"/>
            </a:lvl7pPr>
            <a:lvl8pPr marL="3196471" indent="0">
              <a:buNone/>
              <a:defRPr sz="1600" b="1"/>
            </a:lvl8pPr>
            <a:lvl9pPr marL="36531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51" y="1878806"/>
            <a:ext cx="3868737"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2400" b="1"/>
            </a:lvl1pPr>
            <a:lvl2pPr marL="456639" indent="0">
              <a:buNone/>
              <a:defRPr sz="2000" b="1"/>
            </a:lvl2pPr>
            <a:lvl3pPr marL="913280" indent="0">
              <a:buNone/>
              <a:defRPr sz="1800" b="1"/>
            </a:lvl3pPr>
            <a:lvl4pPr marL="1369909" indent="0">
              <a:buNone/>
              <a:defRPr sz="1600" b="1"/>
            </a:lvl4pPr>
            <a:lvl5pPr marL="1826553" indent="0">
              <a:buNone/>
              <a:defRPr sz="1600" b="1"/>
            </a:lvl5pPr>
            <a:lvl6pPr marL="2283192" indent="0">
              <a:buNone/>
              <a:defRPr sz="1600" b="1"/>
            </a:lvl6pPr>
            <a:lvl7pPr marL="2739831" indent="0">
              <a:buNone/>
              <a:defRPr sz="1600" b="1"/>
            </a:lvl7pPr>
            <a:lvl8pPr marL="3196471" indent="0">
              <a:buNone/>
              <a:defRPr sz="1600" b="1"/>
            </a:lvl8pPr>
            <a:lvl9pPr marL="36531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7976C6-F1B5-4E56-96A9-58CE82EB05C9}" type="datetimeFigureOut">
              <a:rPr lang="en-US" smtClean="0">
                <a:solidFill>
                  <a:prstClr val="black">
                    <a:tint val="75000"/>
                  </a:prstClr>
                </a:solidFill>
              </a:rPr>
              <a:pPr/>
              <a:t>10/12/17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E651B3-6678-4A03-AD98-42CDD41995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706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76C6-F1B5-4E56-96A9-58CE82EB05C9}" type="datetimeFigureOut">
              <a:rPr lang="en-US" smtClean="0"/>
              <a:pPr/>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2170964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7976C6-F1B5-4E56-96A9-58CE82EB05C9}" type="datetimeFigureOut">
              <a:rPr lang="en-US" smtClean="0">
                <a:solidFill>
                  <a:prstClr val="black">
                    <a:tint val="75000"/>
                  </a:prstClr>
                </a:solidFill>
              </a:rPr>
              <a:pPr/>
              <a:t>10/12/17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E651B3-6678-4A03-AD98-42CDD41995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402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976C6-F1B5-4E56-96A9-58CE82EB05C9}" type="datetimeFigureOut">
              <a:rPr lang="en-US" smtClean="0">
                <a:solidFill>
                  <a:prstClr val="black">
                    <a:tint val="75000"/>
                  </a:prstClr>
                </a:solidFill>
              </a:rPr>
              <a:pPr/>
              <a:t>10/12/17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E651B3-6678-4A03-AD98-42CDD41995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842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59"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0606"/>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59" y="1543052"/>
            <a:ext cx="2949575" cy="2858691"/>
          </a:xfrm>
        </p:spPr>
        <p:txBody>
          <a:bodyPr/>
          <a:lstStyle>
            <a:lvl1pPr marL="0" indent="0">
              <a:buNone/>
              <a:defRPr sz="1600"/>
            </a:lvl1pPr>
            <a:lvl2pPr marL="456639" indent="0">
              <a:buNone/>
              <a:defRPr sz="1400"/>
            </a:lvl2pPr>
            <a:lvl3pPr marL="913280" indent="0">
              <a:buNone/>
              <a:defRPr sz="1200"/>
            </a:lvl3pPr>
            <a:lvl4pPr marL="1369909" indent="0">
              <a:buNone/>
              <a:defRPr sz="1000"/>
            </a:lvl4pPr>
            <a:lvl5pPr marL="1826553" indent="0">
              <a:buNone/>
              <a:defRPr sz="1000"/>
            </a:lvl5pPr>
            <a:lvl6pPr marL="2283192" indent="0">
              <a:buNone/>
              <a:defRPr sz="1000"/>
            </a:lvl6pPr>
            <a:lvl7pPr marL="2739831" indent="0">
              <a:buNone/>
              <a:defRPr sz="1000"/>
            </a:lvl7pPr>
            <a:lvl8pPr marL="3196471" indent="0">
              <a:buNone/>
              <a:defRPr sz="1000"/>
            </a:lvl8pPr>
            <a:lvl9pPr marL="3653106"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976C6-F1B5-4E56-96A9-58CE82EB05C9}" type="datetimeFigureOut">
              <a:rPr lang="en-US" smtClean="0">
                <a:solidFill>
                  <a:prstClr val="black">
                    <a:tint val="75000"/>
                  </a:prstClr>
                </a:solidFill>
              </a:rPr>
              <a:pPr/>
              <a:t>10/12/17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E651B3-6678-4A03-AD98-42CDD41995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595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59"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0606"/>
            <a:ext cx="4629150" cy="3655219"/>
          </a:xfrm>
        </p:spPr>
        <p:txBody>
          <a:bodyPr/>
          <a:lstStyle>
            <a:lvl1pPr marL="0" indent="0">
              <a:buNone/>
              <a:defRPr sz="3200"/>
            </a:lvl1pPr>
            <a:lvl2pPr marL="456639" indent="0">
              <a:buNone/>
              <a:defRPr sz="2800"/>
            </a:lvl2pPr>
            <a:lvl3pPr marL="913280" indent="0">
              <a:buNone/>
              <a:defRPr sz="2400"/>
            </a:lvl3pPr>
            <a:lvl4pPr marL="1369909" indent="0">
              <a:buNone/>
              <a:defRPr sz="2000"/>
            </a:lvl4pPr>
            <a:lvl5pPr marL="1826553" indent="0">
              <a:buNone/>
              <a:defRPr sz="2000"/>
            </a:lvl5pPr>
            <a:lvl6pPr marL="2283192" indent="0">
              <a:buNone/>
              <a:defRPr sz="2000"/>
            </a:lvl6pPr>
            <a:lvl7pPr marL="2739831" indent="0">
              <a:buNone/>
              <a:defRPr sz="2000"/>
            </a:lvl7pPr>
            <a:lvl8pPr marL="3196471" indent="0">
              <a:buNone/>
              <a:defRPr sz="2000"/>
            </a:lvl8pPr>
            <a:lvl9pPr marL="3653106" indent="0">
              <a:buNone/>
              <a:defRPr sz="2000"/>
            </a:lvl9pPr>
          </a:lstStyle>
          <a:p>
            <a:endParaRPr lang="en-US"/>
          </a:p>
        </p:txBody>
      </p:sp>
      <p:sp>
        <p:nvSpPr>
          <p:cNvPr id="4" name="Text Placeholder 3"/>
          <p:cNvSpPr>
            <a:spLocks noGrp="1"/>
          </p:cNvSpPr>
          <p:nvPr>
            <p:ph type="body" sz="half" idx="2"/>
          </p:nvPr>
        </p:nvSpPr>
        <p:spPr>
          <a:xfrm>
            <a:off x="630259" y="1543052"/>
            <a:ext cx="2949575" cy="2858691"/>
          </a:xfrm>
        </p:spPr>
        <p:txBody>
          <a:bodyPr/>
          <a:lstStyle>
            <a:lvl1pPr marL="0" indent="0">
              <a:buNone/>
              <a:defRPr sz="1600"/>
            </a:lvl1pPr>
            <a:lvl2pPr marL="456639" indent="0">
              <a:buNone/>
              <a:defRPr sz="1400"/>
            </a:lvl2pPr>
            <a:lvl3pPr marL="913280" indent="0">
              <a:buNone/>
              <a:defRPr sz="1200"/>
            </a:lvl3pPr>
            <a:lvl4pPr marL="1369909" indent="0">
              <a:buNone/>
              <a:defRPr sz="1000"/>
            </a:lvl4pPr>
            <a:lvl5pPr marL="1826553" indent="0">
              <a:buNone/>
              <a:defRPr sz="1000"/>
            </a:lvl5pPr>
            <a:lvl6pPr marL="2283192" indent="0">
              <a:buNone/>
              <a:defRPr sz="1000"/>
            </a:lvl6pPr>
            <a:lvl7pPr marL="2739831" indent="0">
              <a:buNone/>
              <a:defRPr sz="1000"/>
            </a:lvl7pPr>
            <a:lvl8pPr marL="3196471" indent="0">
              <a:buNone/>
              <a:defRPr sz="1000"/>
            </a:lvl8pPr>
            <a:lvl9pPr marL="3653106"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976C6-F1B5-4E56-96A9-58CE82EB05C9}" type="datetimeFigureOut">
              <a:rPr lang="en-US" smtClean="0">
                <a:solidFill>
                  <a:prstClr val="black">
                    <a:tint val="75000"/>
                  </a:prstClr>
                </a:solidFill>
              </a:rPr>
              <a:pPr/>
              <a:t>10/12/17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E651B3-6678-4A03-AD98-42CDD41995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356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76C6-F1B5-4E56-96A9-58CE82EB05C9}" type="datetimeFigureOut">
              <a:rPr lang="en-US" smtClean="0">
                <a:solidFill>
                  <a:prstClr val="black">
                    <a:tint val="75000"/>
                  </a:prstClr>
                </a:solidFill>
              </a:rPr>
              <a:pPr/>
              <a:t>10/12/17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E651B3-6678-4A03-AD98-42CDD41995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587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3" y="273861"/>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60" y="273861"/>
            <a:ext cx="57626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76C6-F1B5-4E56-96A9-58CE82EB05C9}" type="datetimeFigureOut">
              <a:rPr lang="en-US" smtClean="0">
                <a:solidFill>
                  <a:prstClr val="black">
                    <a:tint val="75000"/>
                  </a:prstClr>
                </a:solidFill>
              </a:rPr>
              <a:pPr/>
              <a:t>10/12/17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E651B3-6678-4A03-AD98-42CDD41995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46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AF98AD-313F-6948-AE43-D418B1EAC50E}"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F05BE-AA11-A641-9F6E-A076EEA23E21}" type="slidenum">
              <a:rPr lang="en-US" smtClean="0"/>
              <a:t>‹#›</a:t>
            </a:fld>
            <a:endParaRPr lang="en-US"/>
          </a:p>
        </p:txBody>
      </p:sp>
    </p:spTree>
    <p:extLst>
      <p:ext uri="{BB962C8B-B14F-4D97-AF65-F5344CB8AC3E}">
        <p14:creationId xmlns:p14="http://schemas.microsoft.com/office/powerpoint/2010/main" val="31347689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AF98AD-313F-6948-AE43-D418B1EAC50E}"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F05BE-AA11-A641-9F6E-A076EEA23E21}" type="slidenum">
              <a:rPr lang="en-US" smtClean="0"/>
              <a:t>‹#›</a:t>
            </a:fld>
            <a:endParaRPr lang="en-US"/>
          </a:p>
        </p:txBody>
      </p:sp>
    </p:spTree>
    <p:extLst>
      <p:ext uri="{BB962C8B-B14F-4D97-AF65-F5344CB8AC3E}">
        <p14:creationId xmlns:p14="http://schemas.microsoft.com/office/powerpoint/2010/main" val="3874308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AF98AD-313F-6948-AE43-D418B1EAC50E}"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F05BE-AA11-A641-9F6E-A076EEA23E21}" type="slidenum">
              <a:rPr lang="en-US" smtClean="0"/>
              <a:t>‹#›</a:t>
            </a:fld>
            <a:endParaRPr lang="en-US"/>
          </a:p>
        </p:txBody>
      </p:sp>
    </p:spTree>
    <p:extLst>
      <p:ext uri="{BB962C8B-B14F-4D97-AF65-F5344CB8AC3E}">
        <p14:creationId xmlns:p14="http://schemas.microsoft.com/office/powerpoint/2010/main" val="1814179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AF98AD-313F-6948-AE43-D418B1EAC50E}" type="datetimeFigureOut">
              <a:rPr lang="en-US" smtClean="0"/>
              <a:t>10/12/17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F05BE-AA11-A641-9F6E-A076EEA23E21}" type="slidenum">
              <a:rPr lang="en-US" smtClean="0"/>
              <a:t>‹#›</a:t>
            </a:fld>
            <a:endParaRPr lang="en-US"/>
          </a:p>
        </p:txBody>
      </p:sp>
    </p:spTree>
    <p:extLst>
      <p:ext uri="{BB962C8B-B14F-4D97-AF65-F5344CB8AC3E}">
        <p14:creationId xmlns:p14="http://schemas.microsoft.com/office/powerpoint/2010/main" val="3657210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3"/>
            <a:ext cx="7886700" cy="213955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2117"/>
            <a:ext cx="7886700" cy="1125140"/>
          </a:xfrm>
        </p:spPr>
        <p:txBody>
          <a:bodyPr/>
          <a:lstStyle>
            <a:lvl1pPr marL="0" indent="0">
              <a:buNone/>
              <a:defRPr sz="2400">
                <a:solidFill>
                  <a:schemeClr val="tx1">
                    <a:tint val="75000"/>
                  </a:schemeClr>
                </a:solidFill>
              </a:defRPr>
            </a:lvl1pPr>
            <a:lvl2pPr marL="456639" indent="0">
              <a:buNone/>
              <a:defRPr sz="2000">
                <a:solidFill>
                  <a:schemeClr val="tx1">
                    <a:tint val="75000"/>
                  </a:schemeClr>
                </a:solidFill>
              </a:defRPr>
            </a:lvl2pPr>
            <a:lvl3pPr marL="913280" indent="0">
              <a:buNone/>
              <a:defRPr sz="1800">
                <a:solidFill>
                  <a:schemeClr val="tx1">
                    <a:tint val="75000"/>
                  </a:schemeClr>
                </a:solidFill>
              </a:defRPr>
            </a:lvl3pPr>
            <a:lvl4pPr marL="1369909" indent="0">
              <a:buNone/>
              <a:defRPr sz="1600">
                <a:solidFill>
                  <a:schemeClr val="tx1">
                    <a:tint val="75000"/>
                  </a:schemeClr>
                </a:solidFill>
              </a:defRPr>
            </a:lvl4pPr>
            <a:lvl5pPr marL="1826553" indent="0">
              <a:buNone/>
              <a:defRPr sz="1600">
                <a:solidFill>
                  <a:schemeClr val="tx1">
                    <a:tint val="75000"/>
                  </a:schemeClr>
                </a:solidFill>
              </a:defRPr>
            </a:lvl5pPr>
            <a:lvl6pPr marL="2283192" indent="0">
              <a:buNone/>
              <a:defRPr sz="1600">
                <a:solidFill>
                  <a:schemeClr val="tx1">
                    <a:tint val="75000"/>
                  </a:schemeClr>
                </a:solidFill>
              </a:defRPr>
            </a:lvl6pPr>
            <a:lvl7pPr marL="2739831" indent="0">
              <a:buNone/>
              <a:defRPr sz="1600">
                <a:solidFill>
                  <a:schemeClr val="tx1">
                    <a:tint val="75000"/>
                  </a:schemeClr>
                </a:solidFill>
              </a:defRPr>
            </a:lvl7pPr>
            <a:lvl8pPr marL="3196471" indent="0">
              <a:buNone/>
              <a:defRPr sz="1600">
                <a:solidFill>
                  <a:schemeClr val="tx1">
                    <a:tint val="75000"/>
                  </a:schemeClr>
                </a:solidFill>
              </a:defRPr>
            </a:lvl8pPr>
            <a:lvl9pPr marL="3653106"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7976C6-F1B5-4E56-96A9-58CE82EB05C9}" type="datetimeFigureOut">
              <a:rPr lang="en-US" smtClean="0"/>
              <a:pPr/>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26965652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AF98AD-313F-6948-AE43-D418B1EAC50E}" type="datetimeFigureOut">
              <a:rPr lang="en-US" smtClean="0"/>
              <a:t>10/12/17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CF05BE-AA11-A641-9F6E-A076EEA23E21}" type="slidenum">
              <a:rPr lang="en-US" smtClean="0"/>
              <a:t>‹#›</a:t>
            </a:fld>
            <a:endParaRPr lang="en-US"/>
          </a:p>
        </p:txBody>
      </p:sp>
    </p:spTree>
    <p:extLst>
      <p:ext uri="{BB962C8B-B14F-4D97-AF65-F5344CB8AC3E}">
        <p14:creationId xmlns:p14="http://schemas.microsoft.com/office/powerpoint/2010/main" val="11753828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AF98AD-313F-6948-AE43-D418B1EAC50E}" type="datetimeFigureOut">
              <a:rPr lang="en-US" smtClean="0"/>
              <a:t>10/12/17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CF05BE-AA11-A641-9F6E-A076EEA23E21}" type="slidenum">
              <a:rPr lang="en-US" smtClean="0"/>
              <a:t>‹#›</a:t>
            </a:fld>
            <a:endParaRPr lang="en-US"/>
          </a:p>
        </p:txBody>
      </p:sp>
    </p:spTree>
    <p:extLst>
      <p:ext uri="{BB962C8B-B14F-4D97-AF65-F5344CB8AC3E}">
        <p14:creationId xmlns:p14="http://schemas.microsoft.com/office/powerpoint/2010/main" val="7067702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F98AD-313F-6948-AE43-D418B1EAC50E}" type="datetimeFigureOut">
              <a:rPr lang="en-US" smtClean="0"/>
              <a:t>10/12/17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CF05BE-AA11-A641-9F6E-A076EEA23E21}" type="slidenum">
              <a:rPr lang="en-US" smtClean="0"/>
              <a:t>‹#›</a:t>
            </a:fld>
            <a:endParaRPr lang="en-US"/>
          </a:p>
        </p:txBody>
      </p:sp>
    </p:spTree>
    <p:extLst>
      <p:ext uri="{BB962C8B-B14F-4D97-AF65-F5344CB8AC3E}">
        <p14:creationId xmlns:p14="http://schemas.microsoft.com/office/powerpoint/2010/main" val="620273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AF98AD-313F-6948-AE43-D418B1EAC50E}" type="datetimeFigureOut">
              <a:rPr lang="en-US" smtClean="0"/>
              <a:t>10/12/17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F05BE-AA11-A641-9F6E-A076EEA23E21}" type="slidenum">
              <a:rPr lang="en-US" smtClean="0"/>
              <a:t>‹#›</a:t>
            </a:fld>
            <a:endParaRPr lang="en-US"/>
          </a:p>
        </p:txBody>
      </p:sp>
    </p:spTree>
    <p:extLst>
      <p:ext uri="{BB962C8B-B14F-4D97-AF65-F5344CB8AC3E}">
        <p14:creationId xmlns:p14="http://schemas.microsoft.com/office/powerpoint/2010/main" val="17352244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AF98AD-313F-6948-AE43-D418B1EAC50E}" type="datetimeFigureOut">
              <a:rPr lang="en-US" smtClean="0"/>
              <a:t>10/12/17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F05BE-AA11-A641-9F6E-A076EEA23E21}" type="slidenum">
              <a:rPr lang="en-US" smtClean="0"/>
              <a:t>‹#›</a:t>
            </a:fld>
            <a:endParaRPr lang="en-US"/>
          </a:p>
        </p:txBody>
      </p:sp>
    </p:spTree>
    <p:extLst>
      <p:ext uri="{BB962C8B-B14F-4D97-AF65-F5344CB8AC3E}">
        <p14:creationId xmlns:p14="http://schemas.microsoft.com/office/powerpoint/2010/main" val="1207469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AF98AD-313F-6948-AE43-D418B1EAC50E}"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F05BE-AA11-A641-9F6E-A076EEA23E21}" type="slidenum">
              <a:rPr lang="en-US" smtClean="0"/>
              <a:t>‹#›</a:t>
            </a:fld>
            <a:endParaRPr lang="en-US"/>
          </a:p>
        </p:txBody>
      </p:sp>
    </p:spTree>
    <p:extLst>
      <p:ext uri="{BB962C8B-B14F-4D97-AF65-F5344CB8AC3E}">
        <p14:creationId xmlns:p14="http://schemas.microsoft.com/office/powerpoint/2010/main" val="3821158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AF98AD-313F-6948-AE43-D418B1EAC50E}"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F05BE-AA11-A641-9F6E-A076EEA23E21}" type="slidenum">
              <a:rPr lang="en-US" smtClean="0"/>
              <a:t>‹#›</a:t>
            </a:fld>
            <a:endParaRPr lang="en-US"/>
          </a:p>
        </p:txBody>
      </p:sp>
    </p:spTree>
    <p:extLst>
      <p:ext uri="{BB962C8B-B14F-4D97-AF65-F5344CB8AC3E}">
        <p14:creationId xmlns:p14="http://schemas.microsoft.com/office/powerpoint/2010/main" val="20317381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0" y="3543300"/>
            <a:ext cx="9144000" cy="1600200"/>
          </a:xfrm>
        </p:spPr>
        <p:txBody>
          <a:bodyPr>
            <a:normAutofit/>
          </a:bodyPr>
          <a:lstStyle>
            <a:lvl1pPr marL="0" indent="0" algn="ctr">
              <a:buNone/>
              <a:defRPr sz="2200" baseline="0">
                <a:solidFill>
                  <a:schemeClr val="tx1">
                    <a:tint val="75000"/>
                  </a:schemeClr>
                </a:solidFill>
                <a:latin typeface="Garamond" pitchFamily="18" charset="0"/>
              </a:defRPr>
            </a:lvl1pPr>
            <a:lvl2pPr marL="456628" indent="0" algn="ctr">
              <a:buNone/>
              <a:defRPr>
                <a:solidFill>
                  <a:schemeClr val="tx1">
                    <a:tint val="75000"/>
                  </a:schemeClr>
                </a:solidFill>
              </a:defRPr>
            </a:lvl2pPr>
            <a:lvl3pPr marL="913257" indent="0" algn="ctr">
              <a:buNone/>
              <a:defRPr>
                <a:solidFill>
                  <a:schemeClr val="tx1">
                    <a:tint val="75000"/>
                  </a:schemeClr>
                </a:solidFill>
              </a:defRPr>
            </a:lvl3pPr>
            <a:lvl4pPr marL="1369875" indent="0" algn="ctr">
              <a:buNone/>
              <a:defRPr>
                <a:solidFill>
                  <a:schemeClr val="tx1">
                    <a:tint val="75000"/>
                  </a:schemeClr>
                </a:solidFill>
              </a:defRPr>
            </a:lvl4pPr>
            <a:lvl5pPr marL="1826507" indent="0" algn="ctr">
              <a:buNone/>
              <a:defRPr>
                <a:solidFill>
                  <a:schemeClr val="tx1">
                    <a:tint val="75000"/>
                  </a:schemeClr>
                </a:solidFill>
              </a:defRPr>
            </a:lvl5pPr>
            <a:lvl6pPr marL="2283135" indent="0" algn="ctr">
              <a:buNone/>
              <a:defRPr>
                <a:solidFill>
                  <a:schemeClr val="tx1">
                    <a:tint val="75000"/>
                  </a:schemeClr>
                </a:solidFill>
              </a:defRPr>
            </a:lvl6pPr>
            <a:lvl7pPr marL="2739763" indent="0" algn="ctr">
              <a:buNone/>
              <a:defRPr>
                <a:solidFill>
                  <a:schemeClr val="tx1">
                    <a:tint val="75000"/>
                  </a:schemeClr>
                </a:solidFill>
              </a:defRPr>
            </a:lvl7pPr>
            <a:lvl8pPr marL="3196391" indent="0" algn="ctr">
              <a:buNone/>
              <a:defRPr>
                <a:solidFill>
                  <a:schemeClr val="tx1">
                    <a:tint val="75000"/>
                  </a:schemeClr>
                </a:solidFill>
              </a:defRPr>
            </a:lvl8pPr>
            <a:lvl9pPr marL="3653015" indent="0" algn="ctr">
              <a:buNone/>
              <a:defRPr>
                <a:solidFill>
                  <a:schemeClr val="tx1">
                    <a:tint val="75000"/>
                  </a:schemeClr>
                </a:solidFill>
              </a:defRPr>
            </a:lvl9pPr>
          </a:lstStyle>
          <a:p>
            <a:r>
              <a:rPr lang="en-US" dirty="0" smtClean="0"/>
              <a:t>Click to edit Master subtitle style</a:t>
            </a:r>
            <a:endParaRPr lang="en-US" dirty="0"/>
          </a:p>
        </p:txBody>
      </p:sp>
      <p:sp>
        <p:nvSpPr>
          <p:cNvPr id="11" name="Text Placeholder 10"/>
          <p:cNvSpPr>
            <a:spLocks noGrp="1"/>
          </p:cNvSpPr>
          <p:nvPr>
            <p:ph type="body" sz="quarter" idx="10" hasCustomPrompt="1"/>
          </p:nvPr>
        </p:nvSpPr>
        <p:spPr>
          <a:xfrm>
            <a:off x="-457200" y="2857500"/>
            <a:ext cx="10058400" cy="628650"/>
          </a:xfrm>
        </p:spPr>
        <p:txBody>
          <a:bodyPr/>
          <a:lstStyle>
            <a:lvl1pPr algn="ctr">
              <a:buNone/>
              <a:defRPr>
                <a:solidFill>
                  <a:schemeClr val="bg1"/>
                </a:solidFill>
              </a:defRPr>
            </a:lvl1pPr>
          </a:lstStyle>
          <a:p>
            <a:pPr lvl="0"/>
            <a:r>
              <a:rPr lang="en-US" dirty="0" smtClean="0"/>
              <a:t>Insert Slide Title</a:t>
            </a:r>
            <a:endParaRPr lang="en-US" dirty="0"/>
          </a:p>
        </p:txBody>
      </p:sp>
    </p:spTree>
    <p:extLst>
      <p:ext uri="{BB962C8B-B14F-4D97-AF65-F5344CB8AC3E}">
        <p14:creationId xmlns:p14="http://schemas.microsoft.com/office/powerpoint/2010/main" val="373848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6715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69219"/>
            <a:ext cx="386715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7976C6-F1B5-4E56-96A9-58CE82EB05C9}" type="datetimeFigureOut">
              <a:rPr lang="en-US" smtClean="0"/>
              <a:pPr/>
              <a:t>10/12/17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3416810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7"/>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51" y="1260872"/>
            <a:ext cx="3868737" cy="617934"/>
          </a:xfrm>
        </p:spPr>
        <p:txBody>
          <a:bodyPr anchor="b"/>
          <a:lstStyle>
            <a:lvl1pPr marL="0" indent="0">
              <a:buNone/>
              <a:defRPr sz="2400" b="1"/>
            </a:lvl1pPr>
            <a:lvl2pPr marL="456639" indent="0">
              <a:buNone/>
              <a:defRPr sz="2000" b="1"/>
            </a:lvl2pPr>
            <a:lvl3pPr marL="913280" indent="0">
              <a:buNone/>
              <a:defRPr sz="1800" b="1"/>
            </a:lvl3pPr>
            <a:lvl4pPr marL="1369909" indent="0">
              <a:buNone/>
              <a:defRPr sz="1600" b="1"/>
            </a:lvl4pPr>
            <a:lvl5pPr marL="1826553" indent="0">
              <a:buNone/>
              <a:defRPr sz="1600" b="1"/>
            </a:lvl5pPr>
            <a:lvl6pPr marL="2283192" indent="0">
              <a:buNone/>
              <a:defRPr sz="1600" b="1"/>
            </a:lvl6pPr>
            <a:lvl7pPr marL="2739831" indent="0">
              <a:buNone/>
              <a:defRPr sz="1600" b="1"/>
            </a:lvl7pPr>
            <a:lvl8pPr marL="3196471" indent="0">
              <a:buNone/>
              <a:defRPr sz="1600" b="1"/>
            </a:lvl8pPr>
            <a:lvl9pPr marL="36531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51" y="1878806"/>
            <a:ext cx="3868737"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2400" b="1"/>
            </a:lvl1pPr>
            <a:lvl2pPr marL="456639" indent="0">
              <a:buNone/>
              <a:defRPr sz="2000" b="1"/>
            </a:lvl2pPr>
            <a:lvl3pPr marL="913280" indent="0">
              <a:buNone/>
              <a:defRPr sz="1800" b="1"/>
            </a:lvl3pPr>
            <a:lvl4pPr marL="1369909" indent="0">
              <a:buNone/>
              <a:defRPr sz="1600" b="1"/>
            </a:lvl4pPr>
            <a:lvl5pPr marL="1826553" indent="0">
              <a:buNone/>
              <a:defRPr sz="1600" b="1"/>
            </a:lvl5pPr>
            <a:lvl6pPr marL="2283192" indent="0">
              <a:buNone/>
              <a:defRPr sz="1600" b="1"/>
            </a:lvl6pPr>
            <a:lvl7pPr marL="2739831" indent="0">
              <a:buNone/>
              <a:defRPr sz="1600" b="1"/>
            </a:lvl7pPr>
            <a:lvl8pPr marL="3196471" indent="0">
              <a:buNone/>
              <a:defRPr sz="1600" b="1"/>
            </a:lvl8pPr>
            <a:lvl9pPr marL="36531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7976C6-F1B5-4E56-96A9-58CE82EB05C9}" type="datetimeFigureOut">
              <a:rPr lang="en-US" smtClean="0"/>
              <a:pPr/>
              <a:t>10/12/17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395411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7976C6-F1B5-4E56-96A9-58CE82EB05C9}" type="datetimeFigureOut">
              <a:rPr lang="en-US" smtClean="0"/>
              <a:pPr/>
              <a:t>10/12/17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408064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976C6-F1B5-4E56-96A9-58CE82EB05C9}" type="datetimeFigureOut">
              <a:rPr lang="en-US" smtClean="0"/>
              <a:pPr/>
              <a:t>10/12/17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9958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59"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0606"/>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59" y="1543052"/>
            <a:ext cx="2949575" cy="2858691"/>
          </a:xfrm>
        </p:spPr>
        <p:txBody>
          <a:bodyPr/>
          <a:lstStyle>
            <a:lvl1pPr marL="0" indent="0">
              <a:buNone/>
              <a:defRPr sz="1600"/>
            </a:lvl1pPr>
            <a:lvl2pPr marL="456639" indent="0">
              <a:buNone/>
              <a:defRPr sz="1400"/>
            </a:lvl2pPr>
            <a:lvl3pPr marL="913280" indent="0">
              <a:buNone/>
              <a:defRPr sz="1200"/>
            </a:lvl3pPr>
            <a:lvl4pPr marL="1369909" indent="0">
              <a:buNone/>
              <a:defRPr sz="1000"/>
            </a:lvl4pPr>
            <a:lvl5pPr marL="1826553" indent="0">
              <a:buNone/>
              <a:defRPr sz="1000"/>
            </a:lvl5pPr>
            <a:lvl6pPr marL="2283192" indent="0">
              <a:buNone/>
              <a:defRPr sz="1000"/>
            </a:lvl6pPr>
            <a:lvl7pPr marL="2739831" indent="0">
              <a:buNone/>
              <a:defRPr sz="1000"/>
            </a:lvl7pPr>
            <a:lvl8pPr marL="3196471" indent="0">
              <a:buNone/>
              <a:defRPr sz="1000"/>
            </a:lvl8pPr>
            <a:lvl9pPr marL="3653106"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976C6-F1B5-4E56-96A9-58CE82EB05C9}" type="datetimeFigureOut">
              <a:rPr lang="en-US" smtClean="0"/>
              <a:pPr/>
              <a:t>10/12/17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22378870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329" tIns="45672" rIns="91329" bIns="456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329" tIns="45672" rIns="91329" bIns="456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82"/>
            <a:ext cx="2057400" cy="273844"/>
          </a:xfrm>
          <a:prstGeom prst="rect">
            <a:avLst/>
          </a:prstGeom>
        </p:spPr>
        <p:txBody>
          <a:bodyPr vert="horz" lIns="91329" tIns="45672" rIns="91329" bIns="45672" rtlCol="0" anchor="ctr"/>
          <a:lstStyle>
            <a:lvl1pPr algn="l">
              <a:defRPr sz="1200">
                <a:solidFill>
                  <a:schemeClr val="tx1">
                    <a:tint val="75000"/>
                  </a:schemeClr>
                </a:solidFill>
              </a:defRPr>
            </a:lvl1pPr>
          </a:lstStyle>
          <a:p>
            <a:fld id="{1F7976C6-F1B5-4E56-96A9-58CE82EB05C9}" type="datetimeFigureOut">
              <a:rPr lang="en-US" smtClean="0"/>
              <a:pPr/>
              <a:t>10/12/17</a:t>
            </a:fld>
            <a:endParaRPr lang="en-US"/>
          </a:p>
        </p:txBody>
      </p:sp>
      <p:sp>
        <p:nvSpPr>
          <p:cNvPr id="5" name="Footer Placeholder 4"/>
          <p:cNvSpPr>
            <a:spLocks noGrp="1"/>
          </p:cNvSpPr>
          <p:nvPr>
            <p:ph type="ftr" sz="quarter" idx="3"/>
          </p:nvPr>
        </p:nvSpPr>
        <p:spPr>
          <a:xfrm>
            <a:off x="3028950" y="4767282"/>
            <a:ext cx="3086100" cy="273844"/>
          </a:xfrm>
          <a:prstGeom prst="rect">
            <a:avLst/>
          </a:prstGeom>
        </p:spPr>
        <p:txBody>
          <a:bodyPr vert="horz" lIns="91329" tIns="45672" rIns="91329" bIns="45672"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82"/>
            <a:ext cx="2057400" cy="273844"/>
          </a:xfrm>
          <a:prstGeom prst="rect">
            <a:avLst/>
          </a:prstGeom>
        </p:spPr>
        <p:txBody>
          <a:bodyPr vert="horz" lIns="91329" tIns="45672" rIns="91329" bIns="45672" rtlCol="0" anchor="ctr"/>
          <a:lstStyle>
            <a:lvl1pPr algn="r">
              <a:defRPr sz="1200">
                <a:solidFill>
                  <a:schemeClr val="tx1">
                    <a:tint val="75000"/>
                  </a:schemeClr>
                </a:solidFill>
              </a:defRPr>
            </a:lvl1pPr>
          </a:lstStyle>
          <a:p>
            <a:fld id="{C8E651B3-6678-4A03-AD98-42CDD4199586}" type="slidenum">
              <a:rPr lang="en-US" smtClean="0"/>
              <a:pPr/>
              <a:t>‹#›</a:t>
            </a:fld>
            <a:endParaRPr lang="en-US"/>
          </a:p>
        </p:txBody>
      </p:sp>
    </p:spTree>
    <p:extLst>
      <p:ext uri="{BB962C8B-B14F-4D97-AF65-F5344CB8AC3E}">
        <p14:creationId xmlns:p14="http://schemas.microsoft.com/office/powerpoint/2010/main" val="1466605691"/>
      </p:ext>
    </p:extLst>
  </p:cSld>
  <p:clrMap bg1="lt1" tx1="dk1" bg2="lt2" tx2="dk2" accent1="accent1" accent2="accent2" accent3="accent3" accent4="accent4" accent5="accent5" accent6="accent6" hlink="hlink" folHlink="folHlink"/>
  <p:sldLayoutIdLst>
    <p:sldLayoutId id="2147483684" r:id="rId1"/>
    <p:sldLayoutId id="2147483695"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l" defTabSz="91328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19" indent="-228319" algn="l" defTabSz="91328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955" indent="-228319" algn="l" defTabSz="91328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596" indent="-228319" algn="l" defTabSz="91328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233" indent="-228319" algn="l" defTabSz="9132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4874" indent="-228319" algn="l" defTabSz="9132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1506" indent="-228319" algn="l" defTabSz="9132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8150" indent="-228319" algn="l" defTabSz="9132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89" indent="-228319" algn="l" defTabSz="9132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26" indent="-228319" algn="l" defTabSz="9132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280" rtl="0" eaLnBrk="1" latinLnBrk="0" hangingPunct="1">
        <a:defRPr sz="1800" kern="1200">
          <a:solidFill>
            <a:schemeClr val="tx1"/>
          </a:solidFill>
          <a:latin typeface="+mn-lt"/>
          <a:ea typeface="+mn-ea"/>
          <a:cs typeface="+mn-cs"/>
        </a:defRPr>
      </a:lvl1pPr>
      <a:lvl2pPr marL="456639" algn="l" defTabSz="913280" rtl="0" eaLnBrk="1" latinLnBrk="0" hangingPunct="1">
        <a:defRPr sz="1800" kern="1200">
          <a:solidFill>
            <a:schemeClr val="tx1"/>
          </a:solidFill>
          <a:latin typeface="+mn-lt"/>
          <a:ea typeface="+mn-ea"/>
          <a:cs typeface="+mn-cs"/>
        </a:defRPr>
      </a:lvl2pPr>
      <a:lvl3pPr marL="913280" algn="l" defTabSz="913280" rtl="0" eaLnBrk="1" latinLnBrk="0" hangingPunct="1">
        <a:defRPr sz="1800" kern="1200">
          <a:solidFill>
            <a:schemeClr val="tx1"/>
          </a:solidFill>
          <a:latin typeface="+mn-lt"/>
          <a:ea typeface="+mn-ea"/>
          <a:cs typeface="+mn-cs"/>
        </a:defRPr>
      </a:lvl3pPr>
      <a:lvl4pPr marL="1369909" algn="l" defTabSz="913280" rtl="0" eaLnBrk="1" latinLnBrk="0" hangingPunct="1">
        <a:defRPr sz="1800" kern="1200">
          <a:solidFill>
            <a:schemeClr val="tx1"/>
          </a:solidFill>
          <a:latin typeface="+mn-lt"/>
          <a:ea typeface="+mn-ea"/>
          <a:cs typeface="+mn-cs"/>
        </a:defRPr>
      </a:lvl4pPr>
      <a:lvl5pPr marL="1826553" algn="l" defTabSz="913280" rtl="0" eaLnBrk="1" latinLnBrk="0" hangingPunct="1">
        <a:defRPr sz="1800" kern="1200">
          <a:solidFill>
            <a:schemeClr val="tx1"/>
          </a:solidFill>
          <a:latin typeface="+mn-lt"/>
          <a:ea typeface="+mn-ea"/>
          <a:cs typeface="+mn-cs"/>
        </a:defRPr>
      </a:lvl5pPr>
      <a:lvl6pPr marL="2283192" algn="l" defTabSz="913280" rtl="0" eaLnBrk="1" latinLnBrk="0" hangingPunct="1">
        <a:defRPr sz="1800" kern="1200">
          <a:solidFill>
            <a:schemeClr val="tx1"/>
          </a:solidFill>
          <a:latin typeface="+mn-lt"/>
          <a:ea typeface="+mn-ea"/>
          <a:cs typeface="+mn-cs"/>
        </a:defRPr>
      </a:lvl6pPr>
      <a:lvl7pPr marL="2739831" algn="l" defTabSz="913280" rtl="0" eaLnBrk="1" latinLnBrk="0" hangingPunct="1">
        <a:defRPr sz="1800" kern="1200">
          <a:solidFill>
            <a:schemeClr val="tx1"/>
          </a:solidFill>
          <a:latin typeface="+mn-lt"/>
          <a:ea typeface="+mn-ea"/>
          <a:cs typeface="+mn-cs"/>
        </a:defRPr>
      </a:lvl7pPr>
      <a:lvl8pPr marL="3196471" algn="l" defTabSz="913280" rtl="0" eaLnBrk="1" latinLnBrk="0" hangingPunct="1">
        <a:defRPr sz="1800" kern="1200">
          <a:solidFill>
            <a:schemeClr val="tx1"/>
          </a:solidFill>
          <a:latin typeface="+mn-lt"/>
          <a:ea typeface="+mn-ea"/>
          <a:cs typeface="+mn-cs"/>
        </a:defRPr>
      </a:lvl8pPr>
      <a:lvl9pPr marL="3653106" algn="l" defTabSz="9132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DFB3980-8AB2-4677-B419-2514AD779D88}" type="datetimeFigureOut">
              <a:rPr lang="en-US" smtClean="0">
                <a:solidFill>
                  <a:prstClr val="black">
                    <a:tint val="75000"/>
                  </a:prstClr>
                </a:solidFill>
                <a:latin typeface="Calibri"/>
              </a:rPr>
              <a:pPr fontAlgn="auto">
                <a:spcBef>
                  <a:spcPts val="0"/>
                </a:spcBef>
                <a:spcAft>
                  <a:spcPts val="0"/>
                </a:spcAft>
              </a:pPr>
              <a:t>10/12/17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3E5BEC8-FAF2-46AB-87ED-7460988B6FA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058981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329" tIns="45672" rIns="91329" bIns="456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329" tIns="45672" rIns="91329" bIns="456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82"/>
            <a:ext cx="2057400" cy="273844"/>
          </a:xfrm>
          <a:prstGeom prst="rect">
            <a:avLst/>
          </a:prstGeom>
        </p:spPr>
        <p:txBody>
          <a:bodyPr vert="horz" lIns="91329" tIns="45672" rIns="91329" bIns="45672" rtlCol="0" anchor="ctr"/>
          <a:lstStyle>
            <a:lvl1pPr algn="l">
              <a:defRPr sz="1200">
                <a:solidFill>
                  <a:schemeClr val="tx1">
                    <a:tint val="75000"/>
                  </a:schemeClr>
                </a:solidFill>
              </a:defRPr>
            </a:lvl1pPr>
          </a:lstStyle>
          <a:p>
            <a:fld id="{1F7976C6-F1B5-4E56-96A9-58CE82EB05C9}" type="datetimeFigureOut">
              <a:rPr lang="en-US" smtClean="0">
                <a:solidFill>
                  <a:prstClr val="black">
                    <a:tint val="75000"/>
                  </a:prstClr>
                </a:solidFill>
              </a:rPr>
              <a:pPr/>
              <a:t>10/12/17</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82"/>
            <a:ext cx="3086100" cy="273844"/>
          </a:xfrm>
          <a:prstGeom prst="rect">
            <a:avLst/>
          </a:prstGeom>
        </p:spPr>
        <p:txBody>
          <a:bodyPr vert="horz" lIns="91329" tIns="45672" rIns="91329" bIns="4567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82"/>
            <a:ext cx="2057400" cy="273844"/>
          </a:xfrm>
          <a:prstGeom prst="rect">
            <a:avLst/>
          </a:prstGeom>
        </p:spPr>
        <p:txBody>
          <a:bodyPr vert="horz" lIns="91329" tIns="45672" rIns="91329" bIns="45672" rtlCol="0" anchor="ctr"/>
          <a:lstStyle>
            <a:lvl1pPr algn="r">
              <a:defRPr sz="1200">
                <a:solidFill>
                  <a:schemeClr val="tx1">
                    <a:tint val="75000"/>
                  </a:schemeClr>
                </a:solidFill>
              </a:defRPr>
            </a:lvl1pPr>
          </a:lstStyle>
          <a:p>
            <a:fld id="{C8E651B3-6678-4A03-AD98-42CDD41995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603695"/>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Lst>
  <p:txStyles>
    <p:titleStyle>
      <a:lvl1pPr algn="l" defTabSz="91328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19" indent="-228319" algn="l" defTabSz="91328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955" indent="-228319" algn="l" defTabSz="91328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596" indent="-228319" algn="l" defTabSz="91328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233" indent="-228319" algn="l" defTabSz="9132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4874" indent="-228319" algn="l" defTabSz="9132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1506" indent="-228319" algn="l" defTabSz="9132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8150" indent="-228319" algn="l" defTabSz="9132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89" indent="-228319" algn="l" defTabSz="9132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26" indent="-228319" algn="l" defTabSz="9132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280" rtl="0" eaLnBrk="1" latinLnBrk="0" hangingPunct="1">
        <a:defRPr sz="1800" kern="1200">
          <a:solidFill>
            <a:schemeClr val="tx1"/>
          </a:solidFill>
          <a:latin typeface="+mn-lt"/>
          <a:ea typeface="+mn-ea"/>
          <a:cs typeface="+mn-cs"/>
        </a:defRPr>
      </a:lvl1pPr>
      <a:lvl2pPr marL="456639" algn="l" defTabSz="913280" rtl="0" eaLnBrk="1" latinLnBrk="0" hangingPunct="1">
        <a:defRPr sz="1800" kern="1200">
          <a:solidFill>
            <a:schemeClr val="tx1"/>
          </a:solidFill>
          <a:latin typeface="+mn-lt"/>
          <a:ea typeface="+mn-ea"/>
          <a:cs typeface="+mn-cs"/>
        </a:defRPr>
      </a:lvl2pPr>
      <a:lvl3pPr marL="913280" algn="l" defTabSz="913280" rtl="0" eaLnBrk="1" latinLnBrk="0" hangingPunct="1">
        <a:defRPr sz="1800" kern="1200">
          <a:solidFill>
            <a:schemeClr val="tx1"/>
          </a:solidFill>
          <a:latin typeface="+mn-lt"/>
          <a:ea typeface="+mn-ea"/>
          <a:cs typeface="+mn-cs"/>
        </a:defRPr>
      </a:lvl3pPr>
      <a:lvl4pPr marL="1369909" algn="l" defTabSz="913280" rtl="0" eaLnBrk="1" latinLnBrk="0" hangingPunct="1">
        <a:defRPr sz="1800" kern="1200">
          <a:solidFill>
            <a:schemeClr val="tx1"/>
          </a:solidFill>
          <a:latin typeface="+mn-lt"/>
          <a:ea typeface="+mn-ea"/>
          <a:cs typeface="+mn-cs"/>
        </a:defRPr>
      </a:lvl4pPr>
      <a:lvl5pPr marL="1826553" algn="l" defTabSz="913280" rtl="0" eaLnBrk="1" latinLnBrk="0" hangingPunct="1">
        <a:defRPr sz="1800" kern="1200">
          <a:solidFill>
            <a:schemeClr val="tx1"/>
          </a:solidFill>
          <a:latin typeface="+mn-lt"/>
          <a:ea typeface="+mn-ea"/>
          <a:cs typeface="+mn-cs"/>
        </a:defRPr>
      </a:lvl5pPr>
      <a:lvl6pPr marL="2283192" algn="l" defTabSz="913280" rtl="0" eaLnBrk="1" latinLnBrk="0" hangingPunct="1">
        <a:defRPr sz="1800" kern="1200">
          <a:solidFill>
            <a:schemeClr val="tx1"/>
          </a:solidFill>
          <a:latin typeface="+mn-lt"/>
          <a:ea typeface="+mn-ea"/>
          <a:cs typeface="+mn-cs"/>
        </a:defRPr>
      </a:lvl6pPr>
      <a:lvl7pPr marL="2739831" algn="l" defTabSz="913280" rtl="0" eaLnBrk="1" latinLnBrk="0" hangingPunct="1">
        <a:defRPr sz="1800" kern="1200">
          <a:solidFill>
            <a:schemeClr val="tx1"/>
          </a:solidFill>
          <a:latin typeface="+mn-lt"/>
          <a:ea typeface="+mn-ea"/>
          <a:cs typeface="+mn-cs"/>
        </a:defRPr>
      </a:lvl7pPr>
      <a:lvl8pPr marL="3196471" algn="l" defTabSz="913280" rtl="0" eaLnBrk="1" latinLnBrk="0" hangingPunct="1">
        <a:defRPr sz="1800" kern="1200">
          <a:solidFill>
            <a:schemeClr val="tx1"/>
          </a:solidFill>
          <a:latin typeface="+mn-lt"/>
          <a:ea typeface="+mn-ea"/>
          <a:cs typeface="+mn-cs"/>
        </a:defRPr>
      </a:lvl8pPr>
      <a:lvl9pPr marL="3653106" algn="l" defTabSz="91328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AF98AD-313F-6948-AE43-D418B1EAC50E}" type="datetimeFigureOut">
              <a:rPr lang="en-US" smtClean="0"/>
              <a:t>10/12/17</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7CF05BE-AA11-A641-9F6E-A076EEA23E21}" type="slidenum">
              <a:rPr lang="en-US" smtClean="0"/>
              <a:t>‹#›</a:t>
            </a:fld>
            <a:endParaRPr lang="en-US"/>
          </a:p>
        </p:txBody>
      </p:sp>
    </p:spTree>
    <p:extLst>
      <p:ext uri="{BB962C8B-B14F-4D97-AF65-F5344CB8AC3E}">
        <p14:creationId xmlns:p14="http://schemas.microsoft.com/office/powerpoint/2010/main" val="3954027512"/>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5.png"/><Relationship Id="rId1" Type="http://schemas.openxmlformats.org/officeDocument/2006/relationships/slideLayout" Target="../slideLayouts/slideLayout1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9.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9.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19.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4" Type="http://schemas.microsoft.com/office/2007/relationships/hdphoto" Target="../media/hdphoto1.wdp"/><Relationship Id="rId5" Type="http://schemas.openxmlformats.org/officeDocument/2006/relationships/image" Target="../media/image30.png"/><Relationship Id="rId6" Type="http://schemas.microsoft.com/office/2007/relationships/hdphoto" Target="../media/hdphoto2.wdp"/><Relationship Id="rId1" Type="http://schemas.openxmlformats.org/officeDocument/2006/relationships/slideLayout" Target="../slideLayouts/slideLayout19.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 Id="rId3" Type="http://schemas.openxmlformats.org/officeDocument/2006/relationships/image" Target="../media/image3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9.xml"/><Relationship Id="rId3" Type="http://schemas.openxmlformats.org/officeDocument/2006/relationships/image" Target="../media/image3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40.png"/><Relationship Id="rId5" Type="http://schemas.openxmlformats.org/officeDocument/2006/relationships/image" Target="../media/image35.png"/><Relationship Id="rId1" Type="http://schemas.openxmlformats.org/officeDocument/2006/relationships/slideLayout" Target="../slideLayouts/slideLayout19.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 Id="rId3" Type="http://schemas.openxmlformats.org/officeDocument/2006/relationships/image" Target="../media/image3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4.xml"/><Relationship Id="rId3" Type="http://schemas.openxmlformats.org/officeDocument/2006/relationships/image" Target="../media/image3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5.xml"/><Relationship Id="rId3"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6.xml"/><Relationship Id="rId3"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8.xml"/><Relationship Id="rId3" Type="http://schemas.openxmlformats.org/officeDocument/2006/relationships/image" Target="../media/image3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9.xml"/><Relationship Id="rId3"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0.xml"/><Relationship Id="rId3" Type="http://schemas.openxmlformats.org/officeDocument/2006/relationships/image" Target="../media/image4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1.xml"/><Relationship Id="rId3"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2.xml"/><Relationship Id="rId3" Type="http://schemas.openxmlformats.org/officeDocument/2006/relationships/image" Target="../media/image4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3.xml"/><Relationship Id="rId3" Type="http://schemas.openxmlformats.org/officeDocument/2006/relationships/image" Target="../media/image4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4.xml"/><Relationship Id="rId3" Type="http://schemas.openxmlformats.org/officeDocument/2006/relationships/image" Target="../media/image4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5.xml"/><Relationship Id="rId3" Type="http://schemas.openxmlformats.org/officeDocument/2006/relationships/image" Target="../media/image3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8.xml"/><Relationship Id="rId3" Type="http://schemas.openxmlformats.org/officeDocument/2006/relationships/image" Target="../media/image14.jpeg"/></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jpeg"/><Relationship Id="rId1" Type="http://schemas.openxmlformats.org/officeDocument/2006/relationships/slideLayout" Target="../slideLayouts/slideLayout19.xml"/><Relationship Id="rId2"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jpeg"/><Relationship Id="rId1" Type="http://schemas.openxmlformats.org/officeDocument/2006/relationships/slideLayout" Target="../slideLayouts/slideLayout19.xml"/><Relationship Id="rId2"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5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3.jpeg"/></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jpeg"/><Relationship Id="rId1" Type="http://schemas.openxmlformats.org/officeDocument/2006/relationships/slideLayout" Target="../slideLayouts/slideLayout19.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3.jpeg"/></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jpeg"/><Relationship Id="rId1" Type="http://schemas.openxmlformats.org/officeDocument/2006/relationships/slideLayout" Target="../slideLayouts/slideLayout19.xml"/><Relationship Id="rId2" Type="http://schemas.openxmlformats.org/officeDocument/2006/relationships/notesSlide" Target="../notesSlides/notesSlide6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4.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jpeg"/><Relationship Id="rId1" Type="http://schemas.openxmlformats.org/officeDocument/2006/relationships/slideLayout" Target="../slideLayouts/slideLayout19.xml"/><Relationship Id="rId2" Type="http://schemas.openxmlformats.org/officeDocument/2006/relationships/notesSlide" Target="../notesSlides/notesSlide6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4.png"/></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170.png"/><Relationship Id="rId5" Type="http://schemas.openxmlformats.org/officeDocument/2006/relationships/image" Target="../media/image180.png"/><Relationship Id="rId1" Type="http://schemas.openxmlformats.org/officeDocument/2006/relationships/slideLayout" Target="../slideLayouts/slideLayout19.xml"/><Relationship Id="rId2" Type="http://schemas.openxmlformats.org/officeDocument/2006/relationships/image" Target="../media/image5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7.jpeg"/><Relationship Id="rId3" Type="http://schemas.openxmlformats.org/officeDocument/2006/relationships/image" Target="../media/image200.png"/></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230.png"/><Relationship Id="rId5" Type="http://schemas.openxmlformats.org/officeDocument/2006/relationships/image" Target="../media/image240.png"/><Relationship Id="rId1" Type="http://schemas.openxmlformats.org/officeDocument/2006/relationships/slideLayout" Target="../slideLayouts/slideLayout19.xml"/><Relationship Id="rId2" Type="http://schemas.openxmlformats.org/officeDocument/2006/relationships/image" Target="../media/image3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9.png"/><Relationship Id="rId3" Type="http://schemas.openxmlformats.org/officeDocument/2006/relationships/image" Target="../media/image6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9.png"/><Relationship Id="rId3" Type="http://schemas.openxmlformats.org/officeDocument/2006/relationships/image" Target="../media/image6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9.png"/><Relationship Id="rId3" Type="http://schemas.openxmlformats.org/officeDocument/2006/relationships/image" Target="../media/image62.jpeg"/></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jpeg"/><Relationship Id="rId1" Type="http://schemas.openxmlformats.org/officeDocument/2006/relationships/slideLayout" Target="../slideLayouts/slideLayout19.xml"/><Relationship Id="rId2" Type="http://schemas.openxmlformats.org/officeDocument/2006/relationships/notesSlide" Target="../notesSlides/notesSlide6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7.xml"/><Relationship Id="rId3" Type="http://schemas.openxmlformats.org/officeDocument/2006/relationships/image" Target="../media/image6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8.xml"/><Relationship Id="rId3" Type="http://schemas.openxmlformats.org/officeDocument/2006/relationships/image" Target="../media/image6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9.xml"/><Relationship Id="rId3" Type="http://schemas.openxmlformats.org/officeDocument/2006/relationships/image" Target="../media/image6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0.xml"/><Relationship Id="rId3" Type="http://schemas.openxmlformats.org/officeDocument/2006/relationships/image" Target="../media/image6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1.xml"/><Relationship Id="rId3" Type="http://schemas.openxmlformats.org/officeDocument/2006/relationships/image" Target="../media/image67.png"/></Relationships>
</file>

<file path=ppt/slides/_rels/slide88.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5" Type="http://schemas.openxmlformats.org/officeDocument/2006/relationships/image" Target="../media/image71.jpeg"/><Relationship Id="rId1" Type="http://schemas.openxmlformats.org/officeDocument/2006/relationships/slideLayout" Target="../slideLayouts/slideLayout19.xml"/><Relationship Id="rId2" Type="http://schemas.openxmlformats.org/officeDocument/2006/relationships/image" Target="../media/image6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2.xml"/><Relationship Id="rId3"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7200" y="3012277"/>
            <a:ext cx="10058400" cy="428424"/>
          </a:xfrm>
          <a:ln w="3175">
            <a:solidFill>
              <a:schemeClr val="bg1">
                <a:lumMod val="50000"/>
              </a:schemeClr>
            </a:solidFill>
          </a:ln>
        </p:spPr>
        <p:txBody>
          <a:bodyPr>
            <a:noAutofit/>
          </a:bodyPr>
          <a:lstStyle/>
          <a:p>
            <a:pPr lvl="0"/>
            <a:r>
              <a:rPr lang="en-US" sz="2400" dirty="0" smtClean="0"/>
              <a:t>Robust Precise Location</a:t>
            </a:r>
            <a:endParaRPr lang="en-US" sz="2400" dirty="0"/>
          </a:p>
        </p:txBody>
      </p:sp>
      <p:sp>
        <p:nvSpPr>
          <p:cNvPr id="4" name="Subtitle 2"/>
          <p:cNvSpPr txBox="1">
            <a:spLocks/>
          </p:cNvSpPr>
          <p:nvPr/>
        </p:nvSpPr>
        <p:spPr>
          <a:xfrm>
            <a:off x="0" y="3224788"/>
            <a:ext cx="9144000" cy="1771650"/>
          </a:xfrm>
          <a:prstGeom prst="rect">
            <a:avLst/>
          </a:prstGeom>
        </p:spPr>
        <p:txBody>
          <a:bodyPr vert="horz" lIns="91329" tIns="45672" rIns="91329" bIns="45672" rtlCol="0">
            <a:noAutofit/>
          </a:bodyPr>
          <a:lstStyle>
            <a:lvl1pPr marL="0" indent="0" algn="ctr" defTabSz="914400" rtl="0" eaLnBrk="1" latinLnBrk="0" hangingPunct="1">
              <a:lnSpc>
                <a:spcPct val="90000"/>
              </a:lnSpc>
              <a:spcBef>
                <a:spcPts val="1000"/>
              </a:spcBef>
              <a:buFont typeface="Arial" panose="020B0604020202020204" pitchFamily="34" charset="0"/>
              <a:buNone/>
              <a:defRPr sz="2200" kern="1200" baseline="0">
                <a:solidFill>
                  <a:schemeClr val="tx1">
                    <a:tint val="75000"/>
                  </a:schemeClr>
                </a:solidFill>
                <a:latin typeface="Garamond"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fontAlgn="auto">
              <a:lnSpc>
                <a:spcPct val="100000"/>
              </a:lnSpc>
              <a:spcAft>
                <a:spcPts val="0"/>
              </a:spcAft>
            </a:pPr>
            <a:endParaRPr lang="en-US" sz="1400" dirty="0" smtClean="0">
              <a:solidFill>
                <a:prstClr val="white"/>
              </a:solidFill>
              <a:latin typeface="Tw Cen MT" panose="020B0602020104020603" pitchFamily="34" charset="0"/>
            </a:endParaRPr>
          </a:p>
          <a:p>
            <a:pPr fontAlgn="auto">
              <a:lnSpc>
                <a:spcPct val="100000"/>
              </a:lnSpc>
              <a:spcAft>
                <a:spcPts val="0"/>
              </a:spcAft>
            </a:pPr>
            <a:r>
              <a:rPr lang="en-US" sz="1400" dirty="0">
                <a:solidFill>
                  <a:prstClr val="white"/>
                </a:solidFill>
                <a:latin typeface="Tw Cen MT" panose="020B0602020104020603" pitchFamily="34" charset="0"/>
              </a:rPr>
              <a:t>Todd </a:t>
            </a:r>
            <a:r>
              <a:rPr lang="en-US" sz="1400" dirty="0" smtClean="0">
                <a:solidFill>
                  <a:prstClr val="white"/>
                </a:solidFill>
                <a:latin typeface="Tw Cen MT" panose="020B0602020104020603" pitchFamily="34" charset="0"/>
              </a:rPr>
              <a:t>Humphreys</a:t>
            </a:r>
            <a:endParaRPr lang="en-US" sz="1400" dirty="0">
              <a:solidFill>
                <a:prstClr val="white"/>
              </a:solidFill>
              <a:latin typeface="Tw Cen MT" panose="020B0602020104020603" pitchFamily="34" charset="0"/>
            </a:endParaRPr>
          </a:p>
          <a:p>
            <a:pPr fontAlgn="auto">
              <a:lnSpc>
                <a:spcPct val="100000"/>
              </a:lnSpc>
              <a:spcAft>
                <a:spcPts val="0"/>
              </a:spcAft>
            </a:pPr>
            <a:r>
              <a:rPr lang="en-US" sz="1400" dirty="0" smtClean="0">
                <a:solidFill>
                  <a:prstClr val="white"/>
                </a:solidFill>
                <a:latin typeface="Tw Cen MT" panose="020B0602020104020603" pitchFamily="34" charset="0"/>
              </a:rPr>
              <a:t>Department </a:t>
            </a:r>
            <a:r>
              <a:rPr lang="en-US" sz="1400" dirty="0">
                <a:solidFill>
                  <a:prstClr val="white"/>
                </a:solidFill>
                <a:latin typeface="Tw Cen MT" panose="020B0602020104020603" pitchFamily="34" charset="0"/>
              </a:rPr>
              <a:t>of Aerospace Engineering and Engineering </a:t>
            </a:r>
            <a:r>
              <a:rPr lang="en-US" sz="1400" dirty="0" smtClean="0">
                <a:solidFill>
                  <a:prstClr val="white"/>
                </a:solidFill>
                <a:latin typeface="Tw Cen MT" panose="020B0602020104020603" pitchFamily="34" charset="0"/>
              </a:rPr>
              <a:t>Mechanics</a:t>
            </a:r>
            <a:r>
              <a:rPr lang="en-US" sz="1400" dirty="0">
                <a:solidFill>
                  <a:prstClr val="white"/>
                </a:solidFill>
                <a:latin typeface="Tw Cen MT" panose="020B0602020104020603" pitchFamily="34" charset="0"/>
              </a:rPr>
              <a:t>,</a:t>
            </a:r>
            <a:r>
              <a:rPr lang="en-US" sz="1400" dirty="0" smtClean="0">
                <a:solidFill>
                  <a:prstClr val="white"/>
                </a:solidFill>
                <a:latin typeface="Tw Cen MT" panose="020B0602020104020603" pitchFamily="34" charset="0"/>
              </a:rPr>
              <a:t> The University </a:t>
            </a:r>
            <a:r>
              <a:rPr lang="en-US" sz="1400" dirty="0">
                <a:solidFill>
                  <a:prstClr val="white"/>
                </a:solidFill>
                <a:latin typeface="Tw Cen MT" panose="020B0602020104020603" pitchFamily="34" charset="0"/>
              </a:rPr>
              <a:t>of Texas at </a:t>
            </a:r>
            <a:r>
              <a:rPr lang="en-US" sz="1400" dirty="0" smtClean="0">
                <a:solidFill>
                  <a:prstClr val="white"/>
                </a:solidFill>
                <a:latin typeface="Tw Cen MT" panose="020B0602020104020603" pitchFamily="34" charset="0"/>
              </a:rPr>
              <a:t>Austin</a:t>
            </a:r>
          </a:p>
          <a:p>
            <a:pPr fontAlgn="auto">
              <a:lnSpc>
                <a:spcPct val="100000"/>
              </a:lnSpc>
              <a:spcAft>
                <a:spcPts val="0"/>
              </a:spcAft>
            </a:pPr>
            <a:r>
              <a:rPr lang="en-US" sz="1400" dirty="0" smtClean="0">
                <a:solidFill>
                  <a:prstClr val="white"/>
                </a:solidFill>
                <a:latin typeface="Calibri" pitchFamily="34" charset="0"/>
              </a:rPr>
              <a:t>ION GNSS+ Ubiquitous Navigation Panel | September 27, 2017</a:t>
            </a:r>
            <a:endParaRPr lang="en-US" sz="1400" dirty="0">
              <a:solidFill>
                <a:prstClr val="white"/>
              </a:solidFill>
              <a:latin typeface="Tw Cen MT" panose="020B0602020104020603" pitchFamily="34" charset="0"/>
            </a:endParaRPr>
          </a:p>
        </p:txBody>
      </p:sp>
    </p:spTree>
    <p:extLst>
      <p:ext uri="{BB962C8B-B14F-4D97-AF65-F5344CB8AC3E}">
        <p14:creationId xmlns:p14="http://schemas.microsoft.com/office/powerpoint/2010/main" val="575244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701265" y="1645081"/>
            <a:ext cx="7878964"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Q: The </a:t>
            </a:r>
            <a:r>
              <a:rPr kumimoji="0" lang="en-US" sz="3200" b="1" i="0" u="none" strike="noStrike" kern="1200" cap="none" spc="0" normalizeH="0" baseline="0" noProof="0" dirty="0" err="1" smtClean="0">
                <a:ln>
                  <a:noFill/>
                </a:ln>
                <a:solidFill>
                  <a:prstClr val="black"/>
                </a:solidFill>
                <a:effectLst/>
                <a:uLnTx/>
                <a:uFillTx/>
                <a:latin typeface="Calibri"/>
                <a:ea typeface="+mn-ea"/>
                <a:cs typeface="+mn-cs"/>
              </a:rPr>
              <a:t>ublox</a:t>
            </a: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 M8L </a:t>
            </a:r>
            <a:r>
              <a:rPr lang="en-US" sz="3200" b="1" noProof="0" dirty="0" smtClean="0">
                <a:solidFill>
                  <a:prstClr val="black"/>
                </a:solidFill>
                <a:latin typeface="Calibri"/>
              </a:rPr>
              <a:t>offers</a:t>
            </a:r>
            <a:r>
              <a:rPr lang="en-US" sz="3200" b="1" dirty="0" smtClean="0">
                <a:solidFill>
                  <a:prstClr val="black"/>
                </a:solidFill>
                <a:latin typeface="Calibri"/>
              </a:rPr>
              <a:t> a</a:t>
            </a: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 single-frequency </a:t>
            </a:r>
            <a:r>
              <a:rPr lang="en-US" sz="3200" b="1" dirty="0" smtClean="0">
                <a:solidFill>
                  <a:prstClr val="black"/>
                </a:solidFill>
                <a:latin typeface="Calibri"/>
              </a:rPr>
              <a:t>IMU-aided </a:t>
            </a: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code-based</a:t>
            </a:r>
            <a:r>
              <a:rPr kumimoji="0" lang="en-US" sz="3200" b="1" i="0" u="none" strike="noStrike" kern="1200" cap="none" spc="0" normalizeH="0" noProof="0" dirty="0" smtClean="0">
                <a:ln>
                  <a:noFill/>
                </a:ln>
                <a:solidFill>
                  <a:prstClr val="black"/>
                </a:solidFill>
                <a:effectLst/>
                <a:uLnTx/>
                <a:uFillTx/>
                <a:latin typeface="Calibri"/>
                <a:ea typeface="+mn-ea"/>
                <a:cs typeface="+mn-cs"/>
              </a:rPr>
              <a:t> solution.  </a:t>
            </a:r>
            <a:r>
              <a:rPr lang="en-US" sz="3200" b="1" dirty="0" smtClean="0">
                <a:solidFill>
                  <a:prstClr val="black"/>
                </a:solidFill>
                <a:latin typeface="Calibri"/>
              </a:rPr>
              <a:t>Together with 8 cameras, radar, and proximity sensors, is this enough for Level 5?  </a:t>
            </a:r>
            <a:r>
              <a:rPr kumimoji="0" lang="en-US" sz="3200" b="1" i="0" u="none" strike="noStrike" kern="1200" cap="none" spc="0" normalizeH="0" noProof="0" dirty="0" smtClean="0">
                <a:ln>
                  <a:noFill/>
                </a:ln>
                <a:solidFill>
                  <a:prstClr val="black"/>
                </a:solidFill>
                <a:effectLst/>
                <a:uLnTx/>
                <a:uFillTx/>
                <a:latin typeface="Calibri"/>
                <a:ea typeface="+mn-ea"/>
                <a:cs typeface="+mn-cs"/>
              </a:rPr>
              <a:t> </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652081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405583" y="1576601"/>
            <a:ext cx="8862117" cy="2554545"/>
          </a:xfrm>
          <a:prstGeom prst="rect">
            <a:avLst/>
          </a:prstGeom>
        </p:spPr>
        <p:txBody>
          <a:bodyPr wrap="square">
            <a:spAutoFit/>
          </a:bodyPr>
          <a:lstStyle/>
          <a:p>
            <a:pPr lvl="0" fontAlgn="auto">
              <a:spcBef>
                <a:spcPts val="0"/>
              </a:spcBef>
              <a:spcAft>
                <a:spcPts val="0"/>
              </a:spcAft>
              <a:defRPr/>
            </a:pPr>
            <a:r>
              <a:rPr lang="en-US" sz="3200" b="1" dirty="0" smtClean="0">
                <a:latin typeface="+mn-lt"/>
              </a:rPr>
              <a:t>Data Point 2: </a:t>
            </a:r>
          </a:p>
          <a:p>
            <a:pPr lvl="0" algn="ctr" fontAlgn="auto">
              <a:spcBef>
                <a:spcPts val="0"/>
              </a:spcBef>
              <a:spcAft>
                <a:spcPts val="0"/>
              </a:spcAft>
              <a:defRPr/>
            </a:pPr>
            <a:endParaRPr lang="en-US" sz="3200" b="1" dirty="0">
              <a:latin typeface="+mn-lt"/>
            </a:endParaRPr>
          </a:p>
          <a:p>
            <a:pPr lvl="0" fontAlgn="auto">
              <a:spcBef>
                <a:spcPts val="0"/>
              </a:spcBef>
              <a:spcAft>
                <a:spcPts val="0"/>
              </a:spcAft>
              <a:defRPr/>
            </a:pPr>
            <a:r>
              <a:rPr lang="en-US" sz="3200" b="1" dirty="0" smtClean="0">
                <a:latin typeface="+mn-lt"/>
              </a:rPr>
              <a:t>Broadcom just released the first dual-frequency mass-market GNSS chip:  L1/E1 + L5/E5a + raw observables</a:t>
            </a:r>
            <a:r>
              <a:rPr lang="en-US" sz="3200" b="1" dirty="0">
                <a:latin typeface="+mn-lt"/>
              </a:rPr>
              <a:t> </a:t>
            </a:r>
            <a:endParaRPr kumimoji="0" lang="en-US" sz="3200" b="1" i="0" u="none" strike="noStrike" kern="1200" cap="none" spc="0" normalizeH="0" baseline="0" noProof="0" dirty="0">
              <a:ln>
                <a:noFill/>
              </a:ln>
              <a:solidFill>
                <a:prstClr val="black"/>
              </a:solidFill>
              <a:effectLst/>
              <a:uLnTx/>
              <a:uFillTx/>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68389" y="228419"/>
            <a:ext cx="3478712" cy="2061018"/>
          </a:xfrm>
          <a:prstGeom prst="rect">
            <a:avLst/>
          </a:prstGeom>
          <a:ln>
            <a:noFill/>
          </a:ln>
          <a:effectLst>
            <a:softEdge rad="112500"/>
          </a:effectLst>
        </p:spPr>
      </p:pic>
    </p:spTree>
    <p:extLst>
      <p:ext uri="{BB962C8B-B14F-4D97-AF65-F5344CB8AC3E}">
        <p14:creationId xmlns:p14="http://schemas.microsoft.com/office/powerpoint/2010/main" val="180157498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556890" y="1995716"/>
            <a:ext cx="803708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Q: Now</a:t>
            </a:r>
            <a:r>
              <a:rPr kumimoji="0" lang="en-US" sz="3200" b="1" i="0" u="none" strike="noStrike" kern="1200" cap="none" spc="0" normalizeH="0" noProof="0" dirty="0" smtClean="0">
                <a:ln>
                  <a:noFill/>
                </a:ln>
                <a:solidFill>
                  <a:prstClr val="black"/>
                </a:solidFill>
                <a:effectLst/>
                <a:uLnTx/>
                <a:uFillTx/>
                <a:latin typeface="Calibri"/>
                <a:ea typeface="+mn-ea"/>
                <a:cs typeface="+mn-cs"/>
              </a:rPr>
              <a:t> that multi-frequency has been commoditized, why wouldn’t OEMs opt for it?</a:t>
            </a:r>
            <a:r>
              <a:rPr lang="en-US" sz="3200" b="1" dirty="0" smtClean="0">
                <a:solidFill>
                  <a:prstClr val="black"/>
                </a:solidFill>
                <a:latin typeface="Calibri"/>
              </a:rPr>
              <a:t>  </a:t>
            </a:r>
            <a:r>
              <a:rPr kumimoji="0" lang="en-US" sz="3200" b="1" i="0" u="none" strike="noStrike" kern="1200" cap="none" spc="0" normalizeH="0" noProof="0" dirty="0" smtClean="0">
                <a:ln>
                  <a:noFill/>
                </a:ln>
                <a:solidFill>
                  <a:prstClr val="black"/>
                </a:solidFill>
                <a:effectLst/>
                <a:uLnTx/>
                <a:uFillTx/>
                <a:latin typeface="Calibri"/>
                <a:ea typeface="+mn-ea"/>
                <a:cs typeface="+mn-cs"/>
              </a:rPr>
              <a:t> </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532105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556890" y="1995716"/>
            <a:ext cx="8037089"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Q: How</a:t>
            </a:r>
            <a:r>
              <a:rPr kumimoji="0" lang="en-US" sz="3200" b="1" i="0" u="none" strike="noStrike" kern="1200" cap="none" spc="0" normalizeH="0" noProof="0" dirty="0" smtClean="0">
                <a:ln>
                  <a:noFill/>
                </a:ln>
                <a:solidFill>
                  <a:prstClr val="black"/>
                </a:solidFill>
                <a:effectLst/>
                <a:uLnTx/>
                <a:uFillTx/>
                <a:latin typeface="Calibri"/>
                <a:ea typeface="+mn-ea"/>
                <a:cs typeface="+mn-cs"/>
              </a:rPr>
              <a:t> will commodity precise positioning be realized?  Location as a service?  OEMs provide corrections?  PPP or PPP-RTK?</a:t>
            </a:r>
            <a:r>
              <a:rPr lang="en-US" sz="3200" b="1" dirty="0" smtClean="0">
                <a:solidFill>
                  <a:prstClr val="black"/>
                </a:solidFill>
                <a:latin typeface="Calibri"/>
              </a:rPr>
              <a:t>  </a:t>
            </a:r>
            <a:r>
              <a:rPr kumimoji="0" lang="en-US" sz="3200" b="1" i="0" u="none" strike="noStrike" kern="1200" cap="none" spc="0" normalizeH="0" noProof="0" dirty="0" smtClean="0">
                <a:ln>
                  <a:noFill/>
                </a:ln>
                <a:solidFill>
                  <a:prstClr val="black"/>
                </a:solidFill>
                <a:effectLst/>
                <a:uLnTx/>
                <a:uFillTx/>
                <a:latin typeface="Calibri"/>
                <a:ea typeface="+mn-ea"/>
                <a:cs typeface="+mn-cs"/>
              </a:rPr>
              <a:t> </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295984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529391" y="1555709"/>
            <a:ext cx="8339603" cy="2554545"/>
          </a:xfrm>
          <a:prstGeom prst="rect">
            <a:avLst/>
          </a:prstGeom>
        </p:spPr>
        <p:txBody>
          <a:bodyPr wrap="square">
            <a:spAutoFit/>
          </a:bodyPr>
          <a:lstStyle/>
          <a:p>
            <a:pPr lvl="0" fontAlgn="auto">
              <a:spcBef>
                <a:spcPts val="0"/>
              </a:spcBef>
              <a:spcAft>
                <a:spcPts val="0"/>
              </a:spcAft>
              <a:defRPr/>
            </a:pPr>
            <a:r>
              <a:rPr lang="en-US" sz="3200" b="1" dirty="0" smtClean="0">
                <a:latin typeface="+mn-lt"/>
              </a:rPr>
              <a:t>Claim 1: </a:t>
            </a:r>
          </a:p>
          <a:p>
            <a:pPr lvl="0" algn="ctr" fontAlgn="auto">
              <a:spcBef>
                <a:spcPts val="0"/>
              </a:spcBef>
              <a:spcAft>
                <a:spcPts val="0"/>
              </a:spcAft>
              <a:defRPr/>
            </a:pPr>
            <a:endParaRPr lang="en-US" sz="3200" b="1" dirty="0">
              <a:latin typeface="+mn-lt"/>
            </a:endParaRPr>
          </a:p>
          <a:p>
            <a:pPr lvl="0" fontAlgn="auto">
              <a:spcBef>
                <a:spcPts val="0"/>
              </a:spcBef>
              <a:spcAft>
                <a:spcPts val="0"/>
              </a:spcAft>
              <a:defRPr/>
            </a:pPr>
            <a:r>
              <a:rPr lang="en-US" sz="3200" b="1" dirty="0" smtClean="0">
                <a:latin typeface="+mn-lt"/>
              </a:rPr>
              <a:t>Some form of precise GNSS will be required for poor-weather lane keeping in areas with few pre-mapped radar reflectors </a:t>
            </a:r>
            <a:endParaRPr kumimoji="0" lang="en-US" sz="3200" b="1" i="0" u="none" strike="noStrike" kern="1200" cap="none" spc="0" normalizeH="0" baseline="0" noProof="0" dirty="0">
              <a:ln>
                <a:noFill/>
              </a:ln>
              <a:solidFill>
                <a:prstClr val="black"/>
              </a:solidFill>
              <a:effectLst/>
              <a:uLnTx/>
              <a:uFillTx/>
              <a:latin typeface="+mn-lt"/>
            </a:endParaRPr>
          </a:p>
        </p:txBody>
      </p:sp>
    </p:spTree>
    <p:extLst>
      <p:ext uri="{BB962C8B-B14F-4D97-AF65-F5344CB8AC3E}">
        <p14:creationId xmlns:p14="http://schemas.microsoft.com/office/powerpoint/2010/main" val="382303410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67516"/>
          </a:xfrm>
          <a:prstGeom prst="rect">
            <a:avLst/>
          </a:prstGeom>
        </p:spPr>
      </p:pic>
      <p:sp>
        <p:nvSpPr>
          <p:cNvPr id="7" name="Rectangle 6"/>
          <p:cNvSpPr/>
          <p:nvPr/>
        </p:nvSpPr>
        <p:spPr>
          <a:xfrm>
            <a:off x="0" y="4456088"/>
            <a:ext cx="9144000" cy="707365"/>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In</a:t>
            </a:r>
            <a:r>
              <a:rPr kumimoji="0" lang="en-US" sz="2000" b="0" i="0" u="none" strike="noStrike" kern="1200" cap="none" spc="0" normalizeH="0" noProof="0" dirty="0" smtClean="0">
                <a:ln>
                  <a:noFill/>
                </a:ln>
                <a:solidFill>
                  <a:prstClr val="black"/>
                </a:solidFill>
                <a:effectLst/>
                <a:uLnTx/>
                <a:uFillTx/>
                <a:latin typeface="Arial" charset="0"/>
                <a:ea typeface="+mn-ea"/>
                <a:cs typeface="+mn-cs"/>
              </a:rPr>
              <a:t> low-visibility conditions, LIDAR and cameras will fail.  If pre-mapped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noProof="0" dirty="0" smtClean="0">
                <a:ln>
                  <a:noFill/>
                </a:ln>
                <a:solidFill>
                  <a:prstClr val="black"/>
                </a:solidFill>
                <a:effectLst/>
                <a:uLnTx/>
                <a:uFillTx/>
                <a:latin typeface="Arial" charset="0"/>
                <a:ea typeface="+mn-ea"/>
                <a:cs typeface="+mn-cs"/>
              </a:rPr>
              <a:t>radar reflectors are too sparse, lane keeping may be compromised</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6805000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8114" y="0"/>
            <a:ext cx="7276701" cy="5143500"/>
          </a:xfrm>
          <a:prstGeom prst="rect">
            <a:avLst/>
          </a:prstGeom>
        </p:spPr>
      </p:pic>
    </p:spTree>
    <p:extLst>
      <p:ext uri="{BB962C8B-B14F-4D97-AF65-F5344CB8AC3E}">
        <p14:creationId xmlns:p14="http://schemas.microsoft.com/office/powerpoint/2010/main" val="166555488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8114" y="0"/>
            <a:ext cx="7276701" cy="5143500"/>
          </a:xfrm>
          <a:prstGeom prst="rect">
            <a:avLst/>
          </a:prstGeom>
        </p:spPr>
      </p:pic>
      <p:sp>
        <p:nvSpPr>
          <p:cNvPr id="3" name="Rectangle 2"/>
          <p:cNvSpPr/>
          <p:nvPr/>
        </p:nvSpPr>
        <p:spPr>
          <a:xfrm>
            <a:off x="2117559" y="4819506"/>
            <a:ext cx="2908204" cy="261257"/>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501586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529391" y="1555709"/>
            <a:ext cx="8339603"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Claim 2: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We should be designing for Level 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black"/>
                </a:solidFill>
                <a:latin typeface="Calibri"/>
              </a:rPr>
              <a:t>Continued operation</a:t>
            </a:r>
            <a:r>
              <a:rPr lang="en-US" sz="3200" b="1" dirty="0">
                <a:solidFill>
                  <a:prstClr val="black"/>
                </a:solidFill>
                <a:latin typeface="Calibri"/>
              </a:rPr>
              <a:t> </a:t>
            </a: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under conditions in which a human couldn’t manage  </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271572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51330" cy="4082902"/>
          </a:xfrm>
          <a:prstGeom prst="rect">
            <a:avLst/>
          </a:prstGeom>
        </p:spPr>
      </p:pic>
      <p:sp>
        <p:nvSpPr>
          <p:cNvPr id="4" name="Rectangle 3"/>
          <p:cNvSpPr/>
          <p:nvPr/>
        </p:nvSpPr>
        <p:spPr>
          <a:xfrm>
            <a:off x="0" y="4399381"/>
            <a:ext cx="9144000" cy="707365"/>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If professional snowplow drivers can’t manage, you know the weather’s bad: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University of Minnesota GNSS snowplow</a:t>
            </a:r>
            <a:r>
              <a:rPr kumimoji="0" lang="en-US" sz="2000" b="0" i="0" u="none" strike="noStrike" kern="1200" cap="none" spc="0" normalizeH="0" noProof="0" dirty="0" smtClean="0">
                <a:ln>
                  <a:noFill/>
                </a:ln>
                <a:solidFill>
                  <a:prstClr val="black"/>
                </a:solidFill>
                <a:effectLst/>
                <a:uLnTx/>
                <a:uFillTx/>
                <a:latin typeface="Arial" charset="0"/>
                <a:ea typeface="+mn-ea"/>
                <a:cs typeface="+mn-cs"/>
              </a:rPr>
              <a:t> driver assistance system</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3530075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618705" y="1634848"/>
            <a:ext cx="8491770" cy="1815882"/>
          </a:xfrm>
          <a:prstGeom prst="rect">
            <a:avLst/>
          </a:prstGeom>
        </p:spPr>
        <p:txBody>
          <a:bodyPr wrap="square">
            <a:spAutoFit/>
          </a:bodyPr>
          <a:lstStyle/>
          <a:p>
            <a:pPr lvl="0" fontAlgn="auto">
              <a:spcBef>
                <a:spcPts val="0"/>
              </a:spcBef>
              <a:spcAft>
                <a:spcPts val="0"/>
              </a:spcAft>
              <a:defRPr/>
            </a:pPr>
            <a:r>
              <a:rPr lang="en-US" sz="2800" b="1" dirty="0" smtClean="0">
                <a:latin typeface="+mn-lt"/>
              </a:rPr>
              <a:t>Alan Cameron, editor of GPS World:</a:t>
            </a:r>
          </a:p>
          <a:p>
            <a:pPr lvl="0" algn="ctr" fontAlgn="auto">
              <a:spcBef>
                <a:spcPts val="0"/>
              </a:spcBef>
              <a:spcAft>
                <a:spcPts val="0"/>
              </a:spcAft>
              <a:defRPr/>
            </a:pPr>
            <a:r>
              <a:rPr lang="en-US" sz="2800" b="1" dirty="0" smtClean="0">
                <a:latin typeface="+mn-lt"/>
              </a:rPr>
              <a:t> </a:t>
            </a:r>
          </a:p>
          <a:p>
            <a:pPr lvl="0" fontAlgn="auto">
              <a:spcBef>
                <a:spcPts val="0"/>
              </a:spcBef>
              <a:spcAft>
                <a:spcPts val="0"/>
              </a:spcAft>
              <a:defRPr/>
            </a:pPr>
            <a:r>
              <a:rPr lang="en-US" sz="2800" b="1" dirty="0" smtClean="0">
                <a:latin typeface="+mn-lt"/>
              </a:rPr>
              <a:t>What is the issue of the year for PNT </a:t>
            </a:r>
          </a:p>
          <a:p>
            <a:pPr lvl="0" fontAlgn="auto">
              <a:spcBef>
                <a:spcPts val="0"/>
              </a:spcBef>
              <a:spcAft>
                <a:spcPts val="0"/>
              </a:spcAft>
              <a:defRPr/>
            </a:pPr>
            <a:r>
              <a:rPr lang="en-US" sz="2800" b="1" dirty="0" smtClean="0">
                <a:latin typeface="+mn-lt"/>
              </a:rPr>
              <a:t>generally and for GNSS in particular in 2017? </a:t>
            </a:r>
            <a:endParaRPr lang="en-US" sz="2800" b="1" dirty="0">
              <a:latin typeface="+mn-lt"/>
            </a:endParaRPr>
          </a:p>
        </p:txBody>
      </p:sp>
    </p:spTree>
    <p:extLst>
      <p:ext uri="{BB962C8B-B14F-4D97-AF65-F5344CB8AC3E}">
        <p14:creationId xmlns:p14="http://schemas.microsoft.com/office/powerpoint/2010/main" val="314665948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361" y="0"/>
            <a:ext cx="7761767" cy="5154852"/>
          </a:xfrm>
          <a:prstGeom prst="rect">
            <a:avLst/>
          </a:prstGeom>
        </p:spPr>
      </p:pic>
      <p:sp>
        <p:nvSpPr>
          <p:cNvPr id="4" name="Rectangle 3"/>
          <p:cNvSpPr/>
          <p:nvPr/>
        </p:nvSpPr>
        <p:spPr>
          <a:xfrm>
            <a:off x="1998920" y="4399381"/>
            <a:ext cx="5302103" cy="707365"/>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2015 Caltrans </a:t>
            </a:r>
            <a:r>
              <a:rPr kumimoji="0" lang="en-US" sz="2000" b="0" i="0" u="none" strike="noStrike" kern="1200" cap="none" spc="0" normalizeH="0" noProof="0" dirty="0" smtClean="0">
                <a:ln>
                  <a:noFill/>
                </a:ln>
                <a:solidFill>
                  <a:prstClr val="black"/>
                </a:solidFill>
                <a:effectLst/>
                <a:uLnTx/>
                <a:uFillTx/>
                <a:latin typeface="Arial" charset="0"/>
                <a:ea typeface="+mn-ea"/>
                <a:cs typeface="+mn-cs"/>
              </a:rPr>
              <a:t>implementation of U. Minnesota system</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5263069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3" name="Rectangle 2"/>
          <p:cNvSpPr/>
          <p:nvPr/>
        </p:nvSpPr>
        <p:spPr>
          <a:xfrm>
            <a:off x="0" y="4612029"/>
            <a:ext cx="9143999" cy="399588"/>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smtClean="0">
                <a:solidFill>
                  <a:prstClr val="black"/>
                </a:solidFill>
              </a:rPr>
              <a:t>Zero visibility no deterrent for these </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drivers from their appointed rounds</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5898486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3510" cy="4883888"/>
          </a:xfrm>
          <a:prstGeom prst="rect">
            <a:avLst/>
          </a:prstGeom>
        </p:spPr>
      </p:pic>
      <p:sp>
        <p:nvSpPr>
          <p:cNvPr id="3" name="Rectangle 2"/>
          <p:cNvSpPr/>
          <p:nvPr/>
        </p:nvSpPr>
        <p:spPr>
          <a:xfrm>
            <a:off x="0" y="4732528"/>
            <a:ext cx="9143999" cy="399588"/>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noProof="0" dirty="0" smtClean="0">
                <a:solidFill>
                  <a:prstClr val="black"/>
                </a:solidFill>
              </a:rPr>
              <a:t>Radar requires heated fascia and blade to prevent icing over</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1493857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
            <a:ext cx="9160213"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89979" y="217762"/>
            <a:ext cx="2720184" cy="399588"/>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Light urban setting</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76642408"/>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026" name="Picture 2" descr="Image result for downtown aust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61198"/>
            <a:ext cx="9144694" cy="44651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1371" y="103458"/>
            <a:ext cx="3087148" cy="399588"/>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U</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rban setting</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0028686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737" y="0"/>
            <a:ext cx="8307118" cy="5143500"/>
          </a:xfrm>
          <a:prstGeom prst="rect">
            <a:avLst/>
          </a:prstGeom>
          <a:ln>
            <a:solidFill>
              <a:schemeClr val="tx1"/>
            </a:solidFill>
          </a:ln>
        </p:spPr>
      </p:pic>
      <mc:AlternateContent xmlns:mc="http://schemas.openxmlformats.org/markup-compatibility/2006" xmlns:a14="http://schemas.microsoft.com/office/drawing/2010/main">
        <mc:Choice Requires="a14">
          <p:sp>
            <p:nvSpPr>
              <p:cNvPr id="3" name="Rectangle 2"/>
              <p:cNvSpPr/>
              <p:nvPr/>
            </p:nvSpPr>
            <p:spPr>
              <a:xfrm>
                <a:off x="562647" y="4060910"/>
                <a:ext cx="7985297" cy="1015142"/>
              </a:xfrm>
              <a:prstGeom prst="rect">
                <a:avLst/>
              </a:prstGeom>
              <a:solidFill>
                <a:schemeClr val="accent3"/>
              </a:solidFill>
            </p:spPr>
            <p:txBody>
              <a:bodyPr wrap="square" lIns="90920" tIns="45462" rIns="90920" bIns="45462">
                <a:spAutoFit/>
              </a:bodyPr>
              <a:lstStyle/>
              <a:p>
                <a:r>
                  <a:rPr lang="en-US" sz="2000" b="1" u="sng" dirty="0">
                    <a:solidFill>
                      <a:prstClr val="black"/>
                    </a:solidFill>
                  </a:rPr>
                  <a:t>Goal</a:t>
                </a:r>
                <a:r>
                  <a:rPr lang="en-US" sz="2000" b="1" dirty="0">
                    <a:solidFill>
                      <a:prstClr val="black"/>
                    </a:solidFill>
                  </a:rPr>
                  <a:t>: Lateral position accuracy better than </a:t>
                </a:r>
                <a:r>
                  <a:rPr lang="en-US" sz="2000" b="1" dirty="0" smtClean="0">
                    <a:solidFill>
                      <a:prstClr val="black"/>
                    </a:solidFill>
                  </a:rPr>
                  <a:t>30cm @ 95%, under </a:t>
                </a:r>
                <a:r>
                  <a:rPr lang="en-US" sz="2000" b="1" i="1" dirty="0" smtClean="0">
                    <a:solidFill>
                      <a:prstClr val="black"/>
                    </a:solidFill>
                  </a:rPr>
                  <a:t>all outdoor conditions</a:t>
                </a:r>
                <a:r>
                  <a:rPr lang="en-US" sz="2000" b="1" dirty="0" smtClean="0">
                    <a:solidFill>
                      <a:prstClr val="black"/>
                    </a:solidFill>
                  </a:rPr>
                  <a:t>.</a:t>
                </a:r>
                <a:r>
                  <a:rPr lang="en-US" sz="2000" dirty="0" smtClean="0">
                    <a:solidFill>
                      <a:prstClr val="black"/>
                    </a:solidFill>
                  </a:rPr>
                  <a:t> </a:t>
                </a:r>
                <a:r>
                  <a:rPr lang="en-US" sz="2000" dirty="0">
                    <a:solidFill>
                      <a:prstClr val="black"/>
                    </a:solidFill>
                  </a:rPr>
                  <a:t>Satisfies integrity risk less</a:t>
                </a:r>
                <a:r>
                  <a:rPr lang="en-US" sz="2000" dirty="0" smtClean="0">
                    <a:solidFill>
                      <a:prstClr val="black"/>
                    </a:solidFill>
                  </a:rPr>
                  <a:t> </a:t>
                </a:r>
                <a:r>
                  <a:rPr lang="en-US" sz="2000" dirty="0">
                    <a:solidFill>
                      <a:prstClr val="black"/>
                    </a:solidFill>
                  </a:rPr>
                  <a:t>than</a:t>
                </a:r>
                <a14:m>
                  <m:oMath xmlns:m="http://schemas.openxmlformats.org/officeDocument/2006/math">
                    <m:r>
                      <a:rPr lang="en-US" sz="2000">
                        <a:solidFill>
                          <a:prstClr val="black"/>
                        </a:solidFill>
                        <a:latin typeface="Cambria Math"/>
                      </a:rPr>
                      <m:t> </m:t>
                    </m:r>
                    <m:sSup>
                      <m:sSupPr>
                        <m:ctrlPr>
                          <a:rPr lang="en-US" sz="2000" i="1">
                            <a:solidFill>
                              <a:prstClr val="black"/>
                            </a:solidFill>
                            <a:latin typeface="Cambria Math" charset="0"/>
                          </a:rPr>
                        </m:ctrlPr>
                      </m:sSupPr>
                      <m:e>
                        <m:r>
                          <a:rPr lang="en-US" sz="2000" i="1">
                            <a:solidFill>
                              <a:prstClr val="black"/>
                            </a:solidFill>
                            <a:latin typeface="Cambria Math"/>
                          </a:rPr>
                          <m:t>10</m:t>
                        </m:r>
                      </m:e>
                      <m:sup>
                        <m:r>
                          <a:rPr lang="en-US" sz="2000" i="1">
                            <a:solidFill>
                              <a:prstClr val="black"/>
                            </a:solidFill>
                            <a:latin typeface="Cambria Math"/>
                          </a:rPr>
                          <m:t>−6</m:t>
                        </m:r>
                      </m:sup>
                    </m:sSup>
                    <m:r>
                      <a:rPr lang="en-US" sz="2000">
                        <a:solidFill>
                          <a:prstClr val="black"/>
                        </a:solidFill>
                        <a:latin typeface="Cambria Math"/>
                      </a:rPr>
                      <m:t> </m:t>
                    </m:r>
                  </m:oMath>
                </a14:m>
                <a:r>
                  <a:rPr lang="en-US" sz="2000" dirty="0">
                    <a:solidFill>
                      <a:prstClr val="black"/>
                    </a:solidFill>
                  </a:rPr>
                  <a:t>for 12-ft lane width (highway) </a:t>
                </a:r>
              </a:p>
            </p:txBody>
          </p:sp>
        </mc:Choice>
        <mc:Fallback xmlns="">
          <p:sp>
            <p:nvSpPr>
              <p:cNvPr id="3" name="Rectangle 2"/>
              <p:cNvSpPr>
                <a:spLocks noRot="1" noChangeAspect="1" noMove="1" noResize="1" noEditPoints="1" noAdjustHandles="1" noChangeArrowheads="1" noChangeShapeType="1" noTextEdit="1"/>
              </p:cNvSpPr>
              <p:nvPr/>
            </p:nvSpPr>
            <p:spPr>
              <a:xfrm>
                <a:off x="562647" y="4060910"/>
                <a:ext cx="7985297" cy="1015142"/>
              </a:xfrm>
              <a:prstGeom prst="rect">
                <a:avLst/>
              </a:prstGeom>
              <a:blipFill>
                <a:blip r:embed="rId4"/>
                <a:stretch>
                  <a:fillRect l="-763" t="-2395" r="-1603" b="-10180"/>
                </a:stretch>
              </a:blipFill>
            </p:spPr>
            <p:txBody>
              <a:bodyPr/>
              <a:lstStyle/>
              <a:p>
                <a:r>
                  <a:rPr lang="en-US">
                    <a:noFill/>
                  </a:rPr>
                  <a:t> </a:t>
                </a:r>
              </a:p>
            </p:txBody>
          </p:sp>
        </mc:Fallback>
      </mc:AlternateContent>
    </p:spTree>
    <p:extLst>
      <p:ext uri="{BB962C8B-B14F-4D97-AF65-F5344CB8AC3E}">
        <p14:creationId xmlns:p14="http://schemas.microsoft.com/office/powerpoint/2010/main" val="216009283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556890" y="1995716"/>
            <a:ext cx="803708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Q: What about urban areas?  What vehicle positioning techniques will</a:t>
            </a:r>
            <a:r>
              <a:rPr kumimoji="0" lang="en-US" sz="3200" b="1" i="0" u="none" strike="noStrike" kern="1200" cap="none" spc="0" normalizeH="0" noProof="0" dirty="0" smtClean="0">
                <a:ln>
                  <a:noFill/>
                </a:ln>
                <a:solidFill>
                  <a:prstClr val="black"/>
                </a:solidFill>
                <a:effectLst/>
                <a:uLnTx/>
                <a:uFillTx/>
                <a:latin typeface="Calibri"/>
                <a:ea typeface="+mn-ea"/>
                <a:cs typeface="+mn-cs"/>
              </a:rPr>
              <a:t> suffice?</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67717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3" name="Rectangle 2"/>
          <p:cNvSpPr/>
          <p:nvPr/>
        </p:nvSpPr>
        <p:spPr>
          <a:xfrm>
            <a:off x="0" y="4436135"/>
            <a:ext cx="9144000" cy="707365"/>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dirty="0" smtClean="0">
                <a:solidFill>
                  <a:prstClr val="black"/>
                </a:solidFill>
              </a:rPr>
              <a:t>Current</a:t>
            </a:r>
            <a:r>
              <a:rPr kumimoji="0" lang="en-US" sz="2000" b="1" i="0" u="none" strike="noStrike" kern="1200" cap="none" spc="0" normalizeH="0" noProof="0" dirty="0" smtClean="0">
                <a:ln>
                  <a:noFill/>
                </a:ln>
                <a:solidFill>
                  <a:prstClr val="black"/>
                </a:solidFill>
                <a:effectLst/>
                <a:uLnTx/>
                <a:uFillTx/>
                <a:latin typeface="Arial" charset="0"/>
                <a:ea typeface="+mn-ea"/>
                <a:cs typeface="+mn-cs"/>
              </a:rPr>
              <a:t> Affiliates</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Toyota, Honda, Qualcomm,</a:t>
            </a:r>
            <a:r>
              <a:rPr kumimoji="0" lang="en-US" sz="2000" b="0" i="0" u="none" strike="noStrike" kern="1200" cap="none" spc="0" normalizeH="0" noProof="0" dirty="0" smtClean="0">
                <a:ln>
                  <a:noFill/>
                </a:ln>
                <a:solidFill>
                  <a:prstClr val="black"/>
                </a:solidFill>
                <a:effectLst/>
                <a:uLnTx/>
                <a:uFillTx/>
                <a:latin typeface="Arial" charset="0"/>
                <a:ea typeface="+mn-ea"/>
                <a:cs typeface="+mn-cs"/>
              </a:rPr>
              <a:t> AT&amp;T, National Instruments, Fujitsu</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9489918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375" y="0"/>
            <a:ext cx="7715250" cy="5143500"/>
          </a:xfrm>
          <a:prstGeom prst="rect">
            <a:avLst/>
          </a:prstGeom>
        </p:spPr>
      </p:pic>
      <p:sp>
        <p:nvSpPr>
          <p:cNvPr id="4" name="Rectangle 3"/>
          <p:cNvSpPr/>
          <p:nvPr/>
        </p:nvSpPr>
        <p:spPr>
          <a:xfrm>
            <a:off x="0" y="3898561"/>
            <a:ext cx="9144000" cy="707365"/>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charset="0"/>
                <a:ea typeface="+mn-ea"/>
                <a:cs typeface="+mn-cs"/>
              </a:rPr>
              <a:t>UT Sensorium</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50 MB per second data from cameras + radar + GNSS + inertial sensors   </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522576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529391" y="689669"/>
            <a:ext cx="8339603"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Claim 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Counterintuitively, in urban areas, the GNSS precision requirement may be </a:t>
            </a:r>
            <a:r>
              <a:rPr kumimoji="0" lang="en-US" sz="3200" b="1" i="1" u="none" strike="noStrike" kern="1200" cap="none" spc="0" normalizeH="0" baseline="0" noProof="0" dirty="0" smtClean="0">
                <a:ln>
                  <a:noFill/>
                </a:ln>
                <a:solidFill>
                  <a:prstClr val="black"/>
                </a:solidFill>
                <a:effectLst/>
                <a:uLnTx/>
                <a:uFillTx/>
                <a:latin typeface="Calibri"/>
                <a:ea typeface="+mn-ea"/>
                <a:cs typeface="+mn-cs"/>
              </a:rPr>
              <a:t>less </a:t>
            </a:r>
            <a:r>
              <a:rPr kumimoji="0" lang="en-US" sz="3200" b="1" u="none" strike="noStrike" kern="1200" cap="none" spc="0" normalizeH="0" baseline="0" noProof="0" dirty="0" smtClean="0">
                <a:ln>
                  <a:noFill/>
                </a:ln>
                <a:solidFill>
                  <a:prstClr val="black"/>
                </a:solidFill>
                <a:effectLst/>
                <a:uLnTx/>
                <a:uFillTx/>
                <a:latin typeface="Calibri"/>
                <a:ea typeface="+mn-ea"/>
                <a:cs typeface="+mn-cs"/>
              </a:rPr>
              <a:t>than for rural</a:t>
            </a:r>
            <a:r>
              <a:rPr kumimoji="0" lang="en-US" sz="3200" b="1" u="none" strike="noStrike" kern="1200" cap="none" spc="0" normalizeH="0" noProof="0" dirty="0" smtClean="0">
                <a:ln>
                  <a:noFill/>
                </a:ln>
                <a:solidFill>
                  <a:prstClr val="black"/>
                </a:solidFill>
                <a:effectLst/>
                <a:uLnTx/>
                <a:uFillTx/>
                <a:latin typeface="Calibri"/>
                <a:ea typeface="+mn-ea"/>
                <a:cs typeface="+mn-cs"/>
              </a:rPr>
              <a:t> areas. </a:t>
            </a:r>
            <a:r>
              <a:rPr lang="en-US" sz="3200" b="1" dirty="0">
                <a:solidFill>
                  <a:prstClr val="black"/>
                </a:solidFill>
                <a:latin typeface="Calibri"/>
              </a:rPr>
              <a:t> </a:t>
            </a:r>
            <a:r>
              <a:rPr lang="en-US" sz="3200" b="1" dirty="0" smtClean="0">
                <a:solidFill>
                  <a:prstClr val="black"/>
                </a:solidFill>
                <a:latin typeface="Calibri"/>
              </a:rPr>
              <a:t>With fleet mapping using radar, cameras, </a:t>
            </a:r>
            <a:r>
              <a:rPr lang="en-US" sz="3200" b="1" dirty="0" err="1" smtClean="0">
                <a:solidFill>
                  <a:prstClr val="black"/>
                </a:solidFill>
                <a:latin typeface="Calibri"/>
              </a:rPr>
              <a:t>lidar</a:t>
            </a:r>
            <a:r>
              <a:rPr lang="en-US" sz="3200" b="1" dirty="0" smtClean="0">
                <a:solidFill>
                  <a:prstClr val="black"/>
                </a:solidFill>
                <a:latin typeface="Calibri"/>
              </a:rPr>
              <a:t>, what matters is the </a:t>
            </a:r>
            <a:r>
              <a:rPr lang="en-US" sz="3200" b="1" i="1" dirty="0" smtClean="0">
                <a:solidFill>
                  <a:prstClr val="black"/>
                </a:solidFill>
                <a:latin typeface="Calibri"/>
              </a:rPr>
              <a:t>degree of correlation between GNSS errors</a:t>
            </a:r>
            <a:r>
              <a:rPr lang="en-US" sz="3200" b="1" dirty="0" smtClean="0">
                <a:solidFill>
                  <a:prstClr val="black"/>
                </a:solidFill>
                <a:latin typeface="Calibri"/>
              </a:rPr>
              <a:t> (in space and time).</a:t>
            </a: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74105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618705" y="1634848"/>
            <a:ext cx="8491770" cy="1384995"/>
          </a:xfrm>
          <a:prstGeom prst="rect">
            <a:avLst/>
          </a:prstGeom>
        </p:spPr>
        <p:txBody>
          <a:bodyPr wrap="square">
            <a:spAutoFit/>
          </a:bodyPr>
          <a:lstStyle/>
          <a:p>
            <a:pPr lvl="0" fontAlgn="auto">
              <a:spcBef>
                <a:spcPts val="0"/>
              </a:spcBef>
              <a:spcAft>
                <a:spcPts val="0"/>
              </a:spcAft>
              <a:defRPr/>
            </a:pPr>
            <a:r>
              <a:rPr lang="en-US" sz="2800" b="1" dirty="0" smtClean="0">
                <a:latin typeface="+mn-lt"/>
              </a:rPr>
              <a:t>My response:</a:t>
            </a:r>
          </a:p>
          <a:p>
            <a:pPr lvl="0" algn="ctr" fontAlgn="auto">
              <a:spcBef>
                <a:spcPts val="0"/>
              </a:spcBef>
              <a:spcAft>
                <a:spcPts val="0"/>
              </a:spcAft>
              <a:defRPr/>
            </a:pPr>
            <a:r>
              <a:rPr lang="en-US" sz="2800" b="1" dirty="0" smtClean="0">
                <a:latin typeface="+mn-lt"/>
              </a:rPr>
              <a:t> </a:t>
            </a:r>
          </a:p>
          <a:p>
            <a:pPr lvl="0" fontAlgn="auto">
              <a:spcBef>
                <a:spcPts val="0"/>
              </a:spcBef>
              <a:spcAft>
                <a:spcPts val="0"/>
              </a:spcAft>
              <a:defRPr/>
            </a:pPr>
            <a:r>
              <a:rPr lang="en-US" sz="2800" b="1" dirty="0" smtClean="0">
                <a:latin typeface="+mn-lt"/>
              </a:rPr>
              <a:t>What role will GNSS play in automated vehicles? </a:t>
            </a:r>
            <a:endParaRPr lang="en-US" sz="2800" b="1" dirty="0">
              <a:latin typeface="+mn-lt"/>
            </a:endParaRPr>
          </a:p>
        </p:txBody>
      </p:sp>
    </p:spTree>
    <p:extLst>
      <p:ext uri="{BB962C8B-B14F-4D97-AF65-F5344CB8AC3E}">
        <p14:creationId xmlns:p14="http://schemas.microsoft.com/office/powerpoint/2010/main" val="379794470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hape 304"/>
          <p:cNvPicPr preferRelativeResize="0"/>
          <p:nvPr/>
        </p:nvPicPr>
        <p:blipFill rotWithShape="1">
          <a:blip r:embed="rId3" cstate="screen">
            <a:alphaModFix/>
            <a:extLst>
              <a:ext uri="{28A0092B-C50C-407E-A947-70E740481C1C}">
                <a14:useLocalDpi xmlns:a14="http://schemas.microsoft.com/office/drawing/2010/main"/>
              </a:ext>
            </a:extLst>
          </a:blip>
          <a:srcRect r="5039"/>
          <a:stretch/>
        </p:blipFill>
        <p:spPr>
          <a:xfrm>
            <a:off x="0" y="0"/>
            <a:ext cx="9144000" cy="5143500"/>
          </a:xfrm>
          <a:prstGeom prst="rect">
            <a:avLst/>
          </a:prstGeom>
          <a:noFill/>
          <a:ln w="9525" cap="flat" cmpd="sng">
            <a:solidFill>
              <a:schemeClr val="dk2"/>
            </a:solidFill>
            <a:prstDash val="solid"/>
            <a:round/>
            <a:headEnd type="none" w="med" len="med"/>
            <a:tailEnd type="none" w="med" len="med"/>
          </a:ln>
        </p:spPr>
      </p:pic>
      <p:sp>
        <p:nvSpPr>
          <p:cNvPr id="3" name="Rectangle 2"/>
          <p:cNvSpPr/>
          <p:nvPr/>
        </p:nvSpPr>
        <p:spPr>
          <a:xfrm>
            <a:off x="1353877" y="4436135"/>
            <a:ext cx="6634716" cy="707365"/>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Robust</a:t>
            </a:r>
            <a:r>
              <a:rPr kumimoji="0" lang="en-US" sz="2000" b="0" i="0" u="none" strike="noStrike" kern="1200" cap="none" spc="0" normalizeH="0" noProof="0" dirty="0" smtClean="0">
                <a:ln>
                  <a:noFill/>
                </a:ln>
                <a:solidFill>
                  <a:prstClr val="black"/>
                </a:solidFill>
                <a:effectLst/>
                <a:uLnTx/>
                <a:uFillTx/>
                <a:latin typeface="Arial" charset="0"/>
                <a:ea typeface="+mn-ea"/>
                <a:cs typeface="+mn-cs"/>
              </a:rPr>
              <a:t> image features offer excellent 3D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noProof="0" dirty="0" smtClean="0">
                <a:ln>
                  <a:noFill/>
                </a:ln>
                <a:solidFill>
                  <a:prstClr val="black"/>
                </a:solidFill>
                <a:effectLst/>
                <a:uLnTx/>
                <a:uFillTx/>
                <a:latin typeface="Arial" charset="0"/>
                <a:ea typeface="+mn-ea"/>
                <a:cs typeface="+mn-cs"/>
              </a:rPr>
              <a:t>constraints when visibility is good</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92457317"/>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hape 304"/>
          <p:cNvPicPr preferRelativeResize="0"/>
          <p:nvPr/>
        </p:nvPicPr>
        <p:blipFill rotWithShape="1">
          <a:blip r:embed="rId3" cstate="screen">
            <a:alphaModFix/>
            <a:extLst>
              <a:ext uri="{28A0092B-C50C-407E-A947-70E740481C1C}">
                <a14:useLocalDpi xmlns:a14="http://schemas.microsoft.com/office/drawing/2010/main"/>
              </a:ext>
            </a:extLst>
          </a:blip>
          <a:srcRect r="5039"/>
          <a:stretch/>
        </p:blipFill>
        <p:spPr>
          <a:xfrm>
            <a:off x="0" y="-2"/>
            <a:ext cx="9144000" cy="5143500"/>
          </a:xfrm>
          <a:prstGeom prst="rect">
            <a:avLst/>
          </a:prstGeom>
          <a:noFill/>
          <a:ln w="9525" cap="flat" cmpd="sng">
            <a:solidFill>
              <a:schemeClr val="dk2"/>
            </a:solidFill>
            <a:prstDash val="solid"/>
            <a:round/>
            <a:headEnd type="none" w="med" len="med"/>
            <a:tailEnd type="none" w="med" len="med"/>
          </a:ln>
        </p:spPr>
      </p:pic>
      <p:sp>
        <p:nvSpPr>
          <p:cNvPr id="4" name="Shape 315"/>
          <p:cNvSpPr txBox="1"/>
          <p:nvPr/>
        </p:nvSpPr>
        <p:spPr>
          <a:xfrm>
            <a:off x="1071623" y="3479151"/>
            <a:ext cx="5164491" cy="1538882"/>
          </a:xfrm>
          <a:prstGeom prst="rect">
            <a:avLst/>
          </a:prstGeom>
          <a:solidFill>
            <a:schemeClr val="dk2"/>
          </a:solidFill>
          <a:ln w="9525" cap="flat" cmpd="sng">
            <a:solidFill>
              <a:srgbClr val="31F408"/>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31F408"/>
              </a:buClr>
              <a:buSzPct val="25000"/>
              <a:buFont typeface="Courier New"/>
              <a:buNone/>
            </a:pPr>
            <a:r>
              <a:rPr lang="en-US" sz="1000" b="0" i="0" u="none" strike="noStrike" cap="none">
                <a:solidFill>
                  <a:srgbClr val="31F408"/>
                </a:solidFill>
                <a:latin typeface="Courier New"/>
                <a:ea typeface="Courier New"/>
                <a:cs typeface="Courier New"/>
                <a:sym typeface="Courier New"/>
              </a:rPr>
              <a:t>Feature ID: 8898</a:t>
            </a:r>
          </a:p>
          <a:p>
            <a:pPr marL="0" marR="0" lvl="0" indent="0" algn="l" rtl="0">
              <a:lnSpc>
                <a:spcPct val="100000"/>
              </a:lnSpc>
              <a:spcBef>
                <a:spcPts val="0"/>
              </a:spcBef>
              <a:spcAft>
                <a:spcPts val="0"/>
              </a:spcAft>
              <a:buClr>
                <a:srgbClr val="31F408"/>
              </a:buClr>
              <a:buSzPct val="25000"/>
              <a:buFont typeface="Courier New"/>
              <a:buNone/>
            </a:pPr>
            <a:r>
              <a:rPr lang="en-US" sz="1000" b="0" i="0" u="none" strike="noStrike" cap="none">
                <a:solidFill>
                  <a:srgbClr val="31F408"/>
                </a:solidFill>
                <a:latin typeface="Courier New"/>
                <a:ea typeface="Courier New"/>
                <a:cs typeface="Courier New"/>
                <a:sym typeface="Courier New"/>
              </a:rPr>
              <a:t>Descriptor: </a:t>
            </a:r>
          </a:p>
          <a:p>
            <a:pPr marL="0" marR="0" lvl="0" indent="0" algn="l" rtl="0">
              <a:lnSpc>
                <a:spcPct val="100000"/>
              </a:lnSpc>
              <a:spcBef>
                <a:spcPts val="0"/>
              </a:spcBef>
              <a:spcAft>
                <a:spcPts val="0"/>
              </a:spcAft>
              <a:buClr>
                <a:srgbClr val="31F408"/>
              </a:buClr>
              <a:buSzPct val="25000"/>
              <a:buFont typeface="Courier New"/>
              <a:buNone/>
            </a:pPr>
            <a:r>
              <a:rPr lang="en-US" sz="1000" b="0" i="0" u="none" strike="noStrike" cap="none">
                <a:solidFill>
                  <a:srgbClr val="31F408"/>
                </a:solidFill>
                <a:latin typeface="Courier New"/>
                <a:ea typeface="Courier New"/>
                <a:cs typeface="Courier New"/>
                <a:sym typeface="Courier New"/>
              </a:rPr>
              <a:t>0f 40 21 01 00 00 01 01 38 15 02 00 00 04 22 46 01 00 00 01 03 2b 45 24 00 00 00 02 09 3e 16 00 5e 21 0a 02 03 04 07 1a 89 36 06 04 08 18 2d 89 18 0d 0a 36 89 89 3f 2b 00 00 16 37 2b 10 01 00 2e 08 00 00 00 04 14 32 89 89 66 16 05 03 01 14 0f 3b 89 89 67 0c 01 03 00 07 44 4c 13 00 00 00 13 02 01 01 01 01 01 0d 03 15 2d 10 10 08 00 02 04 09 42 2c 04 04 02 01 02 04 0b 0c 02 04 08 02</a:t>
            </a:r>
          </a:p>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Courier New"/>
              <a:ea typeface="Courier New"/>
              <a:cs typeface="Courier New"/>
              <a:sym typeface="Courier New"/>
            </a:endParaRPr>
          </a:p>
        </p:txBody>
      </p:sp>
      <p:pic>
        <p:nvPicPr>
          <p:cNvPr id="5" name="Shape 311"/>
          <p:cNvPicPr preferRelativeResize="0"/>
          <p:nvPr/>
        </p:nvPicPr>
        <p:blipFill rotWithShape="1">
          <a:blip r:embed="rId4">
            <a:alphaModFix/>
          </a:blip>
          <a:srcRect/>
          <a:stretch/>
        </p:blipFill>
        <p:spPr>
          <a:xfrm>
            <a:off x="1519981" y="1130151"/>
            <a:ext cx="2294815" cy="1776631"/>
          </a:xfrm>
          <a:prstGeom prst="rect">
            <a:avLst/>
          </a:prstGeom>
          <a:noFill/>
          <a:ln w="19050" cap="flat" cmpd="sng">
            <a:solidFill>
              <a:srgbClr val="31F408"/>
            </a:solidFill>
            <a:prstDash val="solid"/>
            <a:round/>
            <a:headEnd type="none" w="med" len="med"/>
            <a:tailEnd type="none" w="med" len="med"/>
          </a:ln>
        </p:spPr>
      </p:pic>
      <p:sp>
        <p:nvSpPr>
          <p:cNvPr id="6" name="Shape 314"/>
          <p:cNvSpPr/>
          <p:nvPr/>
        </p:nvSpPr>
        <p:spPr>
          <a:xfrm>
            <a:off x="8443007" y="1656958"/>
            <a:ext cx="159798" cy="177553"/>
          </a:xfrm>
          <a:prstGeom prst="rect">
            <a:avLst/>
          </a:prstGeom>
          <a:noFill/>
          <a:ln w="9525" cap="flat" cmpd="sng">
            <a:solidFill>
              <a:srgbClr val="31F408"/>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cxnSp>
        <p:nvCxnSpPr>
          <p:cNvPr id="7" name="Shape 312"/>
          <p:cNvCxnSpPr/>
          <p:nvPr/>
        </p:nvCxnSpPr>
        <p:spPr>
          <a:xfrm>
            <a:off x="3814796" y="1123060"/>
            <a:ext cx="4628211" cy="533898"/>
          </a:xfrm>
          <a:prstGeom prst="straightConnector1">
            <a:avLst/>
          </a:prstGeom>
          <a:noFill/>
          <a:ln w="19050" cap="flat" cmpd="sng">
            <a:solidFill>
              <a:srgbClr val="31F408"/>
            </a:solidFill>
            <a:prstDash val="solid"/>
            <a:round/>
            <a:headEnd type="none" w="med" len="med"/>
            <a:tailEnd type="none" w="med" len="med"/>
          </a:ln>
        </p:spPr>
      </p:cxnSp>
      <p:cxnSp>
        <p:nvCxnSpPr>
          <p:cNvPr id="9" name="Shape 313"/>
          <p:cNvCxnSpPr/>
          <p:nvPr/>
        </p:nvCxnSpPr>
        <p:spPr>
          <a:xfrm flipV="1">
            <a:off x="3814796" y="1834511"/>
            <a:ext cx="4628211" cy="1065181"/>
          </a:xfrm>
          <a:prstGeom prst="straightConnector1">
            <a:avLst/>
          </a:prstGeom>
          <a:noFill/>
          <a:ln w="19050" cap="flat" cmpd="sng">
            <a:solidFill>
              <a:srgbClr val="31F408"/>
            </a:solidFill>
            <a:prstDash val="solid"/>
            <a:round/>
            <a:headEnd type="none" w="med" len="med"/>
            <a:tailEnd type="none" w="med" len="med"/>
          </a:ln>
        </p:spPr>
      </p:cxnSp>
    </p:spTree>
    <p:extLst>
      <p:ext uri="{BB962C8B-B14F-4D97-AF65-F5344CB8AC3E}">
        <p14:creationId xmlns:p14="http://schemas.microsoft.com/office/powerpoint/2010/main" val="48378900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hape 322"/>
          <p:cNvPicPr preferRelativeResize="0"/>
          <p:nvPr/>
        </p:nvPicPr>
        <p:blipFill rotWithShape="1">
          <a:blip r:embed="rId3">
            <a:alphaModFix/>
          </a:blip>
          <a:srcRect/>
          <a:stretch/>
        </p:blipFill>
        <p:spPr>
          <a:xfrm>
            <a:off x="2402958" y="0"/>
            <a:ext cx="6741042" cy="5143500"/>
          </a:xfrm>
          <a:prstGeom prst="rect">
            <a:avLst/>
          </a:prstGeom>
          <a:noFill/>
          <a:ln w="9525" cap="flat" cmpd="sng">
            <a:solidFill>
              <a:schemeClr val="dk1"/>
            </a:solidFill>
            <a:prstDash val="solid"/>
            <a:round/>
            <a:headEnd type="none" w="med" len="med"/>
            <a:tailEnd type="none" w="med" len="med"/>
          </a:ln>
        </p:spPr>
      </p:pic>
      <p:sp>
        <p:nvSpPr>
          <p:cNvPr id="3" name="Rectangle 2"/>
          <p:cNvSpPr/>
          <p:nvPr/>
        </p:nvSpPr>
        <p:spPr>
          <a:xfrm>
            <a:off x="0" y="0"/>
            <a:ext cx="2402958" cy="5016237"/>
          </a:xfrm>
          <a:prstGeom prst="rect">
            <a:avLst/>
          </a:prstGeom>
          <a:solidFill>
            <a:schemeClr val="accent3"/>
          </a:solidFill>
        </p:spPr>
        <p:txBody>
          <a:bodyPr wrap="square" lIns="90920" tIns="45462" rIns="90920" bIns="45462">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charset="0"/>
                <a:ea typeface="+mn-ea"/>
                <a:cs typeface="+mn-cs"/>
              </a:rPr>
              <a:t>UT GEOSLAM:</a:t>
            </a:r>
          </a:p>
          <a:p>
            <a:pPr marL="0" marR="0" lvl="0" indent="0" defTabSz="914400" rtl="0" eaLnBrk="1" fontAlgn="base" latinLnBrk="0" hangingPunct="1">
              <a:lnSpc>
                <a:spcPct val="100000"/>
              </a:lnSpc>
              <a:spcBef>
                <a:spcPct val="0"/>
              </a:spcBef>
              <a:spcAft>
                <a:spcPct val="0"/>
              </a:spcAft>
              <a:buClrTx/>
              <a:buSzTx/>
              <a:buFontTx/>
              <a:buNone/>
              <a:tabLst/>
              <a:defRPr/>
            </a:pPr>
            <a:endParaRPr lang="en-US" sz="2000" b="1" dirty="0">
              <a:solidFill>
                <a:prstClr val="black"/>
              </a:solidFill>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charset="0"/>
                <a:ea typeface="+mn-ea"/>
                <a:cs typeface="+mn-cs"/>
              </a:rPr>
              <a:t>Global Electro-Optical SLAM</a:t>
            </a:r>
          </a:p>
          <a:p>
            <a:pPr marL="0" marR="0" lvl="0" indent="0" defTabSz="914400" rtl="0" eaLnBrk="1" fontAlgn="base" latinLnBrk="0" hangingPunct="1">
              <a:lnSpc>
                <a:spcPct val="100000"/>
              </a:lnSpc>
              <a:spcBef>
                <a:spcPct val="0"/>
              </a:spcBef>
              <a:spcAft>
                <a:spcPct val="0"/>
              </a:spcAft>
              <a:buClrTx/>
              <a:buSzTx/>
              <a:buFontTx/>
              <a:buNone/>
              <a:tabLst/>
              <a:defRPr/>
            </a:pPr>
            <a:endParaRPr lang="en-US" sz="2000" i="1" dirty="0">
              <a:solidFill>
                <a:prstClr val="black"/>
              </a:solidFill>
            </a:endParaRPr>
          </a:p>
          <a:p>
            <a:pPr marL="0" marR="0" lvl="0" indent="0" defTabSz="914400" rtl="0" eaLnBrk="1" fontAlgn="base" latinLnBrk="0" hangingPunct="1">
              <a:lnSpc>
                <a:spcPct val="100000"/>
              </a:lnSpc>
              <a:spcBef>
                <a:spcPct val="0"/>
              </a:spcBef>
              <a:spcAft>
                <a:spcPct val="0"/>
              </a:spcAft>
              <a:buClrTx/>
              <a:buSzTx/>
              <a:buFontTx/>
              <a:buNone/>
              <a:tabLst/>
              <a:defRPr/>
            </a:pPr>
            <a:r>
              <a:rPr lang="en-US" sz="2000" dirty="0" smtClean="0">
                <a:solidFill>
                  <a:prstClr val="black"/>
                </a:solidFill>
              </a:rPr>
              <a:t>GNSS provides input to camera pose </a:t>
            </a:r>
            <a:r>
              <a:rPr lang="en-US" sz="2000" i="1" dirty="0" smtClean="0">
                <a:solidFill>
                  <a:prstClr val="black"/>
                </a:solidFill>
              </a:rPr>
              <a:t>a priori</a:t>
            </a:r>
            <a:r>
              <a:rPr lang="en-US" sz="2000" dirty="0" smtClean="0">
                <a:solidFill>
                  <a:prstClr val="black"/>
                </a:solidFill>
              </a:rPr>
              <a:t> estimate</a:t>
            </a:r>
            <a:endParaRPr kumimoji="0" lang="en-US" sz="2000" u="none" strike="noStrike" kern="1200" cap="none" spc="0" normalizeH="0" baseline="0" noProof="0" dirty="0" smtClean="0">
              <a:ln>
                <a:noFill/>
              </a:ln>
              <a:solidFill>
                <a:prstClr val="black"/>
              </a:solidFill>
              <a:effectLst/>
              <a:uLnTx/>
              <a:uFillTx/>
            </a:endParaRPr>
          </a:p>
          <a:p>
            <a:pPr marL="0" marR="0" lvl="0" indent="0" defTabSz="914400" rtl="0" eaLnBrk="1" fontAlgn="base" latinLnBrk="0" hangingPunct="1">
              <a:lnSpc>
                <a:spcPct val="100000"/>
              </a:lnSpc>
              <a:spcBef>
                <a:spcPct val="0"/>
              </a:spcBef>
              <a:spcAft>
                <a:spcPct val="0"/>
              </a:spcAft>
              <a:buClrTx/>
              <a:buSzTx/>
              <a:buFontTx/>
              <a:buNone/>
              <a:tabLst/>
              <a:defRPr/>
            </a:pPr>
            <a:endParaRPr lang="en-US" sz="2000" i="1" dirty="0">
              <a:solidFill>
                <a:prstClr val="black"/>
              </a:solidFill>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smtClean="0">
                <a:ln>
                  <a:noFill/>
                </a:ln>
                <a:solidFill>
                  <a:prstClr val="black"/>
                </a:solidFill>
                <a:effectLst/>
                <a:uLnTx/>
                <a:uFillTx/>
              </a:rPr>
              <a:t>Goal: 3D feature points accurate to within 10 cm in ITRF</a:t>
            </a:r>
            <a:endParaRPr lang="en-US" sz="2000" i="1" dirty="0">
              <a:solidFill>
                <a:prstClr val="black"/>
              </a:solidFill>
            </a:endParaRP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2000" b="0" i="1" u="none" strike="noStrike" kern="1200" cap="none" spc="0" normalizeH="0" baseline="0" noProof="0" dirty="0" smtClean="0">
              <a:ln>
                <a:noFill/>
              </a:ln>
              <a:solidFill>
                <a:prstClr val="black"/>
              </a:solidFill>
              <a:effectLst/>
              <a:uLnTx/>
              <a:uFillTx/>
            </a:endParaRP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12275400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4176"/>
            <a:ext cx="9143999" cy="5143500"/>
          </a:xfrm>
          <a:prstGeom prst="rect">
            <a:avLst/>
          </a:prstGeom>
        </p:spPr>
      </p:pic>
      <p:sp>
        <p:nvSpPr>
          <p:cNvPr id="5" name="TextBox 4"/>
          <p:cNvSpPr txBox="1"/>
          <p:nvPr/>
        </p:nvSpPr>
        <p:spPr>
          <a:xfrm>
            <a:off x="269361" y="184300"/>
            <a:ext cx="4224669" cy="1754326"/>
          </a:xfrm>
          <a:prstGeom prst="rect">
            <a:avLst/>
          </a:prstGeom>
          <a:noFill/>
        </p:spPr>
        <p:txBody>
          <a:bodyPr wrap="square" rtlCol="0">
            <a:spAutoFit/>
          </a:bodyPr>
          <a:lstStyle/>
          <a:p>
            <a:r>
              <a:rPr lang="en-US" b="1" dirty="0" err="1" smtClean="0">
                <a:solidFill>
                  <a:srgbClr val="92D050"/>
                </a:solidFill>
              </a:rPr>
              <a:t>ublox</a:t>
            </a:r>
            <a:r>
              <a:rPr lang="en-US" b="1" dirty="0" smtClean="0">
                <a:solidFill>
                  <a:srgbClr val="92D050"/>
                </a:solidFill>
              </a:rPr>
              <a:t> M8T code-based solution</a:t>
            </a:r>
          </a:p>
          <a:p>
            <a:endParaRPr lang="en-US" b="1" dirty="0">
              <a:solidFill>
                <a:srgbClr val="92D050"/>
              </a:solidFill>
            </a:endParaRPr>
          </a:p>
          <a:p>
            <a:r>
              <a:rPr lang="en-US" b="1" dirty="0" smtClean="0">
                <a:solidFill>
                  <a:srgbClr val="FF0000"/>
                </a:solidFill>
              </a:rPr>
              <a:t>UT </a:t>
            </a:r>
            <a:r>
              <a:rPr lang="en-US" b="1" dirty="0" err="1" smtClean="0">
                <a:solidFill>
                  <a:srgbClr val="FF0000"/>
                </a:solidFill>
              </a:rPr>
              <a:t>pprx</a:t>
            </a:r>
            <a:r>
              <a:rPr lang="en-US" b="1" dirty="0" smtClean="0">
                <a:solidFill>
                  <a:srgbClr val="FF0000"/>
                </a:solidFill>
              </a:rPr>
              <a:t> code-based solution</a:t>
            </a:r>
          </a:p>
          <a:p>
            <a:endParaRPr lang="en-US" b="1" dirty="0">
              <a:solidFill>
                <a:srgbClr val="FF0000"/>
              </a:solidFill>
            </a:endParaRPr>
          </a:p>
          <a:p>
            <a:r>
              <a:rPr lang="en-US" b="1" dirty="0" smtClean="0">
                <a:solidFill>
                  <a:srgbClr val="FFFF00"/>
                </a:solidFill>
              </a:rPr>
              <a:t>UT </a:t>
            </a:r>
            <a:r>
              <a:rPr lang="en-US" b="1" dirty="0" err="1" smtClean="0">
                <a:solidFill>
                  <a:srgbClr val="FFFF00"/>
                </a:solidFill>
              </a:rPr>
              <a:t>pprx+ppengine</a:t>
            </a:r>
            <a:r>
              <a:rPr lang="en-US" b="1" dirty="0" smtClean="0">
                <a:solidFill>
                  <a:srgbClr val="FFFF00"/>
                </a:solidFill>
              </a:rPr>
              <a:t> CDGNSS solution</a:t>
            </a:r>
            <a:r>
              <a:rPr lang="en-US" b="1" dirty="0" smtClean="0">
                <a:solidFill>
                  <a:srgbClr val="FF0000"/>
                </a:solidFill>
              </a:rPr>
              <a:t>  </a:t>
            </a:r>
          </a:p>
          <a:p>
            <a:r>
              <a:rPr lang="en-US" b="1" dirty="0" smtClean="0">
                <a:solidFill>
                  <a:srgbClr val="92D050"/>
                </a:solidFill>
              </a:rPr>
              <a:t> </a:t>
            </a:r>
            <a:endParaRPr lang="en-US" b="1" dirty="0">
              <a:solidFill>
                <a:srgbClr val="92D050"/>
              </a:solidFill>
            </a:endParaRPr>
          </a:p>
        </p:txBody>
      </p:sp>
      <p:sp>
        <p:nvSpPr>
          <p:cNvPr id="6" name="Oval 5"/>
          <p:cNvSpPr/>
          <p:nvPr/>
        </p:nvSpPr>
        <p:spPr>
          <a:xfrm>
            <a:off x="2920413" y="2571750"/>
            <a:ext cx="1176669" cy="1148316"/>
          </a:xfrm>
          <a:prstGeom prst="ellipse">
            <a:avLst/>
          </a:prstGeom>
          <a:solidFill>
            <a:schemeClr val="bg1">
              <a:alpha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4054501"/>
            <a:ext cx="9144000" cy="1015142"/>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Code-based solutions exhibit 1-2 m errors.  But if these</a:t>
            </a:r>
            <a:r>
              <a:rPr kumimoji="0" lang="en-US" sz="2000" b="0" i="0" u="none" strike="noStrike" kern="1200" cap="none" spc="0" normalizeH="0" noProof="0" dirty="0" smtClean="0">
                <a:ln>
                  <a:noFill/>
                </a:ln>
                <a:solidFill>
                  <a:prstClr val="black"/>
                </a:solidFill>
                <a:effectLst/>
                <a:uLnTx/>
                <a:uFillTx/>
                <a:latin typeface="Arial" charset="0"/>
                <a:ea typeface="+mn-ea"/>
                <a:cs typeface="+mn-cs"/>
              </a:rPr>
              <a:t> are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noProof="0" dirty="0" smtClean="0">
                <a:ln>
                  <a:noFill/>
                </a:ln>
                <a:solidFill>
                  <a:prstClr val="black"/>
                </a:solidFill>
                <a:effectLst/>
                <a:uLnTx/>
                <a:uFillTx/>
                <a:latin typeface="Arial" charset="0"/>
                <a:ea typeface="+mn-ea"/>
                <a:cs typeface="+mn-cs"/>
              </a:rPr>
              <a:t>substantially independent in space </a:t>
            </a:r>
            <a:r>
              <a:rPr kumimoji="0" lang="en-US" sz="2000" b="0" i="1" u="none" strike="noStrike" kern="1200" cap="none" spc="0" normalizeH="0" noProof="0" dirty="0" smtClean="0">
                <a:ln>
                  <a:noFill/>
                </a:ln>
                <a:solidFill>
                  <a:prstClr val="black"/>
                </a:solidFill>
                <a:effectLst/>
                <a:uLnTx/>
                <a:uFillTx/>
                <a:latin typeface="Arial" charset="0"/>
                <a:ea typeface="+mn-ea"/>
                <a:cs typeface="+mn-cs"/>
              </a:rPr>
              <a:t>or </a:t>
            </a:r>
            <a:r>
              <a:rPr kumimoji="0" lang="en-US" sz="2000" b="0" u="none" strike="noStrike" kern="1200" cap="none" spc="0" normalizeH="0" noProof="0" dirty="0" smtClean="0">
                <a:ln>
                  <a:noFill/>
                </a:ln>
                <a:solidFill>
                  <a:prstClr val="black"/>
                </a:solidFill>
                <a:effectLst/>
                <a:uLnTx/>
                <a:uFillTx/>
                <a:latin typeface="Arial" charset="0"/>
                <a:ea typeface="+mn-ea"/>
                <a:cs typeface="+mn-cs"/>
              </a:rPr>
              <a:t>time, then 10-cm-accurate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u="none" strike="noStrike" kern="1200" cap="none" spc="0" normalizeH="0" noProof="0" dirty="0" smtClean="0">
                <a:ln>
                  <a:noFill/>
                </a:ln>
                <a:solidFill>
                  <a:prstClr val="black"/>
                </a:solidFill>
                <a:effectLst/>
                <a:uLnTx/>
                <a:uFillTx/>
                <a:latin typeface="Arial" charset="0"/>
                <a:ea typeface="+mn-ea"/>
                <a:cs typeface="+mn-cs"/>
              </a:rPr>
              <a:t>map can be achieved with </a:t>
            </a:r>
            <a:r>
              <a:rPr kumimoji="0" lang="en-US" sz="2000" b="0" i="1" u="none" strike="noStrike" kern="1200" cap="none" spc="0" normalizeH="0" noProof="0" dirty="0" smtClean="0">
                <a:ln>
                  <a:noFill/>
                </a:ln>
                <a:solidFill>
                  <a:prstClr val="black"/>
                </a:solidFill>
                <a:effectLst/>
                <a:uLnTx/>
                <a:uFillTx/>
                <a:latin typeface="Arial" charset="0"/>
                <a:ea typeface="+mn-ea"/>
                <a:cs typeface="+mn-cs"/>
              </a:rPr>
              <a:t>fleet mapping</a:t>
            </a:r>
            <a:r>
              <a:rPr kumimoji="0" lang="en-US" sz="2000" b="0" u="none" strike="noStrike" kern="1200" cap="none" spc="0" normalizeH="0" noProof="0" dirty="0" smtClean="0">
                <a:ln>
                  <a:noFill/>
                </a:ln>
                <a:solidFill>
                  <a:prstClr val="black"/>
                </a:solidFill>
                <a:effectLst/>
                <a:uLnTx/>
                <a:uFillTx/>
                <a:latin typeface="Arial" charset="0"/>
                <a:ea typeface="+mn-ea"/>
                <a:cs typeface="+mn-cs"/>
              </a:rPr>
              <a:t> </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094256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1158811" y="1171679"/>
            <a:ext cx="7333054"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a:rPr>
              <a:t>M</a:t>
            </a:r>
            <a:r>
              <a:rPr lang="en-US" sz="3200" b="1" dirty="0" smtClean="0">
                <a:solidFill>
                  <a:prstClr val="black"/>
                </a:solidFill>
                <a:latin typeface="Calibri"/>
              </a:rPr>
              <a:t>ap of </a:t>
            </a:r>
            <a:r>
              <a:rPr kumimoji="0" lang="en-US" sz="3200" b="1" i="0" u="none" strike="noStrike" kern="1200" cap="none" spc="0" normalizeH="0" noProof="0" dirty="0" smtClean="0">
                <a:ln>
                  <a:noFill/>
                </a:ln>
                <a:solidFill>
                  <a:prstClr val="black"/>
                </a:solidFill>
                <a:effectLst/>
                <a:uLnTx/>
                <a:uFillTx/>
                <a:latin typeface="Calibri"/>
                <a:ea typeface="+mn-ea"/>
                <a:cs typeface="+mn-cs"/>
              </a:rPr>
              <a:t>3D camera image </a:t>
            </a:r>
            <a:r>
              <a:rPr lang="en-US" sz="3200" b="1" dirty="0" smtClean="0">
                <a:solidFill>
                  <a:prstClr val="black"/>
                </a:solidFill>
                <a:latin typeface="Calibri"/>
              </a:rPr>
              <a:t>features is means to an end: it can’t be relied on when visibility poor, but when visibility good, it can be used (jointly with GNSS)  to obtain highly accurate vehicle pose </a:t>
            </a:r>
            <a:r>
              <a:rPr lang="en-US" sz="3200" b="1" i="1" u="sng" dirty="0" smtClean="0">
                <a:solidFill>
                  <a:prstClr val="black"/>
                </a:solidFill>
                <a:latin typeface="Calibri"/>
              </a:rPr>
              <a:t>with which a radar map can be built</a:t>
            </a:r>
            <a:r>
              <a:rPr lang="en-US" sz="3200" b="1" dirty="0" smtClean="0">
                <a:solidFill>
                  <a:prstClr val="black"/>
                </a:solidFill>
                <a:latin typeface="Calibri"/>
              </a:rPr>
              <a:t> </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2374523"/>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Shape 319" descr="radar_screenshot2.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270" y="-8955"/>
            <a:ext cx="4820097" cy="4084771"/>
          </a:xfrm>
          <a:prstGeom prst="rect">
            <a:avLst/>
          </a:prstGeom>
          <a:noFill/>
          <a:ln w="9525" cap="flat" cmpd="sng">
            <a:solidFill>
              <a:schemeClr val="dk1"/>
            </a:solidFill>
            <a:prstDash val="solid"/>
            <a:round/>
            <a:headEnd type="none" w="med" len="med"/>
            <a:tailEnd type="none" w="med" len="med"/>
          </a:ln>
        </p:spPr>
      </p:pic>
      <p:pic>
        <p:nvPicPr>
          <p:cNvPr id="4" name="Shape 318" descr="odometry_targets_zoom.png"/>
          <p:cNvPicPr preferRelativeResize="0"/>
          <p:nvPr/>
        </p:nvPicPr>
        <p:blipFill rotWithShape="1">
          <a:blip r:embed="rId4" cstate="screen">
            <a:alphaModFix/>
            <a:extLst>
              <a:ext uri="{28A0092B-C50C-407E-A947-70E740481C1C}">
                <a14:useLocalDpi xmlns:a14="http://schemas.microsoft.com/office/drawing/2010/main"/>
              </a:ext>
            </a:extLst>
          </a:blip>
          <a:srcRect l="5281" t="9413" r="7717" b="10676"/>
          <a:stretch/>
        </p:blipFill>
        <p:spPr>
          <a:xfrm>
            <a:off x="4323909" y="-1"/>
            <a:ext cx="4848447" cy="4082905"/>
          </a:xfrm>
          <a:prstGeom prst="rect">
            <a:avLst/>
          </a:prstGeom>
          <a:noFill/>
          <a:ln w="9525" cap="flat" cmpd="sng">
            <a:solidFill>
              <a:schemeClr val="dk1"/>
            </a:solidFill>
            <a:prstDash val="solid"/>
            <a:round/>
            <a:headEnd type="none" w="med" len="med"/>
            <a:tailEnd type="none" w="med" len="med"/>
          </a:ln>
        </p:spPr>
      </p:pic>
      <p:sp>
        <p:nvSpPr>
          <p:cNvPr id="5" name="Rectangle 4"/>
          <p:cNvSpPr/>
          <p:nvPr/>
        </p:nvSpPr>
        <p:spPr>
          <a:xfrm>
            <a:off x="-21270" y="4075768"/>
            <a:ext cx="9193622" cy="1015142"/>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A radar map is useful in</a:t>
            </a:r>
            <a:r>
              <a:rPr kumimoji="0" lang="en-US" sz="2000" b="0" i="0" u="none" strike="noStrike" kern="1200" cap="none" spc="0" normalizeH="0" noProof="0" dirty="0" smtClean="0">
                <a:ln>
                  <a:noFill/>
                </a:ln>
                <a:solidFill>
                  <a:prstClr val="black"/>
                </a:solidFill>
                <a:effectLst/>
                <a:uLnTx/>
                <a:uFillTx/>
                <a:latin typeface="Arial" charset="0"/>
                <a:ea typeface="+mn-ea"/>
                <a:cs typeface="+mn-cs"/>
              </a:rPr>
              <a:t> all weather conditions.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noProof="0" dirty="0" smtClean="0">
                <a:ln>
                  <a:noFill/>
                </a:ln>
                <a:solidFill>
                  <a:prstClr val="black"/>
                </a:solidFill>
                <a:effectLst/>
                <a:uLnTx/>
                <a:uFillTx/>
                <a:latin typeface="Arial" charset="0"/>
                <a:ea typeface="+mn-ea"/>
                <a:cs typeface="+mn-cs"/>
              </a:rPr>
              <a:t>Our conjecture: In urban areas rich with radar reflectors, a radar map together with GNSS will be sufficient for 30 cm @ 95% accuracy </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 name="Rectangle 5"/>
          <p:cNvSpPr/>
          <p:nvPr/>
        </p:nvSpPr>
        <p:spPr>
          <a:xfrm>
            <a:off x="-21142" y="-9060"/>
            <a:ext cx="4345051" cy="399588"/>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smtClean="0">
                <a:solidFill>
                  <a:prstClr val="black"/>
                </a:solidFill>
              </a:rPr>
              <a:t>Sensorium radar data: Delphi unit</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44813405"/>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50" y="-1"/>
            <a:ext cx="9157750" cy="4578875"/>
          </a:xfrm>
          <a:prstGeom prst="rect">
            <a:avLst/>
          </a:prstGeom>
        </p:spPr>
      </p:pic>
      <p:sp>
        <p:nvSpPr>
          <p:cNvPr id="5" name="Rectangle 4"/>
          <p:cNvSpPr/>
          <p:nvPr/>
        </p:nvSpPr>
        <p:spPr>
          <a:xfrm>
            <a:off x="0" y="4491132"/>
            <a:ext cx="9144000" cy="645810"/>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dirty="0" smtClean="0">
                <a:solidFill>
                  <a:prstClr val="black"/>
                </a:solidFill>
              </a:rPr>
              <a:t>New experimental radar allows us to create our own waveforms and access the raw returns (not just processed tracking points) to create more informative radar maps</a:t>
            </a:r>
            <a:r>
              <a:rPr kumimoji="0" lang="en-US" b="0" i="0" u="none" strike="noStrike" kern="1200" cap="none" spc="0" normalizeH="0" noProof="0" dirty="0" smtClean="0">
                <a:ln>
                  <a:noFill/>
                </a:ln>
                <a:solidFill>
                  <a:prstClr val="black"/>
                </a:solidFill>
                <a:effectLst/>
                <a:uLnTx/>
                <a:uFillTx/>
              </a:rPr>
              <a:t> </a:t>
            </a:r>
            <a:endParaRPr kumimoji="0" lang="en-US" b="0" i="0" u="none" strike="noStrike" kern="1200" cap="none" spc="0" normalizeH="0" baseline="0" noProof="0" dirty="0">
              <a:ln>
                <a:noFill/>
              </a:ln>
              <a:solidFill>
                <a:prstClr val="black"/>
              </a:solidFill>
              <a:effectLst/>
              <a:uLnTx/>
              <a:uFillTx/>
            </a:endParaRPr>
          </a:p>
        </p:txBody>
      </p:sp>
      <p:sp>
        <p:nvSpPr>
          <p:cNvPr id="6" name="Rectangle 5"/>
          <p:cNvSpPr/>
          <p:nvPr/>
        </p:nvSpPr>
        <p:spPr>
          <a:xfrm>
            <a:off x="4290117" y="0"/>
            <a:ext cx="4853883" cy="399588"/>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smtClean="0">
                <a:solidFill>
                  <a:prstClr val="black"/>
                </a:solidFill>
              </a:rPr>
              <a:t>Sensorium radar data: Raw-data unit</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7607234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670301" y="2194189"/>
            <a:ext cx="803708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Q: What</a:t>
            </a:r>
            <a:r>
              <a:rPr kumimoji="0" lang="en-US" sz="3200" b="1" i="0" u="none" strike="noStrike" kern="1200" cap="none" spc="0" normalizeH="0" noProof="0" dirty="0" smtClean="0">
                <a:ln>
                  <a:noFill/>
                </a:ln>
                <a:solidFill>
                  <a:prstClr val="black"/>
                </a:solidFill>
                <a:effectLst/>
                <a:uLnTx/>
                <a:uFillTx/>
                <a:latin typeface="Calibri"/>
                <a:ea typeface="+mn-ea"/>
                <a:cs typeface="+mn-cs"/>
              </a:rPr>
              <a:t> about location for pedestrians and cyclists?</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3000660"/>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42" y="0"/>
            <a:ext cx="6472770" cy="4986383"/>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475" y="542260"/>
            <a:ext cx="7045325" cy="4295375"/>
          </a:xfrm>
          <a:prstGeom prst="rect">
            <a:avLst/>
          </a:prstGeom>
          <a:ln>
            <a:solidFill>
              <a:schemeClr val="tx1"/>
            </a:solidFill>
          </a:ln>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34741" y="253560"/>
            <a:ext cx="7009259" cy="4889940"/>
          </a:xfrm>
          <a:prstGeom prst="rect">
            <a:avLst/>
          </a:prstGeom>
          <a:ln>
            <a:solidFill>
              <a:schemeClr val="tx1"/>
            </a:solidFill>
          </a:ln>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97141" y="-1"/>
            <a:ext cx="5182925" cy="4444409"/>
          </a:xfrm>
          <a:prstGeom prst="rect">
            <a:avLst/>
          </a:prstGeom>
          <a:ln>
            <a:solidFill>
              <a:schemeClr val="tx1"/>
            </a:solidFill>
          </a:ln>
        </p:spPr>
      </p:pic>
    </p:spTree>
    <p:extLst>
      <p:ext uri="{BB962C8B-B14F-4D97-AF65-F5344CB8AC3E}">
        <p14:creationId xmlns:p14="http://schemas.microsoft.com/office/powerpoint/2010/main" val="159612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2088348" y="193110"/>
            <a:ext cx="4843029" cy="4686720"/>
            <a:chOff x="7412996" y="1546759"/>
            <a:chExt cx="4843029" cy="4686720"/>
          </a:xfrm>
        </p:grpSpPr>
        <p:grpSp>
          <p:nvGrpSpPr>
            <p:cNvPr id="5" name="Group 4"/>
            <p:cNvGrpSpPr/>
            <p:nvPr/>
          </p:nvGrpSpPr>
          <p:grpSpPr>
            <a:xfrm>
              <a:off x="7412996" y="1546759"/>
              <a:ext cx="4834272" cy="4686720"/>
              <a:chOff x="7412996" y="1546759"/>
              <a:chExt cx="4834272" cy="4686720"/>
            </a:xfrm>
          </p:grpSpPr>
          <p:grpSp>
            <p:nvGrpSpPr>
              <p:cNvPr id="10" name="Group 9"/>
              <p:cNvGrpSpPr/>
              <p:nvPr/>
            </p:nvGrpSpPr>
            <p:grpSpPr>
              <a:xfrm>
                <a:off x="7652447" y="1905124"/>
                <a:ext cx="4335550" cy="3955702"/>
                <a:chOff x="7781039" y="1905124"/>
                <a:chExt cx="4335550" cy="3955702"/>
              </a:xfrm>
            </p:grpSpPr>
            <p:grpSp>
              <p:nvGrpSpPr>
                <p:cNvPr id="13" name="Group 12"/>
                <p:cNvGrpSpPr/>
                <p:nvPr/>
              </p:nvGrpSpPr>
              <p:grpSpPr>
                <a:xfrm flipV="1">
                  <a:off x="8006686" y="3854399"/>
                  <a:ext cx="3913632" cy="2006427"/>
                  <a:chOff x="2576371" y="3986124"/>
                  <a:chExt cx="3951056" cy="2006427"/>
                </a:xfrm>
              </p:grpSpPr>
              <p:pic>
                <p:nvPicPr>
                  <p:cNvPr id="19" name="Picture 18"/>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foregroundMark x1="74169" y1="77596" x2="79985" y2="94065"/>
                                <a14:foregroundMark x1="79305" y1="71217" x2="88671" y2="98220"/>
                                <a14:foregroundMark x1="84366" y1="64095" x2="95619" y2="98220"/>
                                <a14:foregroundMark x1="89804" y1="68398" x2="95921" y2="87537"/>
                              </a14:backgroundRemoval>
                            </a14:imgEffect>
                          </a14:imgLayer>
                        </a14:imgProps>
                      </a:ext>
                      <a:ext uri="{28A0092B-C50C-407E-A947-70E740481C1C}">
                        <a14:useLocalDpi xmlns:a14="http://schemas.microsoft.com/office/drawing/2010/main"/>
                      </a:ext>
                    </a:extLst>
                  </a:blip>
                  <a:stretch>
                    <a:fillRect/>
                  </a:stretch>
                </p:blipFill>
                <p:spPr>
                  <a:xfrm>
                    <a:off x="2576371" y="3986124"/>
                    <a:ext cx="3941409" cy="2006427"/>
                  </a:xfrm>
                  <a:prstGeom prst="rect">
                    <a:avLst/>
                  </a:prstGeom>
                </p:spPr>
              </p:pic>
              <p:sp>
                <p:nvSpPr>
                  <p:cNvPr id="20" name="TextBox 19"/>
                  <p:cNvSpPr txBox="1"/>
                  <p:nvPr/>
                </p:nvSpPr>
                <p:spPr>
                  <a:xfrm rot="10800000">
                    <a:off x="2774394" y="5094862"/>
                    <a:ext cx="936475" cy="307777"/>
                  </a:xfrm>
                  <a:prstGeom prst="rect">
                    <a:avLst/>
                  </a:prstGeom>
                  <a:noFill/>
                </p:spPr>
                <p:txBody>
                  <a:bodyPr wrap="none" rtlCol="0">
                    <a:spAutoFit/>
                  </a:bodyPr>
                  <a:lstStyle/>
                  <a:p>
                    <a:r>
                      <a:rPr lang="en-US" sz="1400" dirty="0">
                        <a:solidFill>
                          <a:schemeClr val="bg1"/>
                        </a:solidFill>
                        <a:latin typeface="PT Mono" charset="0"/>
                        <a:ea typeface="PT Mono" charset="0"/>
                        <a:cs typeface="PT Mono" charset="0"/>
                      </a:rPr>
                      <a:t>i</a:t>
                    </a:r>
                    <a:r>
                      <a:rPr lang="en-US" sz="1400" dirty="0" smtClean="0">
                        <a:solidFill>
                          <a:schemeClr val="bg1"/>
                        </a:solidFill>
                        <a:latin typeface="PT Mono" charset="0"/>
                        <a:ea typeface="PT Mono" charset="0"/>
                        <a:cs typeface="PT Mono" charset="0"/>
                      </a:rPr>
                      <a:t>n cars</a:t>
                    </a:r>
                    <a:endParaRPr lang="en-US" sz="1400" dirty="0">
                      <a:solidFill>
                        <a:schemeClr val="bg1"/>
                      </a:solidFill>
                      <a:latin typeface="PT Mono" charset="0"/>
                      <a:ea typeface="PT Mono" charset="0"/>
                      <a:cs typeface="PT Mono" charset="0"/>
                    </a:endParaRPr>
                  </a:p>
                </p:txBody>
              </p:sp>
              <p:sp>
                <p:nvSpPr>
                  <p:cNvPr id="21" name="TextBox 20"/>
                  <p:cNvSpPr txBox="1"/>
                  <p:nvPr/>
                </p:nvSpPr>
                <p:spPr>
                  <a:xfrm rot="10800000">
                    <a:off x="4453619" y="4413988"/>
                    <a:ext cx="936475" cy="307777"/>
                  </a:xfrm>
                  <a:prstGeom prst="rect">
                    <a:avLst/>
                  </a:prstGeom>
                  <a:noFill/>
                </p:spPr>
                <p:txBody>
                  <a:bodyPr wrap="none" rtlCol="0">
                    <a:spAutoFit/>
                  </a:bodyPr>
                  <a:lstStyle/>
                  <a:p>
                    <a:r>
                      <a:rPr lang="en-US" sz="1400" dirty="0">
                        <a:solidFill>
                          <a:schemeClr val="bg1"/>
                        </a:solidFill>
                        <a:latin typeface="PT Mono" charset="0"/>
                        <a:ea typeface="PT Mono" charset="0"/>
                        <a:cs typeface="PT Mono" charset="0"/>
                      </a:rPr>
                      <a:t>o</a:t>
                    </a:r>
                    <a:r>
                      <a:rPr lang="en-US" sz="1400" dirty="0" smtClean="0">
                        <a:solidFill>
                          <a:schemeClr val="bg1"/>
                        </a:solidFill>
                        <a:latin typeface="PT Mono" charset="0"/>
                        <a:ea typeface="PT Mono" charset="0"/>
                        <a:cs typeface="PT Mono" charset="0"/>
                      </a:rPr>
                      <a:t>n foot</a:t>
                    </a:r>
                    <a:endParaRPr lang="en-US" sz="1400" dirty="0">
                      <a:solidFill>
                        <a:schemeClr val="bg1"/>
                      </a:solidFill>
                      <a:latin typeface="PT Mono" charset="0"/>
                      <a:ea typeface="PT Mono" charset="0"/>
                      <a:cs typeface="PT Mono" charset="0"/>
                    </a:endParaRPr>
                  </a:p>
                </p:txBody>
              </p:sp>
              <p:sp>
                <p:nvSpPr>
                  <p:cNvPr id="22" name="TextBox 21"/>
                  <p:cNvSpPr txBox="1"/>
                  <p:nvPr/>
                </p:nvSpPr>
                <p:spPr>
                  <a:xfrm rot="10800000">
                    <a:off x="5483551" y="5509494"/>
                    <a:ext cx="1043876" cy="307777"/>
                  </a:xfrm>
                  <a:prstGeom prst="rect">
                    <a:avLst/>
                  </a:prstGeom>
                  <a:noFill/>
                </p:spPr>
                <p:txBody>
                  <a:bodyPr wrap="none" rtlCol="0">
                    <a:spAutoFit/>
                  </a:bodyPr>
                  <a:lstStyle/>
                  <a:p>
                    <a:r>
                      <a:rPr lang="en-US" sz="1400" dirty="0">
                        <a:solidFill>
                          <a:schemeClr val="bg1"/>
                        </a:solidFill>
                        <a:latin typeface="PT Mono" charset="0"/>
                        <a:ea typeface="PT Mono" charset="0"/>
                        <a:cs typeface="PT Mono" charset="0"/>
                      </a:rPr>
                      <a:t>o</a:t>
                    </a:r>
                    <a:r>
                      <a:rPr lang="en-US" sz="1400" dirty="0" smtClean="0">
                        <a:solidFill>
                          <a:schemeClr val="bg1"/>
                        </a:solidFill>
                        <a:latin typeface="PT Mono" charset="0"/>
                        <a:ea typeface="PT Mono" charset="0"/>
                        <a:cs typeface="PT Mono" charset="0"/>
                      </a:rPr>
                      <a:t>n bikes</a:t>
                    </a:r>
                    <a:endParaRPr lang="en-US" sz="1400" dirty="0">
                      <a:solidFill>
                        <a:schemeClr val="bg1"/>
                      </a:solidFill>
                      <a:latin typeface="PT Mono" charset="0"/>
                      <a:ea typeface="PT Mono" charset="0"/>
                      <a:cs typeface="PT Mono" charset="0"/>
                    </a:endParaRPr>
                  </a:p>
                </p:txBody>
              </p:sp>
            </p:grpSp>
            <p:grpSp>
              <p:nvGrpSpPr>
                <p:cNvPr id="14" name="Group 13"/>
                <p:cNvGrpSpPr/>
                <p:nvPr/>
              </p:nvGrpSpPr>
              <p:grpSpPr>
                <a:xfrm>
                  <a:off x="7992398" y="1905124"/>
                  <a:ext cx="3941409" cy="2006427"/>
                  <a:chOff x="3840690" y="4414675"/>
                  <a:chExt cx="3941409" cy="2006427"/>
                </a:xfrm>
              </p:grpSpPr>
              <p:pic>
                <p:nvPicPr>
                  <p:cNvPr id="16" name="Picture 15"/>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100000">
                                <a14:foregroundMark x1="92843" y1="95508" x2="90726" y2="97656"/>
                              </a14:backgroundRemoval>
                            </a14:imgEffect>
                          </a14:imgLayer>
                        </a14:imgProps>
                      </a:ext>
                      <a:ext uri="{28A0092B-C50C-407E-A947-70E740481C1C}">
                        <a14:useLocalDpi xmlns:a14="http://schemas.microsoft.com/office/drawing/2010/main"/>
                      </a:ext>
                    </a:extLst>
                  </a:blip>
                  <a:stretch>
                    <a:fillRect/>
                  </a:stretch>
                </p:blipFill>
                <p:spPr>
                  <a:xfrm>
                    <a:off x="3840690" y="4414675"/>
                    <a:ext cx="3941409" cy="2006427"/>
                  </a:xfrm>
                  <a:prstGeom prst="rect">
                    <a:avLst/>
                  </a:prstGeom>
                </p:spPr>
              </p:pic>
              <p:sp>
                <p:nvSpPr>
                  <p:cNvPr id="17" name="TextBox 16"/>
                  <p:cNvSpPr txBox="1"/>
                  <p:nvPr/>
                </p:nvSpPr>
                <p:spPr>
                  <a:xfrm>
                    <a:off x="5036624" y="4819793"/>
                    <a:ext cx="936475" cy="307777"/>
                  </a:xfrm>
                  <a:prstGeom prst="rect">
                    <a:avLst/>
                  </a:prstGeom>
                  <a:noFill/>
                </p:spPr>
                <p:txBody>
                  <a:bodyPr wrap="none" rtlCol="0">
                    <a:spAutoFit/>
                  </a:bodyPr>
                  <a:lstStyle/>
                  <a:p>
                    <a:r>
                      <a:rPr lang="en-US" sz="1400" dirty="0">
                        <a:solidFill>
                          <a:schemeClr val="bg1"/>
                        </a:solidFill>
                        <a:latin typeface="PT Mono" charset="0"/>
                        <a:ea typeface="PT Mono" charset="0"/>
                        <a:cs typeface="PT Mono" charset="0"/>
                      </a:rPr>
                      <a:t>i</a:t>
                    </a:r>
                    <a:r>
                      <a:rPr lang="en-US" sz="1400" dirty="0" smtClean="0">
                        <a:solidFill>
                          <a:schemeClr val="bg1"/>
                        </a:solidFill>
                        <a:latin typeface="PT Mono" charset="0"/>
                        <a:ea typeface="PT Mono" charset="0"/>
                        <a:cs typeface="PT Mono" charset="0"/>
                      </a:rPr>
                      <a:t>n cars</a:t>
                    </a:r>
                    <a:endParaRPr lang="en-US" sz="1400" dirty="0">
                      <a:solidFill>
                        <a:schemeClr val="bg1"/>
                      </a:solidFill>
                      <a:latin typeface="PT Mono" charset="0"/>
                      <a:ea typeface="PT Mono" charset="0"/>
                      <a:cs typeface="PT Mono" charset="0"/>
                    </a:endParaRPr>
                  </a:p>
                </p:txBody>
              </p:sp>
              <p:sp>
                <p:nvSpPr>
                  <p:cNvPr id="18" name="TextBox 17"/>
                  <p:cNvSpPr txBox="1"/>
                  <p:nvPr/>
                </p:nvSpPr>
                <p:spPr>
                  <a:xfrm>
                    <a:off x="6759633" y="5834072"/>
                    <a:ext cx="936475" cy="307777"/>
                  </a:xfrm>
                  <a:prstGeom prst="rect">
                    <a:avLst/>
                  </a:prstGeom>
                  <a:noFill/>
                </p:spPr>
                <p:txBody>
                  <a:bodyPr wrap="none" rtlCol="0">
                    <a:spAutoFit/>
                  </a:bodyPr>
                  <a:lstStyle/>
                  <a:p>
                    <a:r>
                      <a:rPr lang="en-US" sz="1400" dirty="0">
                        <a:solidFill>
                          <a:schemeClr val="bg1"/>
                        </a:solidFill>
                        <a:latin typeface="PT Mono" charset="0"/>
                        <a:ea typeface="PT Mono" charset="0"/>
                        <a:cs typeface="PT Mono" charset="0"/>
                      </a:rPr>
                      <a:t>o</a:t>
                    </a:r>
                    <a:r>
                      <a:rPr lang="en-US" sz="1400" dirty="0" smtClean="0">
                        <a:solidFill>
                          <a:schemeClr val="bg1"/>
                        </a:solidFill>
                        <a:latin typeface="PT Mono" charset="0"/>
                        <a:ea typeface="PT Mono" charset="0"/>
                        <a:cs typeface="PT Mono" charset="0"/>
                      </a:rPr>
                      <a:t>n foot</a:t>
                    </a:r>
                    <a:endParaRPr lang="en-US" sz="1400" dirty="0">
                      <a:solidFill>
                        <a:schemeClr val="bg1"/>
                      </a:solidFill>
                      <a:latin typeface="PT Mono" charset="0"/>
                      <a:ea typeface="PT Mono" charset="0"/>
                      <a:cs typeface="PT Mono" charset="0"/>
                    </a:endParaRPr>
                  </a:p>
                </p:txBody>
              </p:sp>
            </p:grpSp>
            <p:cxnSp>
              <p:nvCxnSpPr>
                <p:cNvPr id="15" name="Straight Connector 14"/>
                <p:cNvCxnSpPr/>
                <p:nvPr/>
              </p:nvCxnSpPr>
              <p:spPr>
                <a:xfrm>
                  <a:off x="7781039" y="3868687"/>
                  <a:ext cx="4335550"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7412996" y="1546759"/>
                <a:ext cx="4834272" cy="369332"/>
              </a:xfrm>
              <a:prstGeom prst="rect">
                <a:avLst/>
              </a:prstGeom>
              <a:noFill/>
            </p:spPr>
            <p:txBody>
              <a:bodyPr wrap="none" rtlCol="0">
                <a:spAutoFit/>
              </a:bodyPr>
              <a:lstStyle/>
              <a:p>
                <a:r>
                  <a:rPr lang="en-US" dirty="0" smtClean="0"/>
                  <a:t>How San Diegans are getting around the streets?</a:t>
                </a:r>
                <a:endParaRPr lang="en-US" dirty="0"/>
              </a:p>
            </p:txBody>
          </p:sp>
          <p:sp>
            <p:nvSpPr>
              <p:cNvPr id="12" name="TextBox 11"/>
              <p:cNvSpPr txBox="1"/>
              <p:nvPr/>
            </p:nvSpPr>
            <p:spPr>
              <a:xfrm>
                <a:off x="7702045" y="5864147"/>
                <a:ext cx="4236353" cy="369332"/>
              </a:xfrm>
              <a:prstGeom prst="rect">
                <a:avLst/>
              </a:prstGeom>
              <a:noFill/>
            </p:spPr>
            <p:txBody>
              <a:bodyPr wrap="none" rtlCol="0">
                <a:spAutoFit/>
              </a:bodyPr>
              <a:lstStyle/>
              <a:p>
                <a:r>
                  <a:rPr lang="en-US" dirty="0" smtClean="0"/>
                  <a:t>How San Diegans are dying on the streets?</a:t>
                </a:r>
                <a:endParaRPr lang="en-US" dirty="0"/>
              </a:p>
            </p:txBody>
          </p:sp>
        </p:grpSp>
        <p:sp>
          <p:nvSpPr>
            <p:cNvPr id="6" name="TextBox 5"/>
            <p:cNvSpPr txBox="1"/>
            <p:nvPr/>
          </p:nvSpPr>
          <p:spPr>
            <a:xfrm rot="10800000" flipV="1">
              <a:off x="11222036" y="2292766"/>
              <a:ext cx="1033989" cy="307777"/>
            </a:xfrm>
            <a:prstGeom prst="rect">
              <a:avLst/>
            </a:prstGeom>
            <a:noFill/>
          </p:spPr>
          <p:txBody>
            <a:bodyPr wrap="none" rtlCol="0">
              <a:spAutoFit/>
            </a:bodyPr>
            <a:lstStyle/>
            <a:p>
              <a:r>
                <a:rPr lang="en-US" sz="1400" dirty="0">
                  <a:latin typeface="PT Mono" charset="0"/>
                  <a:ea typeface="PT Mono" charset="0"/>
                  <a:cs typeface="PT Mono" charset="0"/>
                </a:rPr>
                <a:t>o</a:t>
              </a:r>
              <a:r>
                <a:rPr lang="en-US" sz="1400" dirty="0" smtClean="0">
                  <a:latin typeface="PT Mono" charset="0"/>
                  <a:ea typeface="PT Mono" charset="0"/>
                  <a:cs typeface="PT Mono" charset="0"/>
                </a:rPr>
                <a:t>n bikes</a:t>
              </a:r>
              <a:endParaRPr lang="en-US" sz="1400" dirty="0">
                <a:latin typeface="PT Mono" charset="0"/>
                <a:ea typeface="PT Mono" charset="0"/>
                <a:cs typeface="PT Mono" charset="0"/>
              </a:endParaRPr>
            </a:p>
          </p:txBody>
        </p:sp>
        <p:grpSp>
          <p:nvGrpSpPr>
            <p:cNvPr id="7" name="Group 6"/>
            <p:cNvGrpSpPr/>
            <p:nvPr/>
          </p:nvGrpSpPr>
          <p:grpSpPr>
            <a:xfrm>
              <a:off x="11727391" y="2571967"/>
              <a:ext cx="104776" cy="1253855"/>
              <a:chOff x="11727391" y="2586255"/>
              <a:chExt cx="104776" cy="1253855"/>
            </a:xfrm>
          </p:grpSpPr>
          <p:cxnSp>
            <p:nvCxnSpPr>
              <p:cNvPr id="8" name="Straight Arrow Connector 7"/>
              <p:cNvCxnSpPr/>
              <p:nvPr/>
            </p:nvCxnSpPr>
            <p:spPr>
              <a:xfrm flipV="1">
                <a:off x="11832167" y="2586255"/>
                <a:ext cx="0" cy="1253855"/>
              </a:xfrm>
              <a:prstGeom prst="straightConnector1">
                <a:avLst/>
              </a:prstGeom>
              <a:ln w="19050">
                <a:solidFill>
                  <a:srgbClr val="417504"/>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1727391" y="3840110"/>
                <a:ext cx="104776" cy="0"/>
              </a:xfrm>
              <a:prstGeom prst="line">
                <a:avLst/>
              </a:prstGeom>
              <a:ln w="19050">
                <a:solidFill>
                  <a:srgbClr val="417504"/>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70124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178755" y="1796338"/>
            <a:ext cx="8862117" cy="1569660"/>
          </a:xfrm>
          <a:prstGeom prst="rect">
            <a:avLst/>
          </a:prstGeom>
        </p:spPr>
        <p:txBody>
          <a:bodyPr wrap="square">
            <a:spAutoFit/>
          </a:bodyPr>
          <a:lstStyle/>
          <a:p>
            <a:pPr lvl="0" fontAlgn="auto">
              <a:spcBef>
                <a:spcPts val="0"/>
              </a:spcBef>
              <a:spcAft>
                <a:spcPts val="0"/>
              </a:spcAft>
              <a:defRPr/>
            </a:pPr>
            <a:r>
              <a:rPr lang="en-US" sz="3200" b="1" dirty="0" smtClean="0">
                <a:latin typeface="+mn-lt"/>
              </a:rPr>
              <a:t>Data Point 1: </a:t>
            </a:r>
          </a:p>
          <a:p>
            <a:pPr lvl="0" algn="ctr" fontAlgn="auto">
              <a:spcBef>
                <a:spcPts val="0"/>
              </a:spcBef>
              <a:spcAft>
                <a:spcPts val="0"/>
              </a:spcAft>
              <a:defRPr/>
            </a:pPr>
            <a:endParaRPr lang="en-US" sz="3200" b="1" dirty="0">
              <a:latin typeface="+mn-lt"/>
            </a:endParaRPr>
          </a:p>
          <a:p>
            <a:pPr lvl="0" algn="ctr" fontAlgn="auto">
              <a:spcBef>
                <a:spcPts val="0"/>
              </a:spcBef>
              <a:spcAft>
                <a:spcPts val="0"/>
              </a:spcAft>
              <a:defRPr/>
            </a:pPr>
            <a:r>
              <a:rPr lang="en-US" sz="3200" b="1" dirty="0" smtClean="0">
                <a:latin typeface="+mn-lt"/>
              </a:rPr>
              <a:t>Elon Musk believes Tesla HW2 sufficient for Level 5</a:t>
            </a:r>
            <a:r>
              <a:rPr lang="en-US" sz="3200" b="1" dirty="0">
                <a:latin typeface="+mn-lt"/>
              </a:rPr>
              <a:t> </a:t>
            </a:r>
            <a:endParaRPr kumimoji="0" lang="en-US" sz="3200" b="1" i="0" u="none" strike="noStrike" kern="1200" cap="none" spc="0" normalizeH="0" baseline="0" noProof="0" dirty="0">
              <a:ln>
                <a:noFill/>
              </a:ln>
              <a:solidFill>
                <a:prstClr val="black"/>
              </a:solidFill>
              <a:effectLst/>
              <a:uLnTx/>
              <a:uFillTx/>
              <a:latin typeface="+mn-lt"/>
            </a:endParaRPr>
          </a:p>
        </p:txBody>
      </p:sp>
    </p:spTree>
    <p:extLst>
      <p:ext uri="{BB962C8B-B14F-4D97-AF65-F5344CB8AC3E}">
        <p14:creationId xmlns:p14="http://schemas.microsoft.com/office/powerpoint/2010/main" val="2590715103"/>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23" name="Group 22"/>
          <p:cNvGrpSpPr/>
          <p:nvPr/>
        </p:nvGrpSpPr>
        <p:grpSpPr>
          <a:xfrm>
            <a:off x="1146517" y="0"/>
            <a:ext cx="7026810" cy="5143500"/>
            <a:chOff x="4888714" y="1447424"/>
            <a:chExt cx="6939612" cy="5204709"/>
          </a:xfrm>
        </p:grpSpPr>
        <p:pic>
          <p:nvPicPr>
            <p:cNvPr id="24" name="Picture 2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888714" y="1447424"/>
              <a:ext cx="6939612" cy="5204709"/>
            </a:xfrm>
            <a:prstGeom prst="rect">
              <a:avLst/>
            </a:prstGeom>
          </p:spPr>
        </p:pic>
        <p:sp>
          <p:nvSpPr>
            <p:cNvPr id="25" name="TextBox 24"/>
            <p:cNvSpPr txBox="1"/>
            <p:nvPr/>
          </p:nvSpPr>
          <p:spPr>
            <a:xfrm>
              <a:off x="9217418" y="1632635"/>
              <a:ext cx="1988365" cy="461665"/>
            </a:xfrm>
            <a:prstGeom prst="rect">
              <a:avLst/>
            </a:prstGeom>
            <a:noFill/>
          </p:spPr>
          <p:txBody>
            <a:bodyPr wrap="none" rtlCol="0">
              <a:spAutoFit/>
            </a:bodyPr>
            <a:lstStyle/>
            <a:p>
              <a:r>
                <a:rPr lang="en-US" sz="2400" dirty="0" smtClean="0">
                  <a:solidFill>
                    <a:srgbClr val="FF0000"/>
                  </a:solidFill>
                  <a:latin typeface="Copperplate Gothic Bold" charset="0"/>
                  <a:ea typeface="Copperplate Gothic Bold" charset="0"/>
                  <a:cs typeface="Copperplate Gothic Bold" charset="0"/>
                </a:rPr>
                <a:t>Risk Here!</a:t>
              </a:r>
              <a:endParaRPr lang="en-US" sz="2400" dirty="0">
                <a:solidFill>
                  <a:srgbClr val="FF0000"/>
                </a:solidFill>
                <a:latin typeface="Copperplate Gothic Bold" charset="0"/>
                <a:ea typeface="Copperplate Gothic Bold" charset="0"/>
                <a:cs typeface="Copperplate Gothic Bold" charset="0"/>
              </a:endParaRPr>
            </a:p>
          </p:txBody>
        </p:sp>
        <p:cxnSp>
          <p:nvCxnSpPr>
            <p:cNvPr id="26" name="Straight Arrow Connector 25"/>
            <p:cNvCxnSpPr/>
            <p:nvPr/>
          </p:nvCxnSpPr>
          <p:spPr>
            <a:xfrm flipH="1">
              <a:off x="9438710" y="2155282"/>
              <a:ext cx="3633" cy="8010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0" y="4128358"/>
            <a:ext cx="9193622" cy="1015142"/>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sz="2000" b="1" i="0" u="none" strike="noStrike" kern="1200" cap="none" spc="0" normalizeH="0" baseline="0" noProof="0" dirty="0" smtClean="0">
                <a:ln>
                  <a:noFill/>
                </a:ln>
                <a:solidFill>
                  <a:prstClr val="black"/>
                </a:solidFill>
                <a:effectLst/>
                <a:uLnTx/>
                <a:uFillTx/>
                <a:latin typeface="Arial" charset="0"/>
                <a:ea typeface="+mn-ea"/>
                <a:cs typeface="+mn-cs"/>
              </a:rPr>
              <a:t>The Crawling</a:t>
            </a:r>
            <a:r>
              <a:rPr kumimoji="0" lang="en-US" sz="2000" b="1" i="0" u="none" strike="noStrike" kern="1200" cap="none" spc="0" normalizeH="0" noProof="0" dirty="0" smtClean="0">
                <a:ln>
                  <a:noFill/>
                </a:ln>
                <a:solidFill>
                  <a:prstClr val="black"/>
                </a:solidFill>
                <a:effectLst/>
                <a:uLnTx/>
                <a:uFillTx/>
                <a:latin typeface="Arial" charset="0"/>
                <a:ea typeface="+mn-ea"/>
                <a:cs typeface="+mn-cs"/>
              </a:rPr>
              <a:t> Car Conundrum</a:t>
            </a:r>
            <a:r>
              <a:rPr kumimoji="0" lang="en-US" sz="2000" b="0" i="0" u="none" strike="noStrike" kern="1200" cap="none" spc="0" normalizeH="0" noProof="0" dirty="0" smtClean="0">
                <a:ln>
                  <a:noFill/>
                </a:ln>
                <a:solidFill>
                  <a:prstClr val="black"/>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smtClean="0">
                <a:solidFill>
                  <a:prstClr val="black"/>
                </a:solidFill>
              </a:rPr>
              <a:t>P</a:t>
            </a:r>
            <a:r>
              <a:rPr kumimoji="0" lang="en-US" sz="2000" b="0" i="0" u="none" strike="noStrike" kern="1200" cap="none" spc="0" normalizeH="0" noProof="0" dirty="0" err="1" smtClean="0">
                <a:ln>
                  <a:noFill/>
                </a:ln>
                <a:solidFill>
                  <a:prstClr val="black"/>
                </a:solidFill>
                <a:effectLst/>
                <a:uLnTx/>
                <a:uFillTx/>
                <a:latin typeface="Arial" charset="0"/>
                <a:ea typeface="+mn-ea"/>
                <a:cs typeface="+mn-cs"/>
              </a:rPr>
              <a:t>edestrian</a:t>
            </a:r>
            <a:r>
              <a:rPr kumimoji="0" lang="en-US" sz="2000" b="0" i="0" u="none" strike="noStrike" kern="1200" cap="none" spc="0" normalizeH="0" noProof="0" dirty="0" smtClean="0">
                <a:ln>
                  <a:noFill/>
                </a:ln>
                <a:solidFill>
                  <a:prstClr val="black"/>
                </a:solidFill>
                <a:effectLst/>
                <a:uLnTx/>
                <a:uFillTx/>
                <a:latin typeface="Arial" charset="0"/>
                <a:ea typeface="+mn-ea"/>
                <a:cs typeface="+mn-cs"/>
              </a:rPr>
              <a:t> and cyclist unpredictability, together with sensor occlusions,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noProof="0" dirty="0" smtClean="0">
                <a:solidFill>
                  <a:prstClr val="black"/>
                </a:solidFill>
              </a:rPr>
              <a:t>will leave a “vision zero” automated vehicle no option but to </a:t>
            </a:r>
            <a:r>
              <a:rPr lang="en-US" sz="2000" i="1" noProof="0" dirty="0" smtClean="0">
                <a:solidFill>
                  <a:prstClr val="black"/>
                </a:solidFill>
              </a:rPr>
              <a:t>crawl.</a:t>
            </a:r>
            <a:r>
              <a:rPr kumimoji="0" lang="en-US" sz="2000" b="0" i="0" u="none" strike="noStrike" kern="1200" cap="none" spc="0" normalizeH="0" noProof="0" dirty="0" smtClean="0">
                <a:ln>
                  <a:noFill/>
                </a:ln>
                <a:solidFill>
                  <a:prstClr val="black"/>
                </a:solidFill>
                <a:effectLst/>
                <a:uLnTx/>
                <a:uFillTx/>
                <a:latin typeface="Arial" charset="0"/>
                <a:ea typeface="+mn-ea"/>
                <a:cs typeface="+mn-cs"/>
              </a:rPr>
              <a:t>  </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67202067"/>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a:xfrm>
            <a:off x="0" y="4121328"/>
            <a:ext cx="9144000" cy="1015142"/>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UT graduate</a:t>
            </a:r>
            <a:r>
              <a:rPr kumimoji="0" lang="en-US" sz="2000" b="0" i="0" u="none" strike="noStrike" kern="1200" cap="none" spc="0" normalizeH="0" noProof="0" dirty="0" smtClean="0">
                <a:ln>
                  <a:noFill/>
                </a:ln>
                <a:solidFill>
                  <a:prstClr val="black"/>
                </a:solidFill>
                <a:effectLst/>
                <a:uLnTx/>
                <a:uFillTx/>
                <a:latin typeface="Arial" charset="0"/>
                <a:ea typeface="+mn-ea"/>
                <a:cs typeface="+mn-cs"/>
              </a:rPr>
              <a:t> students </a:t>
            </a:r>
            <a:r>
              <a:rPr kumimoji="0" lang="en-US" sz="2000" b="0" i="0" u="none" strike="noStrike" kern="1200" cap="none" spc="0" normalizeH="0" noProof="0" dirty="0" err="1" smtClean="0">
                <a:ln>
                  <a:noFill/>
                </a:ln>
                <a:solidFill>
                  <a:prstClr val="black"/>
                </a:solidFill>
                <a:effectLst/>
                <a:uLnTx/>
                <a:uFillTx/>
                <a:latin typeface="Arial" charset="0"/>
                <a:ea typeface="+mn-ea"/>
                <a:cs typeface="+mn-cs"/>
              </a:rPr>
              <a:t>Lakshay</a:t>
            </a:r>
            <a:r>
              <a:rPr kumimoji="0" lang="en-US" sz="2000" b="0" i="0" u="none" strike="noStrike" kern="1200" cap="none" spc="0" normalizeH="0" noProof="0" dirty="0" smtClean="0">
                <a:ln>
                  <a:noFill/>
                </a:ln>
                <a:solidFill>
                  <a:prstClr val="black"/>
                </a:solidFill>
                <a:effectLst/>
                <a:uLnTx/>
                <a:uFillTx/>
                <a:latin typeface="Arial" charset="0"/>
                <a:ea typeface="+mn-ea"/>
                <a:cs typeface="+mn-cs"/>
              </a:rPr>
              <a:t> </a:t>
            </a:r>
            <a:r>
              <a:rPr kumimoji="0" lang="en-US" sz="2000" b="0" i="0" u="none" strike="noStrike" kern="1200" cap="none" spc="0" normalizeH="0" noProof="0" dirty="0" err="1" smtClean="0">
                <a:ln>
                  <a:noFill/>
                </a:ln>
                <a:solidFill>
                  <a:prstClr val="black"/>
                </a:solidFill>
                <a:effectLst/>
                <a:uLnTx/>
                <a:uFillTx/>
                <a:latin typeface="Arial" charset="0"/>
                <a:ea typeface="+mn-ea"/>
                <a:cs typeface="+mn-cs"/>
              </a:rPr>
              <a:t>Narula</a:t>
            </a:r>
            <a:r>
              <a:rPr kumimoji="0" lang="en-US" sz="2000" b="0" i="0" u="none" strike="noStrike" kern="1200" cap="none" spc="0" normalizeH="0" noProof="0" dirty="0" smtClean="0">
                <a:ln>
                  <a:noFill/>
                </a:ln>
                <a:solidFill>
                  <a:prstClr val="black"/>
                </a:solidFill>
                <a:effectLst/>
                <a:uLnTx/>
                <a:uFillTx/>
                <a:latin typeface="Arial" charset="0"/>
                <a:ea typeface="+mn-ea"/>
                <a:cs typeface="+mn-cs"/>
              </a:rPr>
              <a:t> and Matthew </a:t>
            </a:r>
            <a:r>
              <a:rPr kumimoji="0" lang="en-US" sz="2000" b="0" i="0" u="none" strike="noStrike" kern="1200" cap="none" spc="0" normalizeH="0" noProof="0" dirty="0" err="1" smtClean="0">
                <a:ln>
                  <a:noFill/>
                </a:ln>
                <a:solidFill>
                  <a:prstClr val="black"/>
                </a:solidFill>
                <a:effectLst/>
                <a:uLnTx/>
                <a:uFillTx/>
                <a:latin typeface="Arial" charset="0"/>
                <a:ea typeface="+mn-ea"/>
                <a:cs typeface="+mn-cs"/>
              </a:rPr>
              <a:t>Murrian</a:t>
            </a:r>
            <a:r>
              <a:rPr kumimoji="0" lang="en-US" sz="2000" b="0" i="0" u="none" strike="noStrike" kern="1200" cap="none" spc="0" normalizeH="0" noProof="0" dirty="0" smtClean="0">
                <a:ln>
                  <a:noFill/>
                </a:ln>
                <a:solidFill>
                  <a:prstClr val="black"/>
                </a:solidFill>
                <a:effectLst/>
                <a:uLnTx/>
                <a:uFillTx/>
                <a:latin typeface="Arial" charset="0"/>
                <a:ea typeface="+mn-ea"/>
                <a:cs typeface="+mn-cs"/>
              </a:rPr>
              <a:t> </a:t>
            </a:r>
          </a:p>
          <a:p>
            <a:pPr lvl="0" algn="ctr">
              <a:defRPr/>
            </a:pPr>
            <a:r>
              <a:rPr kumimoji="0" lang="en-US" sz="2000" b="0" i="0" u="none" strike="noStrike" kern="1200" cap="none" spc="0" normalizeH="0" noProof="0" dirty="0" smtClean="0">
                <a:ln>
                  <a:noFill/>
                </a:ln>
                <a:solidFill>
                  <a:prstClr val="black"/>
                </a:solidFill>
                <a:effectLst/>
                <a:uLnTx/>
                <a:uFillTx/>
                <a:latin typeface="Arial" charset="0"/>
                <a:ea typeface="+mn-ea"/>
                <a:cs typeface="+mn-cs"/>
              </a:rPr>
              <a:t>win </a:t>
            </a:r>
            <a:r>
              <a:rPr kumimoji="0" lang="en-US" sz="2000" b="1" i="0" u="none" strike="noStrike" kern="1200" cap="none" spc="0" normalizeH="0" noProof="0" dirty="0" smtClean="0">
                <a:ln>
                  <a:noFill/>
                </a:ln>
                <a:solidFill>
                  <a:prstClr val="black"/>
                </a:solidFill>
                <a:effectLst/>
                <a:uLnTx/>
                <a:uFillTx/>
                <a:latin typeface="Arial" charset="0"/>
                <a:ea typeface="+mn-ea"/>
                <a:cs typeface="+mn-cs"/>
              </a:rPr>
              <a:t>2017 Qualcomm Innovation Fellowship</a:t>
            </a:r>
            <a:r>
              <a:rPr kumimoji="0" lang="en-US" sz="2000" b="0" i="0" u="none" strike="noStrike" kern="1200" cap="none" spc="0" normalizeH="0" noProof="0" dirty="0" smtClean="0">
                <a:ln>
                  <a:noFill/>
                </a:ln>
                <a:solidFill>
                  <a:prstClr val="black"/>
                </a:solidFill>
                <a:effectLst/>
                <a:uLnTx/>
                <a:uFillTx/>
                <a:latin typeface="Arial" charset="0"/>
                <a:ea typeface="+mn-ea"/>
                <a:cs typeface="+mn-cs"/>
              </a:rPr>
              <a:t> for </a:t>
            </a:r>
          </a:p>
          <a:p>
            <a:pPr lvl="0" algn="ctr">
              <a:defRPr/>
            </a:pPr>
            <a:r>
              <a:rPr kumimoji="0" lang="en-US" sz="2000" b="0" i="0" u="none" strike="noStrike" kern="1200" cap="none" spc="0" normalizeH="0" noProof="0" dirty="0" smtClean="0">
                <a:ln>
                  <a:noFill/>
                </a:ln>
                <a:solidFill>
                  <a:prstClr val="black"/>
                </a:solidFill>
                <a:effectLst/>
                <a:uLnTx/>
                <a:uFillTx/>
                <a:latin typeface="Arial" charset="0"/>
                <a:ea typeface="+mn-ea"/>
                <a:cs typeface="+mn-cs"/>
              </a:rPr>
              <a:t>“</a:t>
            </a:r>
            <a:r>
              <a:rPr lang="en-US" sz="2000" dirty="0"/>
              <a:t>Robust and Secure Precise Location for Connected Vehicles and </a:t>
            </a:r>
            <a:r>
              <a:rPr lang="en-US" sz="2000" dirty="0" smtClean="0"/>
              <a:t>Pedestrians”</a:t>
            </a:r>
            <a:r>
              <a:rPr kumimoji="0" lang="en-US" sz="2000" b="0" i="0" u="none" strike="noStrike" kern="1200" cap="none" spc="0" normalizeH="0" noProof="0" dirty="0" smtClean="0">
                <a:ln>
                  <a:noFill/>
                </a:ln>
                <a:solidFill>
                  <a:prstClr val="black"/>
                </a:solidFill>
                <a:effectLst/>
                <a:uLnTx/>
                <a:uFillTx/>
                <a:latin typeface="Arial" charset="0"/>
                <a:ea typeface="+mn-ea"/>
                <a:cs typeface="+mn-cs"/>
              </a:rPr>
              <a:t> </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026" name="Picture 2" descr="http://radionavlab.ae.utexas.edu/images/stories/Photos/qualcomm-fellowship.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5049" y="204082"/>
            <a:ext cx="5314519" cy="3791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23255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378134" y="2098844"/>
            <a:ext cx="852523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Q: What technology could enable pedestrians and cyclists to locate themselves to within</a:t>
            </a:r>
            <a:r>
              <a:rPr kumimoji="0" lang="en-US" sz="3200" b="1" i="0" u="none" strike="noStrike" kern="1200" cap="none" spc="0" normalizeH="0" noProof="0" dirty="0" smtClean="0">
                <a:ln>
                  <a:noFill/>
                </a:ln>
                <a:solidFill>
                  <a:prstClr val="black"/>
                </a:solidFill>
                <a:effectLst/>
                <a:uLnTx/>
                <a:uFillTx/>
                <a:latin typeface="Calibri"/>
                <a:ea typeface="+mn-ea"/>
                <a:cs typeface="+mn-cs"/>
              </a:rPr>
              <a:t> 30cm?  </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1177568"/>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364384" y="2353224"/>
            <a:ext cx="844960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Q: </a:t>
            </a:r>
            <a:r>
              <a:rPr kumimoji="0" lang="en-US" sz="3200" b="1" i="0" u="none" strike="noStrike" kern="1200" cap="none" spc="0" normalizeH="0" noProof="0" dirty="0" smtClean="0">
                <a:ln>
                  <a:noFill/>
                </a:ln>
                <a:solidFill>
                  <a:prstClr val="black"/>
                </a:solidFill>
                <a:effectLst/>
                <a:uLnTx/>
                <a:uFillTx/>
                <a:latin typeface="Calibri"/>
                <a:ea typeface="+mn-ea"/>
                <a:cs typeface="+mn-cs"/>
              </a:rPr>
              <a:t>How far can we push CDGNSS in urban areas?</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919791"/>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09194" y="-82501"/>
            <a:ext cx="7626927"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91849" y="4498010"/>
            <a:ext cx="8165364" cy="645810"/>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smtClean="0">
                <a:ln>
                  <a:noFill/>
                </a:ln>
                <a:solidFill>
                  <a:prstClr val="black"/>
                </a:solidFill>
                <a:effectLst/>
                <a:uLnTx/>
                <a:uFillTx/>
                <a:latin typeface="Arial" charset="0"/>
                <a:ea typeface="+mn-ea"/>
                <a:cs typeface="+mn-cs"/>
              </a:rPr>
              <a:t>Dec. 2014: First successful RTK solution with a smartphone antenna.  But this</a:t>
            </a:r>
            <a:r>
              <a:rPr kumimoji="0" lang="en-US" b="0" i="0" u="none" strike="noStrike" kern="1200" cap="none" spc="0" normalizeH="0" noProof="0" dirty="0" smtClean="0">
                <a:ln>
                  <a:noFill/>
                </a:ln>
                <a:solidFill>
                  <a:prstClr val="black"/>
                </a:solidFill>
                <a:effectLst/>
                <a:uLnTx/>
                <a:uFillTx/>
                <a:latin typeface="Arial" charset="0"/>
                <a:ea typeface="+mn-ea"/>
                <a:cs typeface="+mn-cs"/>
              </a:rPr>
              <a:t> was a rooftop test.  What about down on the streets?</a:t>
            </a:r>
            <a:r>
              <a:rPr kumimoji="0" lang="en-US" b="0"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US"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37184386"/>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9491" y="158129"/>
            <a:ext cx="4733733" cy="351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159490" y="3680458"/>
            <a:ext cx="4733733" cy="1322918"/>
          </a:xfrm>
          <a:prstGeom prst="rect">
            <a:avLst/>
          </a:prstGeom>
          <a:solidFill>
            <a:schemeClr val="accent3"/>
          </a:solidFill>
        </p:spPr>
        <p:txBody>
          <a:bodyPr wrap="square" lIns="90920" tIns="45462" rIns="90920" bIns="45462">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Corrections uncertainty is a highly nonlinear function of density. Culprit: medium-scale ionospheric irregularities.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Floor due to multipath at mobile device reached with &lt; 20km inter-station distance.</a:t>
            </a: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6724178" y="250513"/>
                <a:ext cx="1112910" cy="338033"/>
              </a:xfrm>
              <a:prstGeom prst="rect">
                <a:avLst/>
              </a:prstGeom>
              <a:solidFill>
                <a:schemeClr val="accent3"/>
              </a:solidFill>
            </p:spPr>
            <p:txBody>
              <a:bodyPr wrap="square" lIns="90920" tIns="45462" rIns="90920" bIns="45462">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a:ea typeface="+mn-ea"/>
                            <a:cs typeface="+mn-cs"/>
                          </a:rPr>
                          <m:t>𝜎</m:t>
                        </m:r>
                      </m:e>
                      <m:sub>
                        <m:r>
                          <a:rPr kumimoji="0" lang="en-US" sz="1600" b="0" i="1" u="none" strike="noStrike" kern="1200" cap="none" spc="0" normalizeH="0" baseline="0" noProof="0" smtClean="0">
                            <a:ln>
                              <a:noFill/>
                            </a:ln>
                            <a:solidFill>
                              <a:prstClr val="black"/>
                            </a:solidFill>
                            <a:effectLst/>
                            <a:uLnTx/>
                            <a:uFillTx/>
                            <a:latin typeface="Cambria Math"/>
                            <a:ea typeface="+mn-ea"/>
                            <a:cs typeface="+mn-cs"/>
                          </a:rPr>
                          <m:t>𝜄</m:t>
                        </m:r>
                      </m:sub>
                    </m:sSub>
                    <m:r>
                      <a:rPr kumimoji="0" lang="en-US" sz="1600" b="0" i="1" u="none" strike="noStrike" kern="1200" cap="none" spc="0" normalizeH="0" baseline="0" noProof="0" smtClean="0">
                        <a:ln>
                          <a:noFill/>
                        </a:ln>
                        <a:solidFill>
                          <a:prstClr val="black"/>
                        </a:solidFill>
                        <a:effectLst/>
                        <a:uLnTx/>
                        <a:uFillTx/>
                        <a:latin typeface="Cambria Math"/>
                        <a:ea typeface="+mn-ea"/>
                        <a:cs typeface="+mn-cs"/>
                      </a:rPr>
                      <m:t>=7 </m:t>
                    </m:r>
                  </m:oMath>
                </a14:m>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mm</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6724178" y="250513"/>
                <a:ext cx="1112910" cy="338033"/>
              </a:xfrm>
              <a:prstGeom prst="rect">
                <a:avLst/>
              </a:prstGeom>
              <a:blipFill>
                <a:blip r:embed="rId4"/>
                <a:stretch>
                  <a:fillRect t="-5357" r="-1093"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732187" y="1154898"/>
                <a:ext cx="1112910" cy="338033"/>
              </a:xfrm>
              <a:prstGeom prst="rect">
                <a:avLst/>
              </a:prstGeom>
              <a:solidFill>
                <a:schemeClr val="accent3"/>
              </a:solidFill>
            </p:spPr>
            <p:txBody>
              <a:bodyPr wrap="square" lIns="90920" tIns="45462" rIns="90920" bIns="45462">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a:ea typeface="+mn-ea"/>
                            <a:cs typeface="+mn-cs"/>
                          </a:rPr>
                          <m:t>𝜎</m:t>
                        </m:r>
                      </m:e>
                      <m:sub>
                        <m:r>
                          <a:rPr kumimoji="0" lang="en-US" sz="1600" b="0" i="1" u="none" strike="noStrike" kern="1200" cap="none" spc="0" normalizeH="0" baseline="0" noProof="0" smtClean="0">
                            <a:ln>
                              <a:noFill/>
                            </a:ln>
                            <a:solidFill>
                              <a:prstClr val="black"/>
                            </a:solidFill>
                            <a:effectLst/>
                            <a:uLnTx/>
                            <a:uFillTx/>
                            <a:latin typeface="Cambria Math"/>
                            <a:ea typeface="+mn-ea"/>
                            <a:cs typeface="+mn-cs"/>
                          </a:rPr>
                          <m:t>𝜄</m:t>
                        </m:r>
                      </m:sub>
                    </m:sSub>
                    <m:r>
                      <a:rPr kumimoji="0" lang="en-US" sz="1600" b="0" i="1" u="none" strike="noStrike" kern="1200" cap="none" spc="0" normalizeH="0" baseline="0" noProof="0" smtClean="0">
                        <a:ln>
                          <a:noFill/>
                        </a:ln>
                        <a:solidFill>
                          <a:prstClr val="black"/>
                        </a:solidFill>
                        <a:effectLst/>
                        <a:uLnTx/>
                        <a:uFillTx/>
                        <a:latin typeface="Cambria Math"/>
                        <a:ea typeface="+mn-ea"/>
                        <a:cs typeface="+mn-cs"/>
                      </a:rPr>
                      <m:t>=2 </m:t>
                    </m:r>
                  </m:oMath>
                </a14:m>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mm</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7732187" y="1154898"/>
                <a:ext cx="1112910" cy="338033"/>
              </a:xfrm>
              <a:prstGeom prst="rect">
                <a:avLst/>
              </a:prstGeom>
              <a:blipFill>
                <a:blip r:embed="rId5"/>
                <a:stretch>
                  <a:fillRect t="-5357" r="-1639" b="-21429"/>
                </a:stretch>
              </a:blipFill>
            </p:spPr>
            <p:txBody>
              <a:bodyPr/>
              <a:lstStyle/>
              <a:p>
                <a:r>
                  <a:rPr lang="en-US">
                    <a:noFill/>
                  </a:rPr>
                  <a:t> </a:t>
                </a:r>
              </a:p>
            </p:txBody>
          </p:sp>
        </mc:Fallback>
      </mc:AlternateContent>
      <p:sp>
        <p:nvSpPr>
          <p:cNvPr id="10" name="Rectangle 9"/>
          <p:cNvSpPr/>
          <p:nvPr/>
        </p:nvSpPr>
        <p:spPr>
          <a:xfrm>
            <a:off x="495014" y="1038020"/>
            <a:ext cx="3238214"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Step 1: Completely eliminate </a:t>
            </a:r>
            <a:r>
              <a:rPr kumimoji="0" lang="en-US" sz="3200" b="1" i="0" u="none" strike="noStrike" kern="1200" cap="none" spc="0" normalizeH="0" baseline="0" noProof="0" dirty="0" err="1" smtClean="0">
                <a:ln>
                  <a:noFill/>
                </a:ln>
                <a:solidFill>
                  <a:prstClr val="black"/>
                </a:solidFill>
                <a:effectLst/>
                <a:uLnTx/>
                <a:uFillTx/>
                <a:latin typeface="Calibri"/>
                <a:ea typeface="+mn-ea"/>
                <a:cs typeface="+mn-cs"/>
              </a:rPr>
              <a:t>ionospheric</a:t>
            </a:r>
            <a:r>
              <a:rPr kumimoji="0" lang="en-US" sz="3200" b="1" i="0" u="none" strike="noStrike" kern="1200" cap="none" spc="0" normalizeH="0" noProof="0" dirty="0" smtClean="0">
                <a:ln>
                  <a:noFill/>
                </a:ln>
                <a:solidFill>
                  <a:prstClr val="black"/>
                </a:solidFill>
                <a:effectLst/>
                <a:uLnTx/>
                <a:uFillTx/>
                <a:latin typeface="Calibri"/>
                <a:ea typeface="+mn-ea"/>
                <a:cs typeface="+mn-cs"/>
              </a:rPr>
              <a:t> and tropospheric errors as a factor</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5195758"/>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927" y="0"/>
            <a:ext cx="7744146" cy="5143500"/>
          </a:xfrm>
          <a:prstGeom prst="rect">
            <a:avLst/>
          </a:prstGeom>
        </p:spPr>
      </p:pic>
      <p:sp>
        <p:nvSpPr>
          <p:cNvPr id="4" name="Rectangle 3"/>
          <p:cNvSpPr/>
          <p:nvPr/>
        </p:nvSpPr>
        <p:spPr>
          <a:xfrm>
            <a:off x="0" y="4743912"/>
            <a:ext cx="9144000" cy="399588"/>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Longhorn Dense Reference Network</a:t>
            </a:r>
            <a:r>
              <a:rPr kumimoji="0" lang="en-US" sz="2000" b="0" i="0" u="none" strike="noStrike" kern="1200" cap="none" spc="0" normalizeH="0" noProof="0" dirty="0" smtClean="0">
                <a:ln>
                  <a:noFill/>
                </a:ln>
                <a:solidFill>
                  <a:prstClr val="black"/>
                </a:solidFill>
                <a:effectLst/>
                <a:uLnTx/>
                <a:uFillTx/>
                <a:latin typeface="Arial" charset="0"/>
                <a:ea typeface="+mn-ea"/>
                <a:cs typeface="+mn-cs"/>
              </a:rPr>
              <a:t> stations under test prior to deployment</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52573309"/>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0" name="Rectangle 9"/>
          <p:cNvSpPr/>
          <p:nvPr/>
        </p:nvSpPr>
        <p:spPr>
          <a:xfrm>
            <a:off x="405636" y="1182399"/>
            <a:ext cx="3238214"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Step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black"/>
                </a:solidFill>
                <a:latin typeface="Calibri"/>
              </a:rPr>
              <a:t>Fusion with camera (GEOSLAM)</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135088" y="562172"/>
            <a:ext cx="5726214" cy="39548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44096690"/>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0" name="Rectangle 9"/>
          <p:cNvSpPr/>
          <p:nvPr/>
        </p:nvSpPr>
        <p:spPr>
          <a:xfrm>
            <a:off x="199381" y="1120522"/>
            <a:ext cx="3238214"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Step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black"/>
                </a:solidFill>
                <a:latin typeface="Calibri"/>
              </a:rPr>
              <a:t>Re-design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RTK</a:t>
            </a:r>
            <a:r>
              <a:rPr kumimoji="0" lang="en-US" sz="3200" b="1" i="0" u="none" strike="noStrike" kern="1200" cap="none" spc="0" normalizeH="0" noProof="0" dirty="0" smtClean="0">
                <a:ln>
                  <a:noFill/>
                </a:ln>
                <a:solidFill>
                  <a:prstClr val="black"/>
                </a:solidFill>
                <a:effectLst/>
                <a:uLnTx/>
                <a:uFillTx/>
                <a:latin typeface="Calibri"/>
                <a:ea typeface="+mn-ea"/>
                <a:cs typeface="+mn-cs"/>
              </a:rPr>
              <a:t> engine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a:rPr>
              <a:t>f</a:t>
            </a:r>
            <a:r>
              <a:rPr lang="en-US" sz="3200" b="1" baseline="0" dirty="0" smtClean="0">
                <a:solidFill>
                  <a:prstClr val="black"/>
                </a:solidFill>
                <a:latin typeface="Calibri"/>
              </a:rPr>
              <a:t>or</a:t>
            </a:r>
            <a:r>
              <a:rPr lang="en-US" sz="3200" b="1" dirty="0" smtClean="0">
                <a:solidFill>
                  <a:prstClr val="black"/>
                </a:solidFill>
                <a:latin typeface="Calibri"/>
              </a:rPr>
              <a:t> urban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31463" t="5546" r="1764" b="23841"/>
          <a:stretch/>
        </p:blipFill>
        <p:spPr>
          <a:xfrm>
            <a:off x="2619103" y="660016"/>
            <a:ext cx="6449269" cy="3836355"/>
          </a:xfrm>
          <a:prstGeom prst="rect">
            <a:avLst/>
          </a:prstGeom>
        </p:spPr>
      </p:pic>
    </p:spTree>
    <p:extLst>
      <p:ext uri="{BB962C8B-B14F-4D97-AF65-F5344CB8AC3E}">
        <p14:creationId xmlns:p14="http://schemas.microsoft.com/office/powerpoint/2010/main" val="1096307074"/>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6053" y="1152167"/>
            <a:ext cx="8034359" cy="2697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01138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763146" y="2195099"/>
            <a:ext cx="8862117" cy="584775"/>
          </a:xfrm>
          <a:prstGeom prst="rect">
            <a:avLst/>
          </a:prstGeom>
        </p:spPr>
        <p:txBody>
          <a:bodyPr wrap="square">
            <a:spAutoFit/>
          </a:bodyPr>
          <a:lstStyle/>
          <a:p>
            <a:pPr lvl="0" fontAlgn="auto">
              <a:spcBef>
                <a:spcPts val="0"/>
              </a:spcBef>
              <a:spcAft>
                <a:spcPts val="0"/>
              </a:spcAft>
              <a:defRPr/>
            </a:pPr>
            <a:r>
              <a:rPr lang="en-US" sz="3200" b="1" dirty="0" smtClean="0">
                <a:latin typeface="+mn-lt"/>
              </a:rPr>
              <a:t>Q: What role does GNSS play in Tesla HW2? </a:t>
            </a:r>
            <a:endParaRPr kumimoji="0" lang="en-US" sz="3200" b="1" i="0" u="none" strike="noStrike" kern="1200" cap="none" spc="0" normalizeH="0" baseline="0" noProof="0" dirty="0">
              <a:ln>
                <a:noFill/>
              </a:ln>
              <a:solidFill>
                <a:prstClr val="black"/>
              </a:solidFill>
              <a:effectLst/>
              <a:uLnTx/>
              <a:uFillTx/>
              <a:latin typeface="+mn-lt"/>
            </a:endParaRPr>
          </a:p>
        </p:txBody>
      </p:sp>
    </p:spTree>
    <p:extLst>
      <p:ext uri="{BB962C8B-B14F-4D97-AF65-F5344CB8AC3E}">
        <p14:creationId xmlns:p14="http://schemas.microsoft.com/office/powerpoint/2010/main" val="3758888521"/>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0" name="Rectangle 9"/>
          <p:cNvSpPr/>
          <p:nvPr/>
        </p:nvSpPr>
        <p:spPr>
          <a:xfrm>
            <a:off x="199381" y="1120522"/>
            <a:ext cx="3238214"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Backup slides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397294"/>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6687"/>
            <a:ext cx="9144000" cy="4810125"/>
          </a:xfrm>
          <a:prstGeom prst="rect">
            <a:avLst/>
          </a:prstGeom>
        </p:spPr>
      </p:pic>
    </p:spTree>
    <p:extLst>
      <p:ext uri="{BB962C8B-B14F-4D97-AF65-F5344CB8AC3E}">
        <p14:creationId xmlns:p14="http://schemas.microsoft.com/office/powerpoint/2010/main" val="174655542"/>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711" y="287520"/>
            <a:ext cx="8477693" cy="4768702"/>
          </a:xfrm>
          <a:prstGeom prst="rect">
            <a:avLst/>
          </a:prstGeom>
        </p:spPr>
      </p:pic>
    </p:spTree>
    <p:extLst>
      <p:ext uri="{BB962C8B-B14F-4D97-AF65-F5344CB8AC3E}">
        <p14:creationId xmlns:p14="http://schemas.microsoft.com/office/powerpoint/2010/main" val="275667026"/>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6687"/>
            <a:ext cx="9144000" cy="4810125"/>
          </a:xfrm>
          <a:prstGeom prst="rect">
            <a:avLst/>
          </a:prstGeom>
        </p:spPr>
      </p:pic>
    </p:spTree>
    <p:extLst>
      <p:ext uri="{BB962C8B-B14F-4D97-AF65-F5344CB8AC3E}">
        <p14:creationId xmlns:p14="http://schemas.microsoft.com/office/powerpoint/2010/main" val="2626607178"/>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49" y="136009"/>
            <a:ext cx="9058151" cy="5095210"/>
          </a:xfrm>
          <a:prstGeom prst="rect">
            <a:avLst/>
          </a:prstGeom>
        </p:spPr>
      </p:pic>
    </p:spTree>
    <p:extLst>
      <p:ext uri="{BB962C8B-B14F-4D97-AF65-F5344CB8AC3E}">
        <p14:creationId xmlns:p14="http://schemas.microsoft.com/office/powerpoint/2010/main" val="2061825437"/>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6687"/>
            <a:ext cx="9144000" cy="4810125"/>
          </a:xfrm>
          <a:prstGeom prst="rect">
            <a:avLst/>
          </a:prstGeom>
        </p:spPr>
      </p:pic>
    </p:spTree>
    <p:extLst>
      <p:ext uri="{BB962C8B-B14F-4D97-AF65-F5344CB8AC3E}">
        <p14:creationId xmlns:p14="http://schemas.microsoft.com/office/powerpoint/2010/main" val="3799945696"/>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6687"/>
            <a:ext cx="9144000" cy="4810125"/>
          </a:xfrm>
          <a:prstGeom prst="rect">
            <a:avLst/>
          </a:prstGeom>
        </p:spPr>
      </p:pic>
    </p:spTree>
    <p:extLst>
      <p:ext uri="{BB962C8B-B14F-4D97-AF65-F5344CB8AC3E}">
        <p14:creationId xmlns:p14="http://schemas.microsoft.com/office/powerpoint/2010/main" val="1017292444"/>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725" y="596752"/>
            <a:ext cx="7083646" cy="3984551"/>
          </a:xfrm>
          <a:prstGeom prst="rect">
            <a:avLst/>
          </a:prstGeom>
        </p:spPr>
      </p:pic>
    </p:spTree>
    <p:extLst>
      <p:ext uri="{BB962C8B-B14F-4D97-AF65-F5344CB8AC3E}">
        <p14:creationId xmlns:p14="http://schemas.microsoft.com/office/powerpoint/2010/main" val="2027908024"/>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1105" y="532957"/>
            <a:ext cx="7598735" cy="4274288"/>
          </a:xfrm>
          <a:prstGeom prst="rect">
            <a:avLst/>
          </a:prstGeom>
        </p:spPr>
      </p:pic>
    </p:spTree>
    <p:extLst>
      <p:ext uri="{BB962C8B-B14F-4D97-AF65-F5344CB8AC3E}">
        <p14:creationId xmlns:p14="http://schemas.microsoft.com/office/powerpoint/2010/main" val="628543866"/>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92352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050" name="Picture 2" descr="https://teslamotorsclub.com/tmc/attachments/img_5215-jpg.22787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6872"/>
            <a:ext cx="9139777" cy="51503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0596" y="4703390"/>
            <a:ext cx="8426082" cy="368811"/>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Teardown of Model S sensor fusion module courtesy of a</a:t>
            </a:r>
            <a:r>
              <a:rPr kumimoji="0" lang="en-US" sz="1800" b="0" i="0" u="none" strike="noStrike" kern="1200" cap="none" spc="0" normalizeH="0" noProof="0" dirty="0" smtClean="0">
                <a:ln>
                  <a:noFill/>
                </a:ln>
                <a:solidFill>
                  <a:prstClr val="black"/>
                </a:solidFill>
                <a:effectLst/>
                <a:uLnTx/>
                <a:uFillTx/>
                <a:latin typeface="Arial" charset="0"/>
                <a:ea typeface="+mn-ea"/>
                <a:cs typeface="+mn-cs"/>
              </a:rPr>
              <a:t> curious owner</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1441130"/>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1127" y="8"/>
            <a:ext cx="5624187" cy="4713079"/>
          </a:xfrm>
          <a:prstGeom prst="rect">
            <a:avLst/>
          </a:prstGeom>
        </p:spPr>
      </p:pic>
      <p:sp>
        <p:nvSpPr>
          <p:cNvPr id="5" name="Rectangle 4"/>
          <p:cNvSpPr/>
          <p:nvPr/>
        </p:nvSpPr>
        <p:spPr>
          <a:xfrm>
            <a:off x="342900" y="4751517"/>
            <a:ext cx="8426082" cy="368811"/>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Dec. 2014: First successful RTK positioning solution with a smartphone antenna</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3141265"/>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37315" y="-1"/>
            <a:ext cx="7626927"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79401" y="4749221"/>
            <a:ext cx="8165364" cy="399588"/>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Handheld RTK result with some signals passing through Ken’s body</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49903584"/>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221536" y="80269"/>
            <a:ext cx="2711000"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charset="0"/>
                <a:ea typeface="+mn-ea"/>
                <a:cs typeface="+mn-cs"/>
              </a:rPr>
              <a:t>Reliable/Fast</a:t>
            </a:r>
            <a:endParaRPr kumimoji="0" lang="en-US" sz="3200" b="1" i="0" u="none" strike="noStrike" kern="1200" cap="none" spc="0" normalizeH="0" baseline="0" noProof="0" dirty="0">
              <a:ln>
                <a:noFill/>
              </a:ln>
              <a:solidFill>
                <a:prstClr val="black"/>
              </a:solidFill>
              <a:effectLst/>
              <a:uLnTx/>
              <a:uFillTx/>
              <a:latin typeface="Arial" charset="0"/>
              <a:ea typeface="+mn-ea"/>
              <a:cs typeface="+mn-cs"/>
            </a:endParaRPr>
          </a:p>
        </p:txBody>
      </p:sp>
      <p:grpSp>
        <p:nvGrpSpPr>
          <p:cNvPr id="2" name="Group 1"/>
          <p:cNvGrpSpPr/>
          <p:nvPr/>
        </p:nvGrpSpPr>
        <p:grpSpPr>
          <a:xfrm>
            <a:off x="4199021" y="577200"/>
            <a:ext cx="4430103" cy="4379818"/>
            <a:chOff x="2097367" y="119197"/>
            <a:chExt cx="5005241" cy="4921990"/>
          </a:xfrm>
        </p:grpSpPr>
        <p:sp>
          <p:nvSpPr>
            <p:cNvPr id="6" name="Oval 5"/>
            <p:cNvSpPr>
              <a:spLocks noChangeArrowheads="1"/>
            </p:cNvSpPr>
            <p:nvPr/>
          </p:nvSpPr>
          <p:spPr bwMode="auto">
            <a:xfrm>
              <a:off x="2097367" y="119197"/>
              <a:ext cx="5005241" cy="4921990"/>
            </a:xfrm>
            <a:prstGeom prst="ellipse">
              <a:avLst/>
            </a:prstGeom>
            <a:solidFill>
              <a:schemeClr val="accent1">
                <a:alpha val="40000"/>
              </a:schemeClr>
            </a:solidFill>
            <a:ln w="9525" algn="ctr">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Rectangle 7"/>
            <p:cNvSpPr>
              <a:spLocks noChangeArrowheads="1"/>
            </p:cNvSpPr>
            <p:nvPr/>
          </p:nvSpPr>
          <p:spPr bwMode="auto">
            <a:xfrm>
              <a:off x="3467347" y="3673730"/>
              <a:ext cx="299707" cy="369332"/>
            </a:xfrm>
            <a:prstGeom prst="rect">
              <a:avLst/>
            </a:prstGeom>
            <a:noFill/>
            <a:ln w="9525" algn="ctr">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  </a:t>
              </a:r>
            </a:p>
          </p:txBody>
        </p:sp>
        <p:sp>
          <p:nvSpPr>
            <p:cNvPr id="9" name="Rectangle 8"/>
            <p:cNvSpPr>
              <a:spLocks noChangeArrowheads="1"/>
            </p:cNvSpPr>
            <p:nvPr/>
          </p:nvSpPr>
          <p:spPr bwMode="auto">
            <a:xfrm>
              <a:off x="3467347" y="3673730"/>
              <a:ext cx="299707" cy="369332"/>
            </a:xfrm>
            <a:prstGeom prst="rect">
              <a:avLst/>
            </a:prstGeom>
            <a:noFill/>
            <a:ln w="9525" algn="ctr">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  </a:t>
              </a:r>
            </a:p>
          </p:txBody>
        </p:sp>
        <p:sp>
          <p:nvSpPr>
            <p:cNvPr id="10" name="Rectangle 9"/>
            <p:cNvSpPr>
              <a:spLocks noChangeArrowheads="1"/>
            </p:cNvSpPr>
            <p:nvPr/>
          </p:nvSpPr>
          <p:spPr bwMode="auto">
            <a:xfrm>
              <a:off x="3467347" y="3673730"/>
              <a:ext cx="299707" cy="369332"/>
            </a:xfrm>
            <a:prstGeom prst="rect">
              <a:avLst/>
            </a:prstGeom>
            <a:noFill/>
            <a:ln w="9525" algn="ctr">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  </a:t>
              </a:r>
            </a:p>
          </p:txBody>
        </p:sp>
        <p:sp>
          <p:nvSpPr>
            <p:cNvPr id="11" name="Oval 5"/>
            <p:cNvSpPr>
              <a:spLocks noChangeArrowheads="1"/>
            </p:cNvSpPr>
            <p:nvPr/>
          </p:nvSpPr>
          <p:spPr bwMode="auto">
            <a:xfrm>
              <a:off x="4508089" y="2396145"/>
              <a:ext cx="183795" cy="184047"/>
            </a:xfrm>
            <a:prstGeom prst="ellipse">
              <a:avLst/>
            </a:prstGeom>
            <a:solidFill>
              <a:schemeClr val="accent2">
                <a:alpha val="62000"/>
              </a:schemeClr>
            </a:solidFill>
            <a:ln w="9525" algn="ctr">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grpSp>
      <p:sp>
        <p:nvSpPr>
          <p:cNvPr id="15" name="Rectangle 14"/>
          <p:cNvSpPr/>
          <p:nvPr/>
        </p:nvSpPr>
        <p:spPr>
          <a:xfrm>
            <a:off x="245600" y="1511157"/>
            <a:ext cx="3652718" cy="1938471"/>
          </a:xfrm>
          <a:prstGeom prst="rect">
            <a:avLst/>
          </a:prstGeom>
          <a:solidFill>
            <a:schemeClr val="accent3"/>
          </a:solidFill>
        </p:spPr>
        <p:txBody>
          <a:bodyPr wrap="square" lIns="90920" tIns="45462" rIns="90920" bIns="45462">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dirty="0" smtClean="0">
                <a:ln>
                  <a:noFill/>
                </a:ln>
                <a:solidFill>
                  <a:prstClr val="black"/>
                </a:solidFill>
                <a:effectLst/>
                <a:uLnTx/>
                <a:uFillTx/>
                <a:latin typeface="Arial" charset="0"/>
                <a:ea typeface="+mn-ea"/>
                <a:cs typeface="+mn-cs"/>
              </a:rPr>
              <a:t>Goal</a:t>
            </a:r>
            <a:r>
              <a:rPr kumimoji="0" lang="en-US" sz="2000" b="1" i="0" u="none" strike="noStrike" kern="1200" cap="none" spc="0" normalizeH="0" baseline="0" noProof="0" dirty="0" smtClean="0">
                <a:ln>
                  <a:noFill/>
                </a:ln>
                <a:solidFill>
                  <a:prstClr val="black"/>
                </a:solidFill>
                <a:effectLst/>
                <a:uLnTx/>
                <a:uFillTx/>
                <a:latin typeface="Arial" charset="0"/>
                <a:ea typeface="+mn-ea"/>
                <a:cs typeface="+mn-cs"/>
              </a:rPr>
              <a:t>:</a:t>
            </a:r>
            <a:r>
              <a:rPr kumimoji="0" lang="en-US" sz="2000" b="1" i="0" u="none" strike="noStrike" kern="1200" cap="none" spc="0" normalizeH="0" baseline="0" noProof="0" dirty="0">
                <a:ln>
                  <a:noFill/>
                </a:ln>
                <a:solidFill>
                  <a:prstClr val="black"/>
                </a:solidFill>
                <a:effectLst/>
                <a:uLnTx/>
                <a:uFillTx/>
                <a:latin typeface="Arial" charset="0"/>
                <a:ea typeface="+mn-ea"/>
                <a:cs typeface="+mn-cs"/>
              </a:rPr>
              <a:t> </a:t>
            </a:r>
            <a:r>
              <a:rPr kumimoji="0" lang="en-US" sz="2000" b="1" i="0" u="none" strike="noStrike" kern="1200" cap="none" spc="0" normalizeH="0" baseline="0" noProof="0" dirty="0" smtClean="0">
                <a:ln>
                  <a:noFill/>
                </a:ln>
                <a:solidFill>
                  <a:prstClr val="black"/>
                </a:solidFill>
                <a:effectLst/>
                <a:uLnTx/>
                <a:uFillTx/>
                <a:latin typeface="Arial" charset="0"/>
                <a:ea typeface="+mn-ea"/>
                <a:cs typeface="+mn-cs"/>
              </a:rPr>
              <a:t>Single-epoch (instantaneous) integer ambiguity resolution on  &gt;99% of epochs in a “light urban” setting; &gt;90% in “urban” setting  </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83189900"/>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026" name="Picture 2" descr="Image result for downtown aust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61198"/>
            <a:ext cx="9144694" cy="44651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1371" y="103458"/>
            <a:ext cx="3087148" cy="399588"/>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U</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rban setting</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45420187"/>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cxnSp>
        <p:nvCxnSpPr>
          <p:cNvPr id="14" name="Straight Connector 13"/>
          <p:cNvCxnSpPr/>
          <p:nvPr/>
        </p:nvCxnSpPr>
        <p:spPr>
          <a:xfrm>
            <a:off x="2324886" y="1626309"/>
            <a:ext cx="0" cy="184236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69016" y="3923092"/>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Coupling With Vision/Radar</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6" name="TextBox 15"/>
          <p:cNvSpPr txBox="1"/>
          <p:nvPr/>
        </p:nvSpPr>
        <p:spPr>
          <a:xfrm>
            <a:off x="4622611" y="3923092"/>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Dense Reference Network</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7" name="TextBox 16"/>
          <p:cNvSpPr txBox="1"/>
          <p:nvPr/>
        </p:nvSpPr>
        <p:spPr>
          <a:xfrm>
            <a:off x="243118" y="3924695"/>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Multiple Rover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Antennas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cxnSp>
        <p:nvCxnSpPr>
          <p:cNvPr id="18" name="Straight Connector 17"/>
          <p:cNvCxnSpPr/>
          <p:nvPr/>
        </p:nvCxnSpPr>
        <p:spPr>
          <a:xfrm>
            <a:off x="6670726" y="1781744"/>
            <a:ext cx="0" cy="184236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90399" y="1749527"/>
            <a:ext cx="0" cy="184236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451270" y="3923105"/>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Multiple Frequencies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453" y="1662693"/>
            <a:ext cx="1545694" cy="1847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2489706" y="1906328"/>
            <a:ext cx="2047685" cy="1282321"/>
          </a:xfrm>
          <a:prstGeom prst="rect">
            <a:avLst/>
          </a:prstGeom>
          <a:noFill/>
          <a:ln/>
        </p:spPr>
      </p:pic>
      <p:pic>
        <p:nvPicPr>
          <p:cNvPr id="1126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50606" y="1749527"/>
            <a:ext cx="1670510" cy="187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descr="https://api.eyefi.com/3/files/2069970417/thumbnails/e6c538f2d48de8b81b0f9a93baf648efc17892a1/s2048/image.jpg?v=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98211" y="1933655"/>
            <a:ext cx="1959268" cy="1305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21381" y="430325"/>
            <a:ext cx="8518679"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charset="0"/>
                <a:ea typeface="+mn-ea"/>
                <a:cs typeface="+mn-cs"/>
              </a:rPr>
              <a:t>Keys to Reliable/Fast CDGNSS Positioning</a:t>
            </a:r>
            <a:endParaRPr kumimoji="0" lang="en-US" sz="32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37117708"/>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cxnSp>
        <p:nvCxnSpPr>
          <p:cNvPr id="14" name="Straight Connector 13"/>
          <p:cNvCxnSpPr/>
          <p:nvPr/>
        </p:nvCxnSpPr>
        <p:spPr>
          <a:xfrm>
            <a:off x="2324886" y="1626309"/>
            <a:ext cx="0" cy="184236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69016" y="3923092"/>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Coupling With Vision/Radar</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6" name="TextBox 15"/>
          <p:cNvSpPr txBox="1"/>
          <p:nvPr/>
        </p:nvSpPr>
        <p:spPr>
          <a:xfrm>
            <a:off x="4622611" y="3923092"/>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Dense Reference Network</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7" name="TextBox 16"/>
          <p:cNvSpPr txBox="1"/>
          <p:nvPr/>
        </p:nvSpPr>
        <p:spPr>
          <a:xfrm>
            <a:off x="243118" y="3924695"/>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Multiple Rover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Antennas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cxnSp>
        <p:nvCxnSpPr>
          <p:cNvPr id="18" name="Straight Connector 17"/>
          <p:cNvCxnSpPr/>
          <p:nvPr/>
        </p:nvCxnSpPr>
        <p:spPr>
          <a:xfrm>
            <a:off x="6670726" y="1781744"/>
            <a:ext cx="0" cy="184236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90399" y="1749527"/>
            <a:ext cx="0" cy="184236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451270" y="3923105"/>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Multiple Frequencies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453" y="1662693"/>
            <a:ext cx="1545694" cy="1847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2489706" y="1906328"/>
            <a:ext cx="2047685" cy="1282321"/>
          </a:xfrm>
          <a:prstGeom prst="rect">
            <a:avLst/>
          </a:prstGeom>
          <a:noFill/>
          <a:ln/>
        </p:spPr>
      </p:pic>
      <p:pic>
        <p:nvPicPr>
          <p:cNvPr id="1126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50606" y="1749527"/>
            <a:ext cx="1670510" cy="187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descr="https://api.eyefi.com/3/files/2069970417/thumbnails/e6c538f2d48de8b81b0f9a93baf648efc17892a1/s2048/image.jpg?v=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98211" y="1933655"/>
            <a:ext cx="1959268" cy="1305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rot="5400000">
            <a:off x="1344155" y="3767537"/>
            <a:ext cx="0" cy="1842361"/>
          </a:xfrm>
          <a:prstGeom prst="line">
            <a:avLst/>
          </a:prstGeom>
          <a:ln w="190500"/>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1381" y="430325"/>
            <a:ext cx="8518679"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charset="0"/>
                <a:ea typeface="+mn-ea"/>
                <a:cs typeface="+mn-cs"/>
              </a:rPr>
              <a:t>Keys to Reliable/Fast CDGNSS Positioning</a:t>
            </a:r>
            <a:endParaRPr kumimoji="0" lang="en-US" sz="32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18963954"/>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1302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Picture 2" descr="Displaying camp_hubbard-edit-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62838" y="0"/>
            <a:ext cx="5135485" cy="5135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178724"/>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098" name="Picture 2" descr="C:\Users\todd\Desktop\DSC_001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9927" y="0"/>
            <a:ext cx="774414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559333"/>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cxnSp>
        <p:nvCxnSpPr>
          <p:cNvPr id="14" name="Straight Connector 13"/>
          <p:cNvCxnSpPr/>
          <p:nvPr/>
        </p:nvCxnSpPr>
        <p:spPr>
          <a:xfrm>
            <a:off x="2324886" y="1626309"/>
            <a:ext cx="0" cy="184236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69016" y="3923092"/>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Coupling With Vision/Radar</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6" name="TextBox 15"/>
          <p:cNvSpPr txBox="1"/>
          <p:nvPr/>
        </p:nvSpPr>
        <p:spPr>
          <a:xfrm>
            <a:off x="4622611" y="3923092"/>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Dense Reference Network</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7" name="TextBox 16"/>
          <p:cNvSpPr txBox="1"/>
          <p:nvPr/>
        </p:nvSpPr>
        <p:spPr>
          <a:xfrm>
            <a:off x="243118" y="3924695"/>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Multiple Rover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Antennas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cxnSp>
        <p:nvCxnSpPr>
          <p:cNvPr id="18" name="Straight Connector 17"/>
          <p:cNvCxnSpPr/>
          <p:nvPr/>
        </p:nvCxnSpPr>
        <p:spPr>
          <a:xfrm>
            <a:off x="6670726" y="1781744"/>
            <a:ext cx="0" cy="184236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90399" y="1749527"/>
            <a:ext cx="0" cy="184236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451270" y="3923105"/>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Multiple Frequencies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453" y="1662693"/>
            <a:ext cx="1545694" cy="1847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2489706" y="1906328"/>
            <a:ext cx="2047685" cy="1282321"/>
          </a:xfrm>
          <a:prstGeom prst="rect">
            <a:avLst/>
          </a:prstGeom>
          <a:noFill/>
          <a:ln/>
        </p:spPr>
      </p:pic>
      <p:pic>
        <p:nvPicPr>
          <p:cNvPr id="1126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50606" y="1749527"/>
            <a:ext cx="1670510" cy="187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descr="https://api.eyefi.com/3/files/2069970417/thumbnails/e6c538f2d48de8b81b0f9a93baf648efc17892a1/s2048/image.jpg?v=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98211" y="1933655"/>
            <a:ext cx="1959268" cy="1305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rot="5400000">
            <a:off x="3489221" y="3753786"/>
            <a:ext cx="0" cy="1842361"/>
          </a:xfrm>
          <a:prstGeom prst="line">
            <a:avLst/>
          </a:prstGeom>
          <a:ln w="190500"/>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1381" y="430325"/>
            <a:ext cx="8518679"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charset="0"/>
                <a:ea typeface="+mn-ea"/>
                <a:cs typeface="+mn-cs"/>
              </a:rPr>
              <a:t>Keys to Reliable/Fast CDGNSS Positioning</a:t>
            </a:r>
            <a:endParaRPr kumimoji="0" lang="en-US" sz="32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2745307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074" name="Picture 2" descr="IMG_075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1280" y="0"/>
            <a:ext cx="6854563" cy="51409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81323" y="4703390"/>
            <a:ext cx="3691976" cy="368811"/>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Just behind the glove box …</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62209310"/>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cxnSp>
        <p:nvCxnSpPr>
          <p:cNvPr id="14" name="Straight Connector 13"/>
          <p:cNvCxnSpPr/>
          <p:nvPr/>
        </p:nvCxnSpPr>
        <p:spPr>
          <a:xfrm>
            <a:off x="2324886" y="1626309"/>
            <a:ext cx="0" cy="184236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69016" y="3923092"/>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Coupling With Vision/Radar</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6" name="TextBox 15"/>
          <p:cNvSpPr txBox="1"/>
          <p:nvPr/>
        </p:nvSpPr>
        <p:spPr>
          <a:xfrm>
            <a:off x="4622611" y="3923092"/>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Dense Reference Network</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7" name="TextBox 16"/>
          <p:cNvSpPr txBox="1"/>
          <p:nvPr/>
        </p:nvSpPr>
        <p:spPr>
          <a:xfrm>
            <a:off x="243118" y="3924695"/>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Multiple Rover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Antennas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cxnSp>
        <p:nvCxnSpPr>
          <p:cNvPr id="18" name="Straight Connector 17"/>
          <p:cNvCxnSpPr/>
          <p:nvPr/>
        </p:nvCxnSpPr>
        <p:spPr>
          <a:xfrm>
            <a:off x="6670726" y="1781744"/>
            <a:ext cx="0" cy="184236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90399" y="1749527"/>
            <a:ext cx="0" cy="184236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451270" y="3923105"/>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Multiple Frequencies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453" y="1662693"/>
            <a:ext cx="1545694" cy="1847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2489706" y="1906328"/>
            <a:ext cx="2047685" cy="1282321"/>
          </a:xfrm>
          <a:prstGeom prst="rect">
            <a:avLst/>
          </a:prstGeom>
          <a:noFill/>
          <a:ln/>
        </p:spPr>
      </p:pic>
      <p:pic>
        <p:nvPicPr>
          <p:cNvPr id="1126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50606" y="1749527"/>
            <a:ext cx="1670510" cy="187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descr="https://api.eyefi.com/3/files/2069970417/thumbnails/e6c538f2d48de8b81b0f9a93baf648efc17892a1/s2048/image.jpg?v=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98211" y="1933655"/>
            <a:ext cx="1959268" cy="1305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rot="5400000">
            <a:off x="3489221" y="3753786"/>
            <a:ext cx="0" cy="1842361"/>
          </a:xfrm>
          <a:prstGeom prst="line">
            <a:avLst/>
          </a:prstGeom>
          <a:ln w="190500"/>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1381" y="430325"/>
            <a:ext cx="8518679"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charset="0"/>
                <a:ea typeface="+mn-ea"/>
                <a:cs typeface="+mn-cs"/>
              </a:rPr>
              <a:t>Keys to Reliable/Fast CDGNSS Positioning</a:t>
            </a:r>
            <a:endParaRPr kumimoji="0" lang="en-US" sz="32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 name="Rectangle 21"/>
          <p:cNvSpPr/>
          <p:nvPr/>
        </p:nvSpPr>
        <p:spPr>
          <a:xfrm>
            <a:off x="2274626" y="4780594"/>
            <a:ext cx="2436398" cy="307256"/>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i="0" u="none" strike="noStrike" kern="1200" cap="none" spc="0" normalizeH="0" baseline="0" noProof="0" dirty="0" smtClean="0">
                <a:ln>
                  <a:noFill/>
                </a:ln>
                <a:solidFill>
                  <a:prstClr val="black"/>
                </a:solidFill>
                <a:effectLst/>
                <a:uLnTx/>
                <a:uFillTx/>
                <a:latin typeface="Arial" charset="0"/>
                <a:ea typeface="+mn-ea"/>
                <a:cs typeface="+mn-cs"/>
              </a:rPr>
              <a:t>Dual Frequency Alliance!</a:t>
            </a:r>
            <a:endParaRPr kumimoji="0" lang="en-US" sz="140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86792499"/>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576018" y="936938"/>
            <a:ext cx="8491770" cy="353943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000" b="1" dirty="0" smtClean="0">
                <a:solidFill>
                  <a:prstClr val="black"/>
                </a:solidFill>
                <a:latin typeface="Calibri"/>
              </a:rPr>
              <a:t>Q: Why have a second frequency?</a:t>
            </a:r>
            <a:r>
              <a:rPr kumimoji="0" lang="en-US" sz="4000" b="1" i="0" u="none" strike="noStrike" kern="1200" cap="none" spc="0" normalizeH="0" baseline="0" noProof="0" dirty="0" smtClean="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prstClr val="black"/>
              </a:solidFill>
              <a:latin typeface="Calibri"/>
            </a:endParaRPr>
          </a:p>
          <a:p>
            <a:pPr marL="1199589" lvl="1" indent="-742950" fontAlgn="auto">
              <a:spcBef>
                <a:spcPts val="0"/>
              </a:spcBef>
              <a:spcAft>
                <a:spcPts val="0"/>
              </a:spcAft>
              <a:buAutoNum type="alphaLcParenBoth"/>
              <a:defRPr/>
            </a:pPr>
            <a:r>
              <a:rPr lang="en-US" sz="3600" noProof="0" dirty="0" smtClean="0">
                <a:solidFill>
                  <a:prstClr val="black"/>
                </a:solidFill>
                <a:latin typeface="Calibri"/>
              </a:rPr>
              <a:t>Reduce </a:t>
            </a:r>
            <a:r>
              <a:rPr lang="en-US" sz="3600" noProof="0" dirty="0" err="1" smtClean="0">
                <a:solidFill>
                  <a:prstClr val="black"/>
                </a:solidFill>
                <a:latin typeface="Calibri"/>
              </a:rPr>
              <a:t>ionospheric</a:t>
            </a:r>
            <a:r>
              <a:rPr lang="en-US" sz="3600" noProof="0" dirty="0" smtClean="0">
                <a:solidFill>
                  <a:prstClr val="black"/>
                </a:solidFill>
                <a:latin typeface="Calibri"/>
              </a:rPr>
              <a:t> errors</a:t>
            </a:r>
          </a:p>
          <a:p>
            <a:pPr marL="1199589" lvl="1" indent="-742950" fontAlgn="auto">
              <a:spcBef>
                <a:spcPts val="0"/>
              </a:spcBef>
              <a:spcAft>
                <a:spcPts val="0"/>
              </a:spcAft>
              <a:buAutoNum type="alphaLcParenBoth"/>
              <a:defRPr/>
            </a:pPr>
            <a:r>
              <a:rPr lang="en-US" sz="3600" dirty="0" smtClean="0">
                <a:solidFill>
                  <a:prstClr val="black"/>
                </a:solidFill>
                <a:latin typeface="Calibri"/>
              </a:rPr>
              <a:t>Add robustness to the precise solution to better combat multipath and signal blockage</a:t>
            </a:r>
            <a:endParaRPr kumimoji="0" lang="en-US" sz="3600" i="0" u="none" strike="noStrike" kern="1200" cap="none" spc="0" normalizeH="0" baseline="0" noProof="0" dirty="0" smtClean="0">
              <a:ln>
                <a:noFill/>
              </a:ln>
              <a:solidFill>
                <a:prstClr val="black"/>
              </a:solidFill>
              <a:effectLst/>
              <a:uLnTx/>
              <a:uFillTx/>
              <a:latin typeface="Calibri"/>
            </a:endParaRPr>
          </a:p>
        </p:txBody>
      </p:sp>
    </p:spTree>
    <p:extLst>
      <p:ext uri="{BB962C8B-B14F-4D97-AF65-F5344CB8AC3E}">
        <p14:creationId xmlns:p14="http://schemas.microsoft.com/office/powerpoint/2010/main" val="3537415509"/>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576018" y="936938"/>
            <a:ext cx="8491770" cy="353943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000" b="1" dirty="0" smtClean="0">
                <a:solidFill>
                  <a:prstClr val="black"/>
                </a:solidFill>
                <a:latin typeface="Calibri"/>
              </a:rPr>
              <a:t>Q: Why have a second frequency?</a:t>
            </a:r>
            <a:r>
              <a:rPr kumimoji="0" lang="en-US" sz="4000" b="1" i="0" u="none" strike="noStrike" kern="1200" cap="none" spc="0" normalizeH="0" baseline="0" noProof="0" dirty="0" smtClean="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prstClr val="black"/>
              </a:solidFill>
              <a:latin typeface="Calibri"/>
            </a:endParaRPr>
          </a:p>
          <a:p>
            <a:pPr marL="1199589" lvl="1" indent="-742950" fontAlgn="auto">
              <a:spcBef>
                <a:spcPts val="0"/>
              </a:spcBef>
              <a:spcAft>
                <a:spcPts val="0"/>
              </a:spcAft>
              <a:buAutoNum type="alphaLcParenBoth"/>
              <a:defRPr/>
            </a:pPr>
            <a:r>
              <a:rPr lang="en-US" sz="3600" strike="sngStrike" noProof="0" dirty="0" smtClean="0">
                <a:solidFill>
                  <a:prstClr val="black"/>
                </a:solidFill>
                <a:latin typeface="Calibri"/>
              </a:rPr>
              <a:t>Reduce </a:t>
            </a:r>
            <a:r>
              <a:rPr lang="en-US" sz="3600" strike="sngStrike" noProof="0" dirty="0" err="1" smtClean="0">
                <a:solidFill>
                  <a:prstClr val="black"/>
                </a:solidFill>
                <a:latin typeface="Calibri"/>
              </a:rPr>
              <a:t>ionospheric</a:t>
            </a:r>
            <a:r>
              <a:rPr lang="en-US" sz="3600" strike="sngStrike" noProof="0" dirty="0" smtClean="0">
                <a:solidFill>
                  <a:prstClr val="black"/>
                </a:solidFill>
                <a:latin typeface="Calibri"/>
              </a:rPr>
              <a:t> errors</a:t>
            </a:r>
          </a:p>
          <a:p>
            <a:pPr marL="1199589" lvl="1" indent="-742950" fontAlgn="auto">
              <a:spcBef>
                <a:spcPts val="0"/>
              </a:spcBef>
              <a:spcAft>
                <a:spcPts val="0"/>
              </a:spcAft>
              <a:buAutoNum type="alphaLcParenBoth"/>
              <a:defRPr/>
            </a:pPr>
            <a:r>
              <a:rPr lang="en-US" sz="3600" b="1" dirty="0" smtClean="0">
                <a:solidFill>
                  <a:prstClr val="black"/>
                </a:solidFill>
                <a:latin typeface="Calibri"/>
              </a:rPr>
              <a:t>Add robustness to the precise solution to better combat multipath and signal blockage</a:t>
            </a:r>
            <a:endParaRPr kumimoji="0" lang="en-US" sz="3600" b="1" i="0" u="none" strike="noStrike" kern="1200" cap="none" spc="0" normalizeH="0" baseline="0" noProof="0" dirty="0" smtClean="0">
              <a:ln>
                <a:noFill/>
              </a:ln>
              <a:solidFill>
                <a:prstClr val="black"/>
              </a:solidFill>
              <a:effectLst/>
              <a:uLnTx/>
              <a:uFillTx/>
              <a:latin typeface="Calibri"/>
            </a:endParaRPr>
          </a:p>
        </p:txBody>
      </p:sp>
      <p:sp>
        <p:nvSpPr>
          <p:cNvPr id="4" name="Rectangle 3"/>
          <p:cNvSpPr/>
          <p:nvPr/>
        </p:nvSpPr>
        <p:spPr>
          <a:xfrm>
            <a:off x="589768" y="4545118"/>
            <a:ext cx="8059218" cy="522699"/>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i="0" u="none" strike="noStrike" kern="1200" cap="none" spc="0" normalizeH="0" baseline="0" noProof="0" dirty="0" smtClean="0">
                <a:ln>
                  <a:noFill/>
                </a:ln>
                <a:solidFill>
                  <a:prstClr val="black"/>
                </a:solidFill>
                <a:effectLst/>
                <a:uLnTx/>
                <a:uFillTx/>
                <a:latin typeface="Arial" charset="0"/>
                <a:ea typeface="+mn-ea"/>
                <a:cs typeface="+mn-cs"/>
              </a:rPr>
              <a:t>In urban environments,</a:t>
            </a:r>
            <a:r>
              <a:rPr kumimoji="0" lang="en-US" sz="1400" i="0" u="none" strike="noStrike" kern="1200" cap="none" spc="0" normalizeH="0" noProof="0" dirty="0" smtClean="0">
                <a:ln>
                  <a:noFill/>
                </a:ln>
                <a:solidFill>
                  <a:prstClr val="black"/>
                </a:solidFill>
                <a:effectLst/>
                <a:uLnTx/>
                <a:uFillTx/>
                <a:latin typeface="Arial" charset="0"/>
                <a:ea typeface="+mn-ea"/>
                <a:cs typeface="+mn-cs"/>
              </a:rPr>
              <a:t> we need all the </a:t>
            </a:r>
            <a:r>
              <a:rPr lang="en-US" sz="1400" dirty="0" smtClean="0">
                <a:solidFill>
                  <a:prstClr val="black"/>
                </a:solidFill>
              </a:rPr>
              <a:t>help we can get to overcome multipath and signal blockage.  </a:t>
            </a:r>
            <a:r>
              <a:rPr lang="en-US" sz="1400" dirty="0">
                <a:solidFill>
                  <a:prstClr val="black"/>
                </a:solidFill>
              </a:rPr>
              <a:t>W</a:t>
            </a:r>
            <a:r>
              <a:rPr lang="en-US" sz="1400" dirty="0" smtClean="0">
                <a:solidFill>
                  <a:prstClr val="black"/>
                </a:solidFill>
              </a:rPr>
              <a:t>e shouldn’t waste the second-frequency observables trying to estimate </a:t>
            </a:r>
            <a:r>
              <a:rPr lang="en-US" sz="1400" dirty="0" err="1" smtClean="0">
                <a:solidFill>
                  <a:prstClr val="black"/>
                </a:solidFill>
              </a:rPr>
              <a:t>ionospheric</a:t>
            </a:r>
            <a:r>
              <a:rPr lang="en-US" sz="1400" dirty="0" smtClean="0">
                <a:solidFill>
                  <a:prstClr val="black"/>
                </a:solidFill>
              </a:rPr>
              <a:t> delay.</a:t>
            </a:r>
            <a:r>
              <a:rPr kumimoji="0" lang="en-US" sz="1400" i="0" u="none" strike="noStrike" kern="1200" cap="none" spc="0" normalizeH="0" noProof="0" dirty="0" smtClean="0">
                <a:ln>
                  <a:noFill/>
                </a:ln>
                <a:solidFill>
                  <a:prstClr val="black"/>
                </a:solidFill>
                <a:effectLst/>
                <a:uLnTx/>
                <a:uFillTx/>
                <a:latin typeface="Arial" charset="0"/>
                <a:ea typeface="+mn-ea"/>
                <a:cs typeface="+mn-cs"/>
              </a:rPr>
              <a:t>  </a:t>
            </a:r>
            <a:endParaRPr kumimoji="0" lang="en-US" sz="140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42125791"/>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cxnSp>
        <p:nvCxnSpPr>
          <p:cNvPr id="14" name="Straight Connector 13"/>
          <p:cNvCxnSpPr/>
          <p:nvPr/>
        </p:nvCxnSpPr>
        <p:spPr>
          <a:xfrm>
            <a:off x="2324886" y="1626309"/>
            <a:ext cx="0" cy="184236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69016" y="3923092"/>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Coupling With Vision/Radar</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6" name="TextBox 15"/>
          <p:cNvSpPr txBox="1"/>
          <p:nvPr/>
        </p:nvSpPr>
        <p:spPr>
          <a:xfrm>
            <a:off x="4622611" y="3923092"/>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Dense Reference Network</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7" name="TextBox 16"/>
          <p:cNvSpPr txBox="1"/>
          <p:nvPr/>
        </p:nvSpPr>
        <p:spPr>
          <a:xfrm>
            <a:off x="243118" y="3924695"/>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Multiple Rover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Antennas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cxnSp>
        <p:nvCxnSpPr>
          <p:cNvPr id="18" name="Straight Connector 17"/>
          <p:cNvCxnSpPr/>
          <p:nvPr/>
        </p:nvCxnSpPr>
        <p:spPr>
          <a:xfrm>
            <a:off x="6670726" y="1781744"/>
            <a:ext cx="0" cy="184236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90399" y="1749527"/>
            <a:ext cx="0" cy="184236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451270" y="3923105"/>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Multiple Frequencies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453" y="1662693"/>
            <a:ext cx="1545694" cy="1847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2489706" y="1906328"/>
            <a:ext cx="2047685" cy="1282321"/>
          </a:xfrm>
          <a:prstGeom prst="rect">
            <a:avLst/>
          </a:prstGeom>
          <a:noFill/>
          <a:ln/>
        </p:spPr>
      </p:pic>
      <p:pic>
        <p:nvPicPr>
          <p:cNvPr id="1126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50606" y="1749527"/>
            <a:ext cx="1670510" cy="187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descr="https://api.eyefi.com/3/files/2069970417/thumbnails/e6c538f2d48de8b81b0f9a93baf648efc17892a1/s2048/image.jpg?v=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98211" y="1933655"/>
            <a:ext cx="1959268" cy="1305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rot="5400000">
            <a:off x="5675530" y="3767536"/>
            <a:ext cx="0" cy="1842361"/>
          </a:xfrm>
          <a:prstGeom prst="line">
            <a:avLst/>
          </a:prstGeom>
          <a:ln w="190500"/>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1381" y="430325"/>
            <a:ext cx="8518679"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charset="0"/>
                <a:ea typeface="+mn-ea"/>
                <a:cs typeface="+mn-cs"/>
              </a:rPr>
              <a:t>Keys to Reliable/Fast CDGNSS Positioning</a:t>
            </a:r>
            <a:endParaRPr kumimoji="0" lang="en-US" sz="32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81926697"/>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1007" y="544338"/>
            <a:ext cx="7498066" cy="410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5719575"/>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 y="20"/>
            <a:ext cx="4615529" cy="3218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28471" y="0"/>
            <a:ext cx="4615529" cy="3218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7" name="Rectangle 6"/>
              <p:cNvSpPr/>
              <p:nvPr/>
            </p:nvSpPr>
            <p:spPr>
              <a:xfrm>
                <a:off x="4483720" y="3218783"/>
                <a:ext cx="4660279" cy="1322918"/>
              </a:xfrm>
              <a:prstGeom prst="rect">
                <a:avLst/>
              </a:prstGeom>
              <a:solidFill>
                <a:schemeClr val="accent3"/>
              </a:solidFill>
            </p:spPr>
            <p:txBody>
              <a:bodyPr wrap="square" lIns="90920" tIns="45462" rIns="90920" bIns="45462">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D</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ual-frequency use case more forgiving, but full-constellation GPS still requires corrections better than 2 mm for 96% single-epoch </a:t>
                </a:r>
                <a14:m>
                  <m:oMath xmlns:m="http://schemas.openxmlformats.org/officeDocument/2006/math">
                    <m:r>
                      <a:rPr kumimoji="0" lang="en-US" sz="1600" b="0" i="1" u="none" strike="noStrike" kern="1200" cap="none" spc="0" normalizeH="0" baseline="0" noProof="0">
                        <a:ln>
                          <a:noFill/>
                        </a:ln>
                        <a:solidFill>
                          <a:prstClr val="black"/>
                        </a:solidFill>
                        <a:effectLst/>
                        <a:uLnTx/>
                        <a:uFillTx/>
                        <a:latin typeface="Cambria Math"/>
                        <a:ea typeface="+mn-ea"/>
                        <a:cs typeface="+mn-cs"/>
                      </a:rPr>
                      <m:t>𝑃</m:t>
                    </m:r>
                    <m:r>
                      <a:rPr kumimoji="0" lang="en-US" sz="1600" b="0" i="1" u="none" strike="noStrike" kern="1200" cap="none" spc="0" normalizeH="0" baseline="0" noProof="0">
                        <a:ln>
                          <a:noFill/>
                        </a:ln>
                        <a:solidFill>
                          <a:prstClr val="black"/>
                        </a:solidFill>
                        <a:effectLst/>
                        <a:uLnTx/>
                        <a:uFillTx/>
                        <a:latin typeface="Cambria Math"/>
                        <a:ea typeface="+mn-ea"/>
                        <a:cs typeface="+mn-cs"/>
                      </a:rPr>
                      <m:t>(</m:t>
                    </m:r>
                    <m:acc>
                      <m:accPr>
                        <m:chr m:val="̂"/>
                        <m:ctrlPr>
                          <a:rPr kumimoji="0" lang="en-US" sz="1600" b="0" i="1" u="none" strike="noStrike" kern="1200" cap="none" spc="0" normalizeH="0" baseline="0" noProof="0">
                            <a:ln>
                              <a:noFill/>
                            </a:ln>
                            <a:solidFill>
                              <a:prstClr val="black"/>
                            </a:solidFill>
                            <a:effectLst/>
                            <a:uLnTx/>
                            <a:uFillTx/>
                            <a:latin typeface="Cambria Math" charset="0"/>
                            <a:ea typeface="+mn-ea"/>
                            <a:cs typeface="+mn-cs"/>
                          </a:rPr>
                        </m:ctrlPr>
                      </m:accPr>
                      <m:e>
                        <m:r>
                          <a:rPr kumimoji="0" lang="en-US" sz="1600" b="0" i="1" u="none" strike="noStrike" kern="1200" cap="none" spc="0" normalizeH="0" baseline="0" noProof="0">
                            <a:ln>
                              <a:noFill/>
                            </a:ln>
                            <a:solidFill>
                              <a:prstClr val="black"/>
                            </a:solidFill>
                            <a:effectLst/>
                            <a:uLnTx/>
                            <a:uFillTx/>
                            <a:latin typeface="Cambria Math"/>
                            <a:ea typeface="+mn-ea"/>
                            <a:cs typeface="+mn-cs"/>
                          </a:rPr>
                          <m:t>𝑧</m:t>
                        </m:r>
                      </m:e>
                    </m:acc>
                    <m:r>
                      <a:rPr kumimoji="0" lang="en-US" sz="1600" b="0" i="1" u="none" strike="noStrike" kern="1200" cap="none" spc="0" normalizeH="0" baseline="0" noProof="0">
                        <a:ln>
                          <a:noFill/>
                        </a:ln>
                        <a:solidFill>
                          <a:prstClr val="black"/>
                        </a:solidFill>
                        <a:effectLst/>
                        <a:uLnTx/>
                        <a:uFillTx/>
                        <a:latin typeface="Cambria Math"/>
                        <a:ea typeface="+mn-ea"/>
                        <a:cs typeface="+mn-cs"/>
                      </a:rPr>
                      <m:t>=</m:t>
                    </m:r>
                    <m:r>
                      <a:rPr kumimoji="0" lang="en-US" sz="1600" b="0" i="1" u="none" strike="noStrike" kern="1200" cap="none" spc="0" normalizeH="0" baseline="0" noProof="0">
                        <a:ln>
                          <a:noFill/>
                        </a:ln>
                        <a:solidFill>
                          <a:prstClr val="black"/>
                        </a:solidFill>
                        <a:effectLst/>
                        <a:uLnTx/>
                        <a:uFillTx/>
                        <a:latin typeface="Cambria Math"/>
                        <a:ea typeface="+mn-ea"/>
                        <a:cs typeface="+mn-cs"/>
                      </a:rPr>
                      <m:t>𝑧</m:t>
                    </m:r>
                    <m:r>
                      <a:rPr kumimoji="0" lang="en-US" sz="1600" b="0" i="1" u="none" strike="noStrike" kern="1200" cap="none" spc="0" normalizeH="0" baseline="0" noProof="0">
                        <a:ln>
                          <a:noFill/>
                        </a:ln>
                        <a:solidFill>
                          <a:prstClr val="black"/>
                        </a:solidFill>
                        <a:effectLst/>
                        <a:uLnTx/>
                        <a:uFillTx/>
                        <a:latin typeface="Cambria Math"/>
                        <a:ea typeface="+mn-ea"/>
                        <a:cs typeface="+mn-cs"/>
                      </a:rPr>
                      <m:t>)</m:t>
                    </m:r>
                  </m:oMath>
                </a14:m>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  Tight </a:t>
                </a:r>
                <a:r>
                  <a:rPr kumimoji="0" lang="en-US" sz="1600" b="0" i="0" u="none" strike="noStrike" kern="1200" cap="none" spc="0" normalizeH="0" baseline="0" noProof="0" dirty="0" err="1" smtClean="0">
                    <a:ln>
                      <a:noFill/>
                    </a:ln>
                    <a:solidFill>
                      <a:prstClr val="black"/>
                    </a:solidFill>
                    <a:effectLst/>
                    <a:uLnTx/>
                    <a:uFillTx/>
                    <a:latin typeface="Arial" charset="0"/>
                    <a:ea typeface="+mn-ea"/>
                    <a:cs typeface="+mn-cs"/>
                  </a:rPr>
                  <a:t>iono</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 prior especially important in urban settings where signal blockage is significant</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4483720" y="3218783"/>
                <a:ext cx="4660279" cy="1322918"/>
              </a:xfrm>
              <a:prstGeom prst="rect">
                <a:avLst/>
              </a:prstGeom>
              <a:blipFill rotWithShape="1">
                <a:blip r:embed="rId4"/>
                <a:stretch>
                  <a:fillRect l="-785" t="-1382" b="-5069"/>
                </a:stretch>
              </a:blipFill>
            </p:spPr>
            <p:txBody>
              <a:bodyPr/>
              <a:lstStyle/>
              <a:p>
                <a:r>
                  <a:rPr lang="en-US">
                    <a:noFill/>
                  </a:rPr>
                  <a:t> </a:t>
                </a:r>
              </a:p>
            </p:txBody>
          </p:sp>
        </mc:Fallback>
      </mc:AlternateContent>
      <p:sp>
        <p:nvSpPr>
          <p:cNvPr id="8" name="Rectangle 7"/>
          <p:cNvSpPr/>
          <p:nvPr/>
        </p:nvSpPr>
        <p:spPr>
          <a:xfrm>
            <a:off x="691813" y="4622068"/>
            <a:ext cx="7893686" cy="461144"/>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charset="0"/>
                <a:ea typeface="+mn-ea"/>
                <a:cs typeface="+mn-cs"/>
              </a:rPr>
              <a:t>Don’t waste observables estimating </a:t>
            </a:r>
            <a:r>
              <a:rPr kumimoji="0" lang="en-US" sz="2400" b="1" i="0" u="none" strike="noStrike" kern="1200" cap="none" spc="0" normalizeH="0" baseline="0" noProof="0" dirty="0" err="1" smtClean="0">
                <a:ln>
                  <a:noFill/>
                </a:ln>
                <a:solidFill>
                  <a:prstClr val="black"/>
                </a:solidFill>
                <a:effectLst/>
                <a:uLnTx/>
                <a:uFillTx/>
                <a:latin typeface="Arial" charset="0"/>
                <a:ea typeface="+mn-ea"/>
                <a:cs typeface="+mn-cs"/>
              </a:rPr>
              <a:t>iono</a:t>
            </a:r>
            <a:r>
              <a:rPr kumimoji="0" lang="en-US" sz="2400" b="1" i="0" u="none" strike="noStrike" kern="1200" cap="none" spc="0" normalizeH="0" baseline="0" noProof="0" dirty="0" smtClean="0">
                <a:ln>
                  <a:noFill/>
                </a:ln>
                <a:solidFill>
                  <a:prstClr val="black"/>
                </a:solidFill>
                <a:effectLst/>
                <a:uLnTx/>
                <a:uFillTx/>
                <a:latin typeface="Arial" charset="0"/>
                <a:ea typeface="+mn-ea"/>
                <a:cs typeface="+mn-cs"/>
              </a:rPr>
              <a:t> delay</a:t>
            </a: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1" y="3218783"/>
                <a:ext cx="4483720" cy="1322918"/>
              </a:xfrm>
              <a:prstGeom prst="rect">
                <a:avLst/>
              </a:prstGeom>
              <a:solidFill>
                <a:schemeClr val="accent3"/>
              </a:solidFill>
            </p:spPr>
            <p:txBody>
              <a:bodyPr wrap="square" lIns="90920" tIns="45462" rIns="90920" bIns="45462">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For scenario parameters consistent with an (optimistic) single-frequency mass-market use case in </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CONUS mid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2017, a 90% single-epoch </a:t>
                </a:r>
                <a14:m>
                  <m:oMath xmlns:m="http://schemas.openxmlformats.org/officeDocument/2006/math">
                    <m:r>
                      <a:rPr kumimoji="0" lang="en-US" sz="1600" b="0" i="1" u="none" strike="noStrike" kern="1200" cap="none" spc="0" normalizeH="0" baseline="0" noProof="0">
                        <a:ln>
                          <a:noFill/>
                        </a:ln>
                        <a:solidFill>
                          <a:prstClr val="black"/>
                        </a:solidFill>
                        <a:effectLst/>
                        <a:uLnTx/>
                        <a:uFillTx/>
                        <a:latin typeface="Cambria Math"/>
                        <a:ea typeface="+mn-ea"/>
                        <a:cs typeface="+mn-cs"/>
                      </a:rPr>
                      <m:t>𝑃</m:t>
                    </m:r>
                    <m:r>
                      <a:rPr kumimoji="0" lang="en-US" sz="1600" b="0" i="1" u="none" strike="noStrike" kern="1200" cap="none" spc="0" normalizeH="0" baseline="0" noProof="0">
                        <a:ln>
                          <a:noFill/>
                        </a:ln>
                        <a:solidFill>
                          <a:prstClr val="black"/>
                        </a:solidFill>
                        <a:effectLst/>
                        <a:uLnTx/>
                        <a:uFillTx/>
                        <a:latin typeface="Cambria Math"/>
                        <a:ea typeface="+mn-ea"/>
                        <a:cs typeface="+mn-cs"/>
                      </a:rPr>
                      <m:t>(</m:t>
                    </m:r>
                    <m:acc>
                      <m:accPr>
                        <m:chr m:val="̂"/>
                        <m:ctrlPr>
                          <a:rPr kumimoji="0" lang="en-US" sz="1600" b="0" i="1" u="none" strike="noStrike" kern="1200" cap="none" spc="0" normalizeH="0" baseline="0" noProof="0">
                            <a:ln>
                              <a:noFill/>
                            </a:ln>
                            <a:solidFill>
                              <a:prstClr val="black"/>
                            </a:solidFill>
                            <a:effectLst/>
                            <a:uLnTx/>
                            <a:uFillTx/>
                            <a:latin typeface="Cambria Math" charset="0"/>
                            <a:ea typeface="+mn-ea"/>
                            <a:cs typeface="+mn-cs"/>
                          </a:rPr>
                        </m:ctrlPr>
                      </m:accPr>
                      <m:e>
                        <m:r>
                          <a:rPr kumimoji="0" lang="en-US" sz="1600" b="0" i="1" u="none" strike="noStrike" kern="1200" cap="none" spc="0" normalizeH="0" baseline="0" noProof="0">
                            <a:ln>
                              <a:noFill/>
                            </a:ln>
                            <a:solidFill>
                              <a:prstClr val="black"/>
                            </a:solidFill>
                            <a:effectLst/>
                            <a:uLnTx/>
                            <a:uFillTx/>
                            <a:latin typeface="Cambria Math"/>
                            <a:ea typeface="+mn-ea"/>
                            <a:cs typeface="+mn-cs"/>
                          </a:rPr>
                          <m:t>𝑧</m:t>
                        </m:r>
                      </m:e>
                    </m:acc>
                    <m:r>
                      <a:rPr kumimoji="0" lang="en-US" sz="1600" b="0" i="1" u="none" strike="noStrike" kern="1200" cap="none" spc="0" normalizeH="0" baseline="0" noProof="0">
                        <a:ln>
                          <a:noFill/>
                        </a:ln>
                        <a:solidFill>
                          <a:prstClr val="black"/>
                        </a:solidFill>
                        <a:effectLst/>
                        <a:uLnTx/>
                        <a:uFillTx/>
                        <a:latin typeface="Cambria Math"/>
                        <a:ea typeface="+mn-ea"/>
                        <a:cs typeface="+mn-cs"/>
                      </a:rPr>
                      <m:t>=</m:t>
                    </m:r>
                    <m:r>
                      <a:rPr kumimoji="0" lang="en-US" sz="1600" b="0" i="1" u="none" strike="noStrike" kern="1200" cap="none" spc="0" normalizeH="0" baseline="0" noProof="0">
                        <a:ln>
                          <a:noFill/>
                        </a:ln>
                        <a:solidFill>
                          <a:prstClr val="black"/>
                        </a:solidFill>
                        <a:effectLst/>
                        <a:uLnTx/>
                        <a:uFillTx/>
                        <a:latin typeface="Cambria Math"/>
                        <a:ea typeface="+mn-ea"/>
                        <a:cs typeface="+mn-cs"/>
                      </a:rPr>
                      <m:t>𝑧</m:t>
                    </m:r>
                    <m:r>
                      <a:rPr kumimoji="0" lang="en-US" sz="1600" b="0" i="1" u="none" strike="noStrike" kern="1200" cap="none" spc="0" normalizeH="0" baseline="0" noProof="0">
                        <a:ln>
                          <a:noFill/>
                        </a:ln>
                        <a:solidFill>
                          <a:prstClr val="black"/>
                        </a:solidFill>
                        <a:effectLst/>
                        <a:uLnTx/>
                        <a:uFillTx/>
                        <a:latin typeface="Cambria Math"/>
                        <a:ea typeface="+mn-ea"/>
                        <a:cs typeface="+mn-cs"/>
                      </a:rPr>
                      <m:t>)</m:t>
                    </m:r>
                  </m:oMath>
                </a14:m>
                <a:r>
                  <a:rPr kumimoji="0" lang="en-US" sz="1600" b="0" i="0" u="none" strike="noStrike" kern="1200" cap="none" spc="0" normalizeH="0" baseline="0" noProof="0" dirty="0">
                    <a:ln>
                      <a:noFill/>
                    </a:ln>
                    <a:solidFill>
                      <a:prstClr val="black"/>
                    </a:solidFill>
                    <a:effectLst/>
                    <a:uLnTx/>
                    <a:uFillTx/>
                    <a:latin typeface="Arial" charset="0"/>
                    <a:ea typeface="+mn-ea"/>
                    <a:cs typeface="+mn-cs"/>
                  </a:rPr>
                  <a:t> requires atmospheric corrections accurate to better than 2 mm</a:t>
                </a:r>
              </a:p>
            </p:txBody>
          </p:sp>
        </mc:Choice>
        <mc:Fallback xmlns="">
          <p:sp>
            <p:nvSpPr>
              <p:cNvPr id="10" name="Rectangle 9"/>
              <p:cNvSpPr>
                <a:spLocks noRot="1" noChangeAspect="1" noMove="1" noResize="1" noEditPoints="1" noAdjustHandles="1" noChangeArrowheads="1" noChangeShapeType="1" noTextEdit="1"/>
              </p:cNvSpPr>
              <p:nvPr/>
            </p:nvSpPr>
            <p:spPr>
              <a:xfrm>
                <a:off x="1" y="3218783"/>
                <a:ext cx="4483720" cy="1322918"/>
              </a:xfrm>
              <a:prstGeom prst="rect">
                <a:avLst/>
              </a:prstGeom>
              <a:blipFill rotWithShape="1">
                <a:blip r:embed="rId5"/>
                <a:stretch>
                  <a:fillRect l="-815" t="-1382" r="-136" b="-5069"/>
                </a:stretch>
              </a:blipFill>
            </p:spPr>
            <p:txBody>
              <a:bodyPr/>
              <a:lstStyle/>
              <a:p>
                <a:r>
                  <a:rPr lang="en-US">
                    <a:noFill/>
                  </a:rPr>
                  <a:t> </a:t>
                </a:r>
              </a:p>
            </p:txBody>
          </p:sp>
        </mc:Fallback>
      </mc:AlternateContent>
      <p:cxnSp>
        <p:nvCxnSpPr>
          <p:cNvPr id="5" name="Straight Connector 4"/>
          <p:cNvCxnSpPr/>
          <p:nvPr/>
        </p:nvCxnSpPr>
        <p:spPr>
          <a:xfrm>
            <a:off x="4483720" y="-10988"/>
            <a:ext cx="1" cy="4552689"/>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260518"/>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7" name="Picture 2" descr="http://www.gpsworld.com/wp-content/uploads/2013/01/Figure-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05365" y="488357"/>
            <a:ext cx="3582085" cy="4315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2"/>
              <p:cNvSpPr/>
              <p:nvPr/>
            </p:nvSpPr>
            <p:spPr>
              <a:xfrm>
                <a:off x="4313132" y="2234460"/>
                <a:ext cx="4175148" cy="2246248"/>
              </a:xfrm>
              <a:prstGeom prst="rect">
                <a:avLst/>
              </a:prstGeom>
              <a:solidFill>
                <a:schemeClr val="accent3"/>
              </a:solidFill>
            </p:spPr>
            <p:txBody>
              <a:bodyPr wrap="square" lIns="90920" tIns="45462" rIns="90920" bIns="45462">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Traditional reference network: inter-station spacing of 50-100km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Q: Below what inter-station distance (ISD) is further densification of negligible benefit to single-epoch </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a:ea typeface="+mn-ea"/>
                        <a:cs typeface="+mn-cs"/>
                      </a:rPr>
                      <m:t>𝑃</m:t>
                    </m:r>
                    <m:r>
                      <a:rPr kumimoji="0" lang="en-US" sz="2000" b="0" i="1" u="none" strike="noStrike" kern="1200" cap="none" spc="0" normalizeH="0" baseline="0" noProof="0" smtClean="0">
                        <a:ln>
                          <a:noFill/>
                        </a:ln>
                        <a:solidFill>
                          <a:prstClr val="black"/>
                        </a:solidFill>
                        <a:effectLst/>
                        <a:uLnTx/>
                        <a:uFillTx/>
                        <a:latin typeface="Cambria Math"/>
                        <a:ea typeface="+mn-ea"/>
                        <a:cs typeface="+mn-cs"/>
                      </a:rPr>
                      <m:t>(</m:t>
                    </m:r>
                    <m:acc>
                      <m:accPr>
                        <m:chr m:val="̂"/>
                        <m:ctrlP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ctrlPr>
                      </m:accPr>
                      <m:e>
                        <m:r>
                          <a:rPr kumimoji="0" lang="en-US" sz="2000" b="0" i="1" u="none" strike="noStrike" kern="1200" cap="none" spc="0" normalizeH="0" baseline="0" noProof="0" smtClean="0">
                            <a:ln>
                              <a:noFill/>
                            </a:ln>
                            <a:solidFill>
                              <a:prstClr val="black"/>
                            </a:solidFill>
                            <a:effectLst/>
                            <a:uLnTx/>
                            <a:uFillTx/>
                            <a:latin typeface="Cambria Math"/>
                            <a:ea typeface="+mn-ea"/>
                            <a:cs typeface="+mn-cs"/>
                          </a:rPr>
                          <m:t>𝑧</m:t>
                        </m:r>
                      </m:e>
                    </m:acc>
                    <m:r>
                      <a:rPr kumimoji="0" lang="en-US" sz="2000" b="0" i="1" u="none" strike="noStrike" kern="1200" cap="none" spc="0" normalizeH="0" baseline="0" noProof="0" smtClean="0">
                        <a:ln>
                          <a:noFill/>
                        </a:ln>
                        <a:solidFill>
                          <a:prstClr val="black"/>
                        </a:solidFill>
                        <a:effectLst/>
                        <a:uLnTx/>
                        <a:uFillTx/>
                        <a:latin typeface="Cambria Math"/>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a:ea typeface="+mn-ea"/>
                        <a:cs typeface="+mn-cs"/>
                      </a:rPr>
                      <m:t>𝑧</m:t>
                    </m:r>
                    <m:r>
                      <a:rPr kumimoji="0" lang="en-US" sz="2000" b="0" i="1" u="none" strike="noStrike" kern="1200" cap="none" spc="0" normalizeH="0" baseline="0" noProof="0" smtClean="0">
                        <a:ln>
                          <a:noFill/>
                        </a:ln>
                        <a:solidFill>
                          <a:prstClr val="black"/>
                        </a:solidFill>
                        <a:effectLst/>
                        <a:uLnTx/>
                        <a:uFillTx/>
                        <a:latin typeface="Cambria Math"/>
                        <a:ea typeface="+mn-ea"/>
                        <a:cs typeface="+mn-cs"/>
                      </a:rPr>
                      <m:t>)</m:t>
                    </m:r>
                  </m:oMath>
                </a14:m>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4313132" y="2234460"/>
                <a:ext cx="4175148" cy="2246248"/>
              </a:xfrm>
              <a:prstGeom prst="rect">
                <a:avLst/>
              </a:prstGeom>
              <a:blipFill rotWithShape="1">
                <a:blip r:embed="rId3"/>
                <a:stretch>
                  <a:fillRect l="-1608" t="-1087" r="-2339" b="-4348"/>
                </a:stretch>
              </a:blipFill>
            </p:spPr>
            <p:txBody>
              <a:bodyPr/>
              <a:lstStyle/>
              <a:p>
                <a:r>
                  <a:rPr lang="en-US">
                    <a:noFill/>
                  </a:rPr>
                  <a:t> </a:t>
                </a:r>
              </a:p>
            </p:txBody>
          </p:sp>
        </mc:Fallback>
      </mc:AlternateContent>
      <p:cxnSp>
        <p:nvCxnSpPr>
          <p:cNvPr id="4" name="Straight Connector 3"/>
          <p:cNvCxnSpPr/>
          <p:nvPr/>
        </p:nvCxnSpPr>
        <p:spPr>
          <a:xfrm>
            <a:off x="3338186" y="2449033"/>
            <a:ext cx="920663"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559479" y="2682852"/>
            <a:ext cx="69937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549447"/>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17387" y="137903"/>
            <a:ext cx="4733733" cy="351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4317386" y="3660232"/>
            <a:ext cx="4733733" cy="1322918"/>
          </a:xfrm>
          <a:prstGeom prst="rect">
            <a:avLst/>
          </a:prstGeom>
          <a:solidFill>
            <a:schemeClr val="accent3"/>
          </a:solidFill>
        </p:spPr>
        <p:txBody>
          <a:bodyPr wrap="square" lIns="90920" tIns="45462" rIns="90920" bIns="45462">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Corrections uncertainty is a highly nonlinear function of density. Culprit: medium-scale ionospheric irregularities.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Floor due to multipath at mobile device reached only with &lt; 20km inter-station distance.</a:t>
            </a: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6" name="Rectangle 15"/>
          <p:cNvSpPr/>
          <p:nvPr/>
        </p:nvSpPr>
        <p:spPr>
          <a:xfrm>
            <a:off x="146833" y="3657858"/>
            <a:ext cx="3979798" cy="830476"/>
          </a:xfrm>
          <a:prstGeom prst="rect">
            <a:avLst/>
          </a:prstGeom>
          <a:solidFill>
            <a:schemeClr val="accent3"/>
          </a:solidFill>
        </p:spPr>
        <p:txBody>
          <a:bodyPr wrap="square" lIns="90920" tIns="45462" rIns="90920" bIns="45462">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Empirical data drawn from 23 stations in existing high-density public reference network in California</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51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833" y="552667"/>
            <a:ext cx="3979798" cy="3107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Rectangle 5"/>
              <p:cNvSpPr/>
              <p:nvPr/>
            </p:nvSpPr>
            <p:spPr>
              <a:xfrm>
                <a:off x="6882074" y="230287"/>
                <a:ext cx="1112910" cy="338033"/>
              </a:xfrm>
              <a:prstGeom prst="rect">
                <a:avLst/>
              </a:prstGeom>
              <a:solidFill>
                <a:schemeClr val="accent3"/>
              </a:solidFill>
            </p:spPr>
            <p:txBody>
              <a:bodyPr wrap="square" lIns="90920" tIns="45462" rIns="90920" bIns="45462">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a:ea typeface="+mn-ea"/>
                            <a:cs typeface="+mn-cs"/>
                          </a:rPr>
                          <m:t>𝜎</m:t>
                        </m:r>
                      </m:e>
                      <m:sub>
                        <m:r>
                          <a:rPr kumimoji="0" lang="en-US" sz="1600" b="0" i="1" u="none" strike="noStrike" kern="1200" cap="none" spc="0" normalizeH="0" baseline="0" noProof="0" smtClean="0">
                            <a:ln>
                              <a:noFill/>
                            </a:ln>
                            <a:solidFill>
                              <a:prstClr val="black"/>
                            </a:solidFill>
                            <a:effectLst/>
                            <a:uLnTx/>
                            <a:uFillTx/>
                            <a:latin typeface="Cambria Math"/>
                            <a:ea typeface="+mn-ea"/>
                            <a:cs typeface="+mn-cs"/>
                          </a:rPr>
                          <m:t>𝜄</m:t>
                        </m:r>
                      </m:sub>
                    </m:sSub>
                    <m:r>
                      <a:rPr kumimoji="0" lang="en-US" sz="1600" b="0" i="1" u="none" strike="noStrike" kern="1200" cap="none" spc="0" normalizeH="0" baseline="0" noProof="0" smtClean="0">
                        <a:ln>
                          <a:noFill/>
                        </a:ln>
                        <a:solidFill>
                          <a:prstClr val="black"/>
                        </a:solidFill>
                        <a:effectLst/>
                        <a:uLnTx/>
                        <a:uFillTx/>
                        <a:latin typeface="Cambria Math"/>
                        <a:ea typeface="+mn-ea"/>
                        <a:cs typeface="+mn-cs"/>
                      </a:rPr>
                      <m:t>=7 </m:t>
                    </m:r>
                  </m:oMath>
                </a14:m>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mm</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6882074" y="230287"/>
                <a:ext cx="1112910" cy="338033"/>
              </a:xfrm>
              <a:prstGeom prst="rect">
                <a:avLst/>
              </a:prstGeom>
              <a:blipFill rotWithShape="1">
                <a:blip r:embed="rId4"/>
                <a:stretch>
                  <a:fillRect t="-5455" r="-1093"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890083" y="1134672"/>
                <a:ext cx="1112910" cy="338033"/>
              </a:xfrm>
              <a:prstGeom prst="rect">
                <a:avLst/>
              </a:prstGeom>
              <a:solidFill>
                <a:schemeClr val="accent3"/>
              </a:solidFill>
            </p:spPr>
            <p:txBody>
              <a:bodyPr wrap="square" lIns="90920" tIns="45462" rIns="90920" bIns="45462">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a:ea typeface="+mn-ea"/>
                            <a:cs typeface="+mn-cs"/>
                          </a:rPr>
                          <m:t>𝜎</m:t>
                        </m:r>
                      </m:e>
                      <m:sub>
                        <m:r>
                          <a:rPr kumimoji="0" lang="en-US" sz="1600" b="0" i="1" u="none" strike="noStrike" kern="1200" cap="none" spc="0" normalizeH="0" baseline="0" noProof="0" smtClean="0">
                            <a:ln>
                              <a:noFill/>
                            </a:ln>
                            <a:solidFill>
                              <a:prstClr val="black"/>
                            </a:solidFill>
                            <a:effectLst/>
                            <a:uLnTx/>
                            <a:uFillTx/>
                            <a:latin typeface="Cambria Math"/>
                            <a:ea typeface="+mn-ea"/>
                            <a:cs typeface="+mn-cs"/>
                          </a:rPr>
                          <m:t>𝜄</m:t>
                        </m:r>
                      </m:sub>
                    </m:sSub>
                    <m:r>
                      <a:rPr kumimoji="0" lang="en-US" sz="1600" b="0" i="1" u="none" strike="noStrike" kern="1200" cap="none" spc="0" normalizeH="0" baseline="0" noProof="0" smtClean="0">
                        <a:ln>
                          <a:noFill/>
                        </a:ln>
                        <a:solidFill>
                          <a:prstClr val="black"/>
                        </a:solidFill>
                        <a:effectLst/>
                        <a:uLnTx/>
                        <a:uFillTx/>
                        <a:latin typeface="Cambria Math"/>
                        <a:ea typeface="+mn-ea"/>
                        <a:cs typeface="+mn-cs"/>
                      </a:rPr>
                      <m:t>=2 </m:t>
                    </m:r>
                  </m:oMath>
                </a14:m>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mm</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7890083" y="1134672"/>
                <a:ext cx="1112910" cy="338033"/>
              </a:xfrm>
              <a:prstGeom prst="rect">
                <a:avLst/>
              </a:prstGeom>
              <a:blipFill rotWithShape="1">
                <a:blip r:embed="rId5"/>
                <a:stretch>
                  <a:fillRect t="-5357" r="-1639" b="-21429"/>
                </a:stretch>
              </a:blipFill>
            </p:spPr>
            <p:txBody>
              <a:bodyPr/>
              <a:lstStyle/>
              <a:p>
                <a:r>
                  <a:rPr lang="en-US">
                    <a:noFill/>
                  </a:rPr>
                  <a:t> </a:t>
                </a:r>
              </a:p>
            </p:txBody>
          </p:sp>
        </mc:Fallback>
      </mc:AlternateContent>
    </p:spTree>
    <p:extLst>
      <p:ext uri="{BB962C8B-B14F-4D97-AF65-F5344CB8AC3E}">
        <p14:creationId xmlns:p14="http://schemas.microsoft.com/office/powerpoint/2010/main" val="1017414982"/>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26746" y="189078"/>
            <a:ext cx="4187623" cy="4661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7170643" y="2628899"/>
            <a:ext cx="235324" cy="24204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 name="Straight Connector 4"/>
          <p:cNvCxnSpPr/>
          <p:nvPr/>
        </p:nvCxnSpPr>
        <p:spPr>
          <a:xfrm>
            <a:off x="4565280" y="2064117"/>
            <a:ext cx="2729749" cy="69253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pic>
        <p:nvPicPr>
          <p:cNvPr id="13314" name="Picture 2" descr="Displaying camp_hubbard-edit-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7785" y="189078"/>
            <a:ext cx="4489391" cy="44893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58722" y="4324788"/>
            <a:ext cx="7279852" cy="707365"/>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charset="0"/>
                <a:ea typeface="+mn-ea"/>
                <a:cs typeface="+mn-cs"/>
              </a:rPr>
              <a:t>Longhorn Reference Network</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dense GNSS reference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n</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etwork in Austin, Texas, with site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h</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osting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c</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ourtesy of </a:t>
            </a:r>
            <a:r>
              <a:rPr kumimoji="0" lang="en-US" sz="2000" b="0" i="0" u="none" strike="noStrike" kern="1200" cap="none" spc="0" normalizeH="0" baseline="0" noProof="0" dirty="0" err="1" smtClean="0">
                <a:ln>
                  <a:noFill/>
                </a:ln>
                <a:solidFill>
                  <a:prstClr val="black"/>
                </a:solidFill>
                <a:effectLst/>
                <a:uLnTx/>
                <a:uFillTx/>
                <a:latin typeface="Arial" charset="0"/>
                <a:ea typeface="+mn-ea"/>
                <a:cs typeface="+mn-cs"/>
              </a:rPr>
              <a:t>TxDOT</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90782829"/>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26746" y="189078"/>
            <a:ext cx="4187623" cy="4661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7362264" y="2891117"/>
            <a:ext cx="235324" cy="24204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 name="Straight Connector 4"/>
          <p:cNvCxnSpPr/>
          <p:nvPr/>
        </p:nvCxnSpPr>
        <p:spPr>
          <a:xfrm>
            <a:off x="4565280" y="2064117"/>
            <a:ext cx="2878514" cy="946188"/>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785" y="189078"/>
            <a:ext cx="4489391" cy="4489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58722" y="4324788"/>
            <a:ext cx="7279852" cy="707365"/>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charset="0"/>
                <a:ea typeface="+mn-ea"/>
                <a:cs typeface="+mn-cs"/>
              </a:rPr>
              <a:t>Longhorn Reference Network</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dense GNSS reference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n</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etwork in Austin, Texas, with site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h</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osting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c</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ourtesy of </a:t>
            </a:r>
            <a:r>
              <a:rPr kumimoji="0" lang="en-US" sz="2000" b="0" i="0" u="none" strike="noStrike" kern="1200" cap="none" spc="0" normalizeH="0" baseline="0" noProof="0" dirty="0" err="1" smtClean="0">
                <a:ln>
                  <a:noFill/>
                </a:ln>
                <a:solidFill>
                  <a:prstClr val="black"/>
                </a:solidFill>
                <a:effectLst/>
                <a:uLnTx/>
                <a:uFillTx/>
                <a:latin typeface="Arial" charset="0"/>
                <a:ea typeface="+mn-ea"/>
                <a:cs typeface="+mn-cs"/>
              </a:rPr>
              <a:t>TxDOT</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4030413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098" name="Picture 2" descr="IMG_059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40692" y="4703390"/>
            <a:ext cx="4351994" cy="368811"/>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noProof="0" dirty="0" smtClean="0">
                <a:solidFill>
                  <a:prstClr val="black"/>
                </a:solidFill>
              </a:rPr>
              <a:t>… lies the sensor fusion module …</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99542413"/>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26746" y="189078"/>
            <a:ext cx="4187623" cy="4661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7281581" y="3260911"/>
            <a:ext cx="235324" cy="24204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 name="Straight Connector 4"/>
          <p:cNvCxnSpPr/>
          <p:nvPr/>
        </p:nvCxnSpPr>
        <p:spPr>
          <a:xfrm>
            <a:off x="4565280" y="2064117"/>
            <a:ext cx="2840687" cy="1317818"/>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pic>
        <p:nvPicPr>
          <p:cNvPr id="14338" name="Picture 2" descr="Displaying riverside-edit-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7785" y="189078"/>
            <a:ext cx="4489391" cy="44861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58722" y="4324788"/>
            <a:ext cx="7279852" cy="707365"/>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charset="0"/>
                <a:ea typeface="+mn-ea"/>
                <a:cs typeface="+mn-cs"/>
              </a:rPr>
              <a:t>Longhorn Reference Network</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dense GNSS reference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n</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etwork in Austin, Texas, with site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h</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osting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c</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ourtesy of </a:t>
            </a:r>
            <a:r>
              <a:rPr kumimoji="0" lang="en-US" sz="2000" b="0" i="0" u="none" strike="noStrike" kern="1200" cap="none" spc="0" normalizeH="0" baseline="0" noProof="0" dirty="0" err="1" smtClean="0">
                <a:ln>
                  <a:noFill/>
                </a:ln>
                <a:solidFill>
                  <a:prstClr val="black"/>
                </a:solidFill>
                <a:effectLst/>
                <a:uLnTx/>
                <a:uFillTx/>
                <a:latin typeface="Arial" charset="0"/>
                <a:ea typeface="+mn-ea"/>
                <a:cs typeface="+mn-cs"/>
              </a:rPr>
              <a:t>TxDOT</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80634803"/>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cxnSp>
        <p:nvCxnSpPr>
          <p:cNvPr id="14" name="Straight Connector 13"/>
          <p:cNvCxnSpPr/>
          <p:nvPr/>
        </p:nvCxnSpPr>
        <p:spPr>
          <a:xfrm>
            <a:off x="2324886" y="1626309"/>
            <a:ext cx="0" cy="184236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69016" y="3923092"/>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Coupling With Vision/Radar</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6" name="TextBox 15"/>
          <p:cNvSpPr txBox="1"/>
          <p:nvPr/>
        </p:nvSpPr>
        <p:spPr>
          <a:xfrm>
            <a:off x="4622611" y="3923092"/>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Dense Reference Network</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7" name="TextBox 16"/>
          <p:cNvSpPr txBox="1"/>
          <p:nvPr/>
        </p:nvSpPr>
        <p:spPr>
          <a:xfrm>
            <a:off x="243118" y="3924695"/>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Multiple Rover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Antennas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cxnSp>
        <p:nvCxnSpPr>
          <p:cNvPr id="18" name="Straight Connector 17"/>
          <p:cNvCxnSpPr/>
          <p:nvPr/>
        </p:nvCxnSpPr>
        <p:spPr>
          <a:xfrm>
            <a:off x="6670726" y="1781744"/>
            <a:ext cx="0" cy="184236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90399" y="1749527"/>
            <a:ext cx="0" cy="184236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451270" y="3923105"/>
            <a:ext cx="2124559" cy="646234"/>
          </a:xfrm>
          <a:prstGeom prst="rect">
            <a:avLst/>
          </a:prstGeom>
          <a:noFill/>
        </p:spPr>
        <p:txBody>
          <a:bodyPr wrap="square" lIns="91329" tIns="45672" rIns="91329" bIns="4567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Multiple Frequencies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3" name="TextBox 12"/>
          <p:cNvSpPr txBox="1"/>
          <p:nvPr/>
        </p:nvSpPr>
        <p:spPr>
          <a:xfrm>
            <a:off x="321381" y="430325"/>
            <a:ext cx="8518679"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charset="0"/>
                <a:ea typeface="+mn-ea"/>
                <a:cs typeface="+mn-cs"/>
              </a:rPr>
              <a:t>Keys to Reliable/Fast CDGNSS Positioning</a:t>
            </a:r>
            <a:endParaRPr kumimoji="0" lang="en-US" sz="3200" b="1"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453" y="1662693"/>
            <a:ext cx="1545694" cy="1847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2489706" y="1906328"/>
            <a:ext cx="2047685" cy="1282321"/>
          </a:xfrm>
          <a:prstGeom prst="rect">
            <a:avLst/>
          </a:prstGeom>
          <a:noFill/>
          <a:ln/>
        </p:spPr>
      </p:pic>
      <p:pic>
        <p:nvPicPr>
          <p:cNvPr id="1126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50606" y="1749527"/>
            <a:ext cx="1670510" cy="187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descr="https://api.eyefi.com/3/files/2069970417/thumbnails/e6c538f2d48de8b81b0f9a93baf648efc17892a1/s2048/image.jpg?v=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98211" y="1933655"/>
            <a:ext cx="1959268" cy="1305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rot="5400000">
            <a:off x="7866687" y="3763937"/>
            <a:ext cx="0" cy="1842361"/>
          </a:xfrm>
          <a:prstGeom prst="line">
            <a:avLst/>
          </a:prstGeom>
          <a:ln w="190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483371"/>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5" name="Rectangle 7"/>
          <p:cNvSpPr>
            <a:spLocks noChangeArrowheads="1"/>
          </p:cNvSpPr>
          <p:nvPr/>
        </p:nvSpPr>
        <p:spPr bwMode="auto">
          <a:xfrm>
            <a:off x="3467347" y="3673730"/>
            <a:ext cx="299707" cy="369332"/>
          </a:xfrm>
          <a:prstGeom prst="rect">
            <a:avLst/>
          </a:prstGeom>
          <a:noFill/>
          <a:ln w="9525" algn="ctr">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  </a:t>
            </a:r>
          </a:p>
        </p:txBody>
      </p:sp>
      <p:sp>
        <p:nvSpPr>
          <p:cNvPr id="16" name="Rectangle 8"/>
          <p:cNvSpPr>
            <a:spLocks noChangeArrowheads="1"/>
          </p:cNvSpPr>
          <p:nvPr/>
        </p:nvSpPr>
        <p:spPr bwMode="auto">
          <a:xfrm>
            <a:off x="3467347" y="3673730"/>
            <a:ext cx="299707" cy="369332"/>
          </a:xfrm>
          <a:prstGeom prst="rect">
            <a:avLst/>
          </a:prstGeom>
          <a:noFill/>
          <a:ln w="9525" algn="ctr">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  </a:t>
            </a:r>
          </a:p>
        </p:txBody>
      </p:sp>
      <p:sp>
        <p:nvSpPr>
          <p:cNvPr id="17" name="Rectangle 9"/>
          <p:cNvSpPr>
            <a:spLocks noChangeArrowheads="1"/>
          </p:cNvSpPr>
          <p:nvPr/>
        </p:nvSpPr>
        <p:spPr bwMode="auto">
          <a:xfrm>
            <a:off x="3467347" y="3673730"/>
            <a:ext cx="299707" cy="369332"/>
          </a:xfrm>
          <a:prstGeom prst="rect">
            <a:avLst/>
          </a:prstGeom>
          <a:noFill/>
          <a:ln w="9525" algn="ctr">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  </a:t>
            </a:r>
          </a:p>
        </p:txBody>
      </p:sp>
      <p:sp>
        <p:nvSpPr>
          <p:cNvPr id="18" name="Oval 5"/>
          <p:cNvSpPr>
            <a:spLocks noChangeArrowheads="1"/>
          </p:cNvSpPr>
          <p:nvPr/>
        </p:nvSpPr>
        <p:spPr bwMode="auto">
          <a:xfrm>
            <a:off x="105596" y="194614"/>
            <a:ext cx="4397817" cy="4222745"/>
          </a:xfrm>
          <a:prstGeom prst="ellipse">
            <a:avLst/>
          </a:prstGeom>
          <a:solidFill>
            <a:schemeClr val="accent2">
              <a:alpha val="40000"/>
            </a:schemeClr>
          </a:solidFill>
          <a:ln w="9525" algn="ctr">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6" name="Rectangle 25"/>
          <p:cNvSpPr/>
          <p:nvPr/>
        </p:nvSpPr>
        <p:spPr>
          <a:xfrm>
            <a:off x="840172" y="4562222"/>
            <a:ext cx="7552330" cy="368811"/>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Vision/LIDAR sensors and precise GNSS have different failure modes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7" name="Oval 5"/>
          <p:cNvSpPr>
            <a:spLocks noChangeArrowheads="1"/>
          </p:cNvSpPr>
          <p:nvPr/>
        </p:nvSpPr>
        <p:spPr bwMode="auto">
          <a:xfrm>
            <a:off x="4610997" y="221510"/>
            <a:ext cx="4305913" cy="4162234"/>
          </a:xfrm>
          <a:prstGeom prst="ellipse">
            <a:avLst/>
          </a:prstGeom>
          <a:solidFill>
            <a:schemeClr val="accent1">
              <a:alpha val="40000"/>
            </a:schemeClr>
          </a:solidFill>
          <a:ln w="9525" algn="ctr">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TextBox 27"/>
          <p:cNvSpPr txBox="1"/>
          <p:nvPr/>
        </p:nvSpPr>
        <p:spPr>
          <a:xfrm>
            <a:off x="679615" y="2731821"/>
            <a:ext cx="2310327" cy="584775"/>
          </a:xfrm>
          <a:prstGeom prst="rect">
            <a:avLst/>
          </a:prstGeom>
          <a:solidFill>
            <a:schemeClr val="accent2">
              <a:lumMod val="40000"/>
              <a:lumOff val="6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featureless or periodic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landscapes</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9" name="TextBox 28"/>
          <p:cNvSpPr txBox="1"/>
          <p:nvPr/>
        </p:nvSpPr>
        <p:spPr>
          <a:xfrm>
            <a:off x="2507870" y="1389227"/>
            <a:ext cx="1613647" cy="338554"/>
          </a:xfrm>
          <a:prstGeom prst="rect">
            <a:avLst/>
          </a:prstGeom>
          <a:solidFill>
            <a:schemeClr val="accent2">
              <a:lumMod val="40000"/>
              <a:lumOff val="6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dense fog/dust</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0" name="TextBox 29"/>
          <p:cNvSpPr txBox="1"/>
          <p:nvPr/>
        </p:nvSpPr>
        <p:spPr>
          <a:xfrm>
            <a:off x="1545731" y="3824200"/>
            <a:ext cx="1508654" cy="338554"/>
          </a:xfrm>
          <a:prstGeom prst="rect">
            <a:avLst/>
          </a:prstGeom>
          <a:solidFill>
            <a:schemeClr val="accent2">
              <a:lumMod val="40000"/>
              <a:lumOff val="6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laser jamming</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1" name="TextBox 30"/>
          <p:cNvSpPr txBox="1"/>
          <p:nvPr/>
        </p:nvSpPr>
        <p:spPr>
          <a:xfrm>
            <a:off x="682612" y="1305391"/>
            <a:ext cx="1130439" cy="338554"/>
          </a:xfrm>
          <a:prstGeom prst="rect">
            <a:avLst/>
          </a:prstGeom>
          <a:solidFill>
            <a:schemeClr val="accent2">
              <a:lumMod val="40000"/>
              <a:lumOff val="6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heavy rain</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4" name="TextBox 33"/>
          <p:cNvSpPr txBox="1"/>
          <p:nvPr/>
        </p:nvSpPr>
        <p:spPr>
          <a:xfrm>
            <a:off x="6482796" y="2761341"/>
            <a:ext cx="1895071" cy="584775"/>
          </a:xfrm>
          <a:prstGeom prst="rect">
            <a:avLst/>
          </a:prstGeom>
          <a:solidFill>
            <a:schemeClr val="accent1">
              <a:lumMod val="20000"/>
              <a:lumOff val="80000"/>
            </a:schemeClr>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multipath in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urban environment</a:t>
            </a:r>
          </a:p>
        </p:txBody>
      </p:sp>
      <p:sp>
        <p:nvSpPr>
          <p:cNvPr id="35" name="TextBox 34"/>
          <p:cNvSpPr txBox="1"/>
          <p:nvPr/>
        </p:nvSpPr>
        <p:spPr>
          <a:xfrm>
            <a:off x="5915664" y="3497291"/>
            <a:ext cx="1414170" cy="584775"/>
          </a:xfrm>
          <a:prstGeom prst="rect">
            <a:avLst/>
          </a:prstGeom>
          <a:solidFill>
            <a:schemeClr val="accent1">
              <a:lumMod val="20000"/>
              <a:lumOff val="80000"/>
            </a:schemeClr>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GNSS signal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jamming</a:t>
            </a:r>
          </a:p>
        </p:txBody>
      </p:sp>
      <p:sp>
        <p:nvSpPr>
          <p:cNvPr id="36" name="TextBox 35"/>
          <p:cNvSpPr txBox="1"/>
          <p:nvPr/>
        </p:nvSpPr>
        <p:spPr>
          <a:xfrm>
            <a:off x="746830" y="1529529"/>
            <a:ext cx="3119717" cy="132343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smtClean="0">
                <a:ln>
                  <a:noFill/>
                </a:ln>
                <a:solidFill>
                  <a:srgbClr val="C0504D">
                    <a:lumMod val="75000"/>
                  </a:srgbClr>
                </a:solidFill>
                <a:effectLst/>
                <a:uLnTx/>
                <a:uFillTx/>
                <a:latin typeface="Arial" charset="0"/>
                <a:ea typeface="+mn-ea"/>
                <a:cs typeface="+mn-cs"/>
              </a:rPr>
              <a:t>Vision</a:t>
            </a:r>
            <a:endParaRPr kumimoji="0" lang="en-US" sz="8000" b="0" i="0" u="none" strike="noStrike" kern="1200" cap="none" spc="0" normalizeH="0" baseline="0" noProof="0" dirty="0">
              <a:ln>
                <a:noFill/>
              </a:ln>
              <a:solidFill>
                <a:srgbClr val="C0504D">
                  <a:lumMod val="75000"/>
                </a:srgbClr>
              </a:solidFill>
              <a:effectLst/>
              <a:uLnTx/>
              <a:uFillTx/>
              <a:latin typeface="Arial" charset="0"/>
              <a:ea typeface="+mn-ea"/>
              <a:cs typeface="+mn-cs"/>
            </a:endParaRPr>
          </a:p>
        </p:txBody>
      </p:sp>
      <p:sp>
        <p:nvSpPr>
          <p:cNvPr id="37" name="TextBox 36"/>
          <p:cNvSpPr txBox="1"/>
          <p:nvPr/>
        </p:nvSpPr>
        <p:spPr>
          <a:xfrm>
            <a:off x="5168696" y="1567148"/>
            <a:ext cx="3092513" cy="132343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smtClean="0">
                <a:ln>
                  <a:noFill/>
                </a:ln>
                <a:solidFill>
                  <a:srgbClr val="4F81BD">
                    <a:lumMod val="75000"/>
                  </a:srgbClr>
                </a:solidFill>
                <a:effectLst/>
                <a:uLnTx/>
                <a:uFillTx/>
                <a:latin typeface="Arial" charset="0"/>
                <a:ea typeface="+mn-ea"/>
                <a:cs typeface="+mn-cs"/>
              </a:rPr>
              <a:t>GNSS</a:t>
            </a:r>
            <a:endParaRPr kumimoji="0" lang="en-US" sz="8000" b="0" i="0" u="none" strike="noStrike" kern="1200" cap="none" spc="0" normalizeH="0" baseline="0" noProof="0" dirty="0">
              <a:ln>
                <a:noFill/>
              </a:ln>
              <a:solidFill>
                <a:srgbClr val="4F81BD">
                  <a:lumMod val="75000"/>
                </a:srgbClr>
              </a:solidFill>
              <a:effectLst/>
              <a:uLnTx/>
              <a:uFillTx/>
              <a:latin typeface="Arial" charset="0"/>
              <a:ea typeface="+mn-ea"/>
              <a:cs typeface="+mn-cs"/>
            </a:endParaRPr>
          </a:p>
        </p:txBody>
      </p:sp>
      <p:sp>
        <p:nvSpPr>
          <p:cNvPr id="33" name="TextBox 32"/>
          <p:cNvSpPr txBox="1"/>
          <p:nvPr/>
        </p:nvSpPr>
        <p:spPr>
          <a:xfrm>
            <a:off x="6058717" y="923513"/>
            <a:ext cx="1643399" cy="584775"/>
          </a:xfrm>
          <a:prstGeom prst="rect">
            <a:avLst/>
          </a:prstGeom>
          <a:solidFill>
            <a:schemeClr val="accent1">
              <a:lumMod val="20000"/>
              <a:lumOff val="8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signal blockage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in urban canyon</a:t>
            </a:r>
          </a:p>
        </p:txBody>
      </p:sp>
      <p:sp>
        <p:nvSpPr>
          <p:cNvPr id="32" name="TextBox 31"/>
          <p:cNvSpPr txBox="1"/>
          <p:nvPr/>
        </p:nvSpPr>
        <p:spPr>
          <a:xfrm>
            <a:off x="1752535" y="507478"/>
            <a:ext cx="1178922" cy="584775"/>
          </a:xfrm>
          <a:prstGeom prst="rect">
            <a:avLst/>
          </a:prstGeom>
          <a:solidFill>
            <a:schemeClr val="accent2">
              <a:lumMod val="40000"/>
              <a:lumOff val="6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whiteout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conditions</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4" name="TextBox 43"/>
          <p:cNvSpPr txBox="1"/>
          <p:nvPr/>
        </p:nvSpPr>
        <p:spPr>
          <a:xfrm>
            <a:off x="2442853" y="3404958"/>
            <a:ext cx="1356254" cy="338554"/>
          </a:xfrm>
          <a:prstGeom prst="rect">
            <a:avLst/>
          </a:prstGeom>
          <a:solidFill>
            <a:schemeClr val="accent2">
              <a:lumMod val="40000"/>
              <a:lumOff val="6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sun blinding</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06235451"/>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2405821"/>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
            <a:ext cx="9144000"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8818348"/>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6" y="547438"/>
            <a:ext cx="9144646" cy="4168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249294"/>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6" y="547438"/>
            <a:ext cx="9144646" cy="4168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8137876"/>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6" y="547438"/>
            <a:ext cx="9144646" cy="4168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555248"/>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1" name="Rounded Rectangle 30"/>
          <p:cNvSpPr/>
          <p:nvPr/>
        </p:nvSpPr>
        <p:spPr>
          <a:xfrm>
            <a:off x="175370" y="175675"/>
            <a:ext cx="8802359" cy="41649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1656" y="2952561"/>
            <a:ext cx="4658513" cy="601544"/>
          </a:xfrm>
          <a:prstGeom prst="rect">
            <a:avLst/>
          </a:prstGeom>
        </p:spPr>
      </p:pic>
      <p:grpSp>
        <p:nvGrpSpPr>
          <p:cNvPr id="4" name="Group 3"/>
          <p:cNvGrpSpPr/>
          <p:nvPr/>
        </p:nvGrpSpPr>
        <p:grpSpPr>
          <a:xfrm>
            <a:off x="2509090" y="1102153"/>
            <a:ext cx="1651868" cy="1216521"/>
            <a:chOff x="1032013" y="3146943"/>
            <a:chExt cx="2202490" cy="1802253"/>
          </a:xfrm>
        </p:grpSpPr>
        <p:pic>
          <p:nvPicPr>
            <p:cNvPr id="5" name="Picture 6" descr="http://mathforum.org/mathimages/imgUpload/XYZ_Graph.jpeg"/>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81817" y="3146943"/>
              <a:ext cx="2152686" cy="180225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32013" y="4769795"/>
              <a:ext cx="144113" cy="179401"/>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p:cNvSpPr txBox="1"/>
          <p:nvPr/>
        </p:nvSpPr>
        <p:spPr>
          <a:xfrm>
            <a:off x="753157" y="2301853"/>
            <a:ext cx="7369415" cy="904936"/>
          </a:xfrm>
          <a:prstGeom prst="rect">
            <a:avLst/>
          </a:prstGeom>
          <a:noFill/>
        </p:spPr>
        <p:txBody>
          <a:bodyPr wrap="square" lIns="73223" tIns="36612" rIns="73223" bIns="3661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Jointly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fuse GNSS carrier phase and vision measurement in the same non-linear estimator: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2466513" y="189667"/>
            <a:ext cx="3875949" cy="381716"/>
          </a:xfrm>
          <a:prstGeom prst="rect">
            <a:avLst/>
          </a:prstGeom>
          <a:noFill/>
        </p:spPr>
        <p:txBody>
          <a:bodyPr wrap="none" lIns="73223" tIns="36612" rIns="73223" bIns="3661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Joint Maximum Likelihood solution</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95905" y="2969886"/>
            <a:ext cx="3509817" cy="562931"/>
          </a:xfrm>
          <a:prstGeom prst="rect">
            <a:avLst/>
          </a:prstGeom>
        </p:spPr>
      </p:pic>
      <p:cxnSp>
        <p:nvCxnSpPr>
          <p:cNvPr id="15" name="Straight Arrow Connector 14"/>
          <p:cNvCxnSpPr>
            <a:stCxn id="16" idx="0"/>
          </p:cNvCxnSpPr>
          <p:nvPr/>
        </p:nvCxnSpPr>
        <p:spPr>
          <a:xfrm flipV="1">
            <a:off x="2176506" y="3378631"/>
            <a:ext cx="596885" cy="292326"/>
          </a:xfrm>
          <a:prstGeom prst="straightConnector1">
            <a:avLst/>
          </a:prstGeom>
          <a:noFill/>
          <a:ln w="6350" cap="flat" cmpd="sng" algn="ctr">
            <a:solidFill>
              <a:srgbClr val="5B9BD5"/>
            </a:solidFill>
            <a:prstDash val="solid"/>
            <a:miter lim="800000"/>
            <a:tailEnd type="triangle"/>
          </a:ln>
          <a:effectLst/>
        </p:spPr>
      </p:cxnSp>
      <p:sp>
        <p:nvSpPr>
          <p:cNvPr id="16" name="TextBox 15"/>
          <p:cNvSpPr txBox="1"/>
          <p:nvPr/>
        </p:nvSpPr>
        <p:spPr>
          <a:xfrm>
            <a:off x="1369450" y="3670957"/>
            <a:ext cx="1614111" cy="273994"/>
          </a:xfrm>
          <a:prstGeom prst="rect">
            <a:avLst/>
          </a:prstGeom>
          <a:noFill/>
        </p:spPr>
        <p:txBody>
          <a:bodyPr wrap="none" lIns="73223" tIns="36612" rIns="73223" bIns="3661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Phase Measurements</a:t>
            </a:r>
          </a:p>
        </p:txBody>
      </p:sp>
      <p:cxnSp>
        <p:nvCxnSpPr>
          <p:cNvPr id="17" name="Straight Arrow Connector 16"/>
          <p:cNvCxnSpPr>
            <a:stCxn id="19" idx="0"/>
          </p:cNvCxnSpPr>
          <p:nvPr/>
        </p:nvCxnSpPr>
        <p:spPr>
          <a:xfrm flipH="1" flipV="1">
            <a:off x="4215492" y="3362823"/>
            <a:ext cx="1470294" cy="540567"/>
          </a:xfrm>
          <a:prstGeom prst="straightConnector1">
            <a:avLst/>
          </a:prstGeom>
          <a:noFill/>
          <a:ln w="6350" cap="flat" cmpd="sng" algn="ctr">
            <a:solidFill>
              <a:srgbClr val="5B9BD5"/>
            </a:solidFill>
            <a:prstDash val="solid"/>
            <a:miter lim="800000"/>
            <a:tailEnd type="triangle"/>
          </a:ln>
          <a:effectLst/>
        </p:spPr>
      </p:cxnSp>
      <p:cxnSp>
        <p:nvCxnSpPr>
          <p:cNvPr id="18" name="Straight Arrow Connector 17"/>
          <p:cNvCxnSpPr>
            <a:stCxn id="20" idx="0"/>
          </p:cNvCxnSpPr>
          <p:nvPr/>
        </p:nvCxnSpPr>
        <p:spPr>
          <a:xfrm flipH="1" flipV="1">
            <a:off x="3843789" y="3415630"/>
            <a:ext cx="215326" cy="448412"/>
          </a:xfrm>
          <a:prstGeom prst="straightConnector1">
            <a:avLst/>
          </a:prstGeom>
          <a:noFill/>
          <a:ln w="6350" cap="flat" cmpd="sng" algn="ctr">
            <a:solidFill>
              <a:srgbClr val="5B9BD5"/>
            </a:solidFill>
            <a:prstDash val="solid"/>
            <a:miter lim="800000"/>
            <a:tailEnd type="triangle"/>
          </a:ln>
          <a:effectLst/>
        </p:spPr>
      </p:cxnSp>
      <p:sp>
        <p:nvSpPr>
          <p:cNvPr id="19" name="TextBox 18"/>
          <p:cNvSpPr txBox="1"/>
          <p:nvPr/>
        </p:nvSpPr>
        <p:spPr>
          <a:xfrm>
            <a:off x="4909989" y="3903390"/>
            <a:ext cx="1551594" cy="273994"/>
          </a:xfrm>
          <a:prstGeom prst="rect">
            <a:avLst/>
          </a:prstGeom>
          <a:noFill/>
        </p:spPr>
        <p:txBody>
          <a:bodyPr wrap="none" lIns="73223" tIns="36612" rIns="73223" bIns="3661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Camera Orientations</a:t>
            </a:r>
          </a:p>
        </p:txBody>
      </p:sp>
      <p:sp>
        <p:nvSpPr>
          <p:cNvPr id="20" name="TextBox 19"/>
          <p:cNvSpPr txBox="1"/>
          <p:nvPr/>
        </p:nvSpPr>
        <p:spPr>
          <a:xfrm>
            <a:off x="3400241" y="3864042"/>
            <a:ext cx="1317748" cy="273994"/>
          </a:xfrm>
          <a:prstGeom prst="rect">
            <a:avLst/>
          </a:prstGeom>
          <a:noFill/>
        </p:spPr>
        <p:txBody>
          <a:bodyPr wrap="none" lIns="73223" tIns="36612" rIns="73223" bIns="3661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Camera Positions</a:t>
            </a:r>
          </a:p>
        </p:txBody>
      </p:sp>
      <p:cxnSp>
        <p:nvCxnSpPr>
          <p:cNvPr id="21" name="Straight Arrow Connector 20"/>
          <p:cNvCxnSpPr/>
          <p:nvPr/>
        </p:nvCxnSpPr>
        <p:spPr>
          <a:xfrm flipH="1">
            <a:off x="6324363" y="2993244"/>
            <a:ext cx="258858" cy="122798"/>
          </a:xfrm>
          <a:prstGeom prst="straightConnector1">
            <a:avLst/>
          </a:prstGeom>
          <a:noFill/>
          <a:ln w="6350" cap="flat" cmpd="sng" algn="ctr">
            <a:solidFill>
              <a:srgbClr val="5B9BD5"/>
            </a:solidFill>
            <a:prstDash val="solid"/>
            <a:miter lim="800000"/>
            <a:tailEnd type="triangle"/>
          </a:ln>
          <a:effectLst/>
        </p:spPr>
      </p:cxnSp>
      <p:sp>
        <p:nvSpPr>
          <p:cNvPr id="22" name="TextBox 21"/>
          <p:cNvSpPr txBox="1"/>
          <p:nvPr/>
        </p:nvSpPr>
        <p:spPr>
          <a:xfrm>
            <a:off x="6030234" y="2777142"/>
            <a:ext cx="1623729" cy="273994"/>
          </a:xfrm>
          <a:prstGeom prst="rect">
            <a:avLst/>
          </a:prstGeom>
          <a:noFill/>
        </p:spPr>
        <p:txBody>
          <a:bodyPr wrap="none" lIns="73223" tIns="36612" rIns="73223" bIns="3661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Vision Measurements</a:t>
            </a:r>
          </a:p>
        </p:txBody>
      </p:sp>
      <p:cxnSp>
        <p:nvCxnSpPr>
          <p:cNvPr id="23" name="Straight Arrow Connector 22"/>
          <p:cNvCxnSpPr>
            <a:stCxn id="24" idx="2"/>
          </p:cNvCxnSpPr>
          <p:nvPr/>
        </p:nvCxnSpPr>
        <p:spPr>
          <a:xfrm flipH="1">
            <a:off x="7777371" y="2863519"/>
            <a:ext cx="289352" cy="265194"/>
          </a:xfrm>
          <a:prstGeom prst="straightConnector1">
            <a:avLst/>
          </a:prstGeom>
          <a:noFill/>
          <a:ln w="6350" cap="flat" cmpd="sng" algn="ctr">
            <a:solidFill>
              <a:srgbClr val="5B9BD5"/>
            </a:solidFill>
            <a:prstDash val="solid"/>
            <a:miter lim="800000"/>
            <a:tailEnd type="triangle"/>
          </a:ln>
          <a:effectLst/>
        </p:spPr>
      </p:cxnSp>
      <p:sp>
        <p:nvSpPr>
          <p:cNvPr id="24" name="TextBox 23"/>
          <p:cNvSpPr txBox="1"/>
          <p:nvPr/>
        </p:nvSpPr>
        <p:spPr>
          <a:xfrm>
            <a:off x="7212090" y="2589525"/>
            <a:ext cx="1709266" cy="273994"/>
          </a:xfrm>
          <a:prstGeom prst="rect">
            <a:avLst/>
          </a:prstGeom>
          <a:noFill/>
        </p:spPr>
        <p:txBody>
          <a:bodyPr wrap="none" lIns="73223" tIns="36612" rIns="73223" bIns="3661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Point Feature Positions</a:t>
            </a:r>
          </a:p>
        </p:txBody>
      </p:sp>
      <p:sp>
        <p:nvSpPr>
          <p:cNvPr id="25" name="TextBox 24"/>
          <p:cNvSpPr txBox="1"/>
          <p:nvPr/>
        </p:nvSpPr>
        <p:spPr>
          <a:xfrm>
            <a:off x="3893533" y="2642383"/>
            <a:ext cx="2071543" cy="273994"/>
          </a:xfrm>
          <a:prstGeom prst="rect">
            <a:avLst/>
          </a:prstGeom>
          <a:noFill/>
        </p:spPr>
        <p:txBody>
          <a:bodyPr wrap="none" lIns="73223" tIns="36612" rIns="73223" bIns="3661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CDGNSS Integer Ambiguities</a:t>
            </a:r>
          </a:p>
        </p:txBody>
      </p:sp>
      <p:cxnSp>
        <p:nvCxnSpPr>
          <p:cNvPr id="26" name="Straight Arrow Connector 25"/>
          <p:cNvCxnSpPr/>
          <p:nvPr/>
        </p:nvCxnSpPr>
        <p:spPr>
          <a:xfrm flipH="1">
            <a:off x="4488724" y="2901183"/>
            <a:ext cx="149846" cy="246152"/>
          </a:xfrm>
          <a:prstGeom prst="straightConnector1">
            <a:avLst/>
          </a:prstGeom>
          <a:noFill/>
          <a:ln w="6350" cap="flat" cmpd="sng" algn="ctr">
            <a:solidFill>
              <a:srgbClr val="5B9BD5"/>
            </a:solidFill>
            <a:prstDash val="solid"/>
            <a:miter lim="800000"/>
            <a:tailEnd type="triangle"/>
          </a:ln>
          <a:effectLst/>
        </p:spPr>
      </p:cxnSp>
      <p:sp>
        <p:nvSpPr>
          <p:cNvPr id="27" name="TextBox 26"/>
          <p:cNvSpPr txBox="1"/>
          <p:nvPr/>
        </p:nvSpPr>
        <p:spPr>
          <a:xfrm>
            <a:off x="4773905" y="2981827"/>
            <a:ext cx="218408" cy="227827"/>
          </a:xfrm>
          <a:prstGeom prst="rect">
            <a:avLst/>
          </a:prstGeom>
          <a:noFill/>
        </p:spPr>
        <p:txBody>
          <a:bodyPr wrap="none" lIns="73223" tIns="36612" rIns="73223" bIns="36612"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2</a:t>
            </a:r>
          </a:p>
        </p:txBody>
      </p:sp>
      <p:sp>
        <p:nvSpPr>
          <p:cNvPr id="28" name="TextBox 27"/>
          <p:cNvSpPr txBox="1"/>
          <p:nvPr/>
        </p:nvSpPr>
        <p:spPr>
          <a:xfrm>
            <a:off x="8181025" y="2956512"/>
            <a:ext cx="218408" cy="227827"/>
          </a:xfrm>
          <a:prstGeom prst="rect">
            <a:avLst/>
          </a:prstGeom>
          <a:noFill/>
        </p:spPr>
        <p:txBody>
          <a:bodyPr wrap="none" lIns="73223" tIns="36612" rIns="73223" bIns="36612"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2</a:t>
            </a:r>
          </a:p>
        </p:txBody>
      </p:sp>
      <p:cxnSp>
        <p:nvCxnSpPr>
          <p:cNvPr id="29" name="Straight Arrow Connector 28"/>
          <p:cNvCxnSpPr>
            <a:stCxn id="19" idx="0"/>
          </p:cNvCxnSpPr>
          <p:nvPr/>
        </p:nvCxnSpPr>
        <p:spPr>
          <a:xfrm flipV="1">
            <a:off x="5685786" y="3362823"/>
            <a:ext cx="1651842" cy="540567"/>
          </a:xfrm>
          <a:prstGeom prst="straightConnector1">
            <a:avLst/>
          </a:prstGeom>
          <a:noFill/>
          <a:ln w="6350" cap="flat" cmpd="sng" algn="ctr">
            <a:solidFill>
              <a:srgbClr val="5B9BD5"/>
            </a:solidFill>
            <a:prstDash val="solid"/>
            <a:miter lim="800000"/>
            <a:tailEnd type="triangle"/>
          </a:ln>
          <a:effectLst/>
        </p:spPr>
      </p:cxnSp>
      <p:cxnSp>
        <p:nvCxnSpPr>
          <p:cNvPr id="30" name="Straight Arrow Connector 29"/>
          <p:cNvCxnSpPr>
            <a:stCxn id="20" idx="0"/>
          </p:cNvCxnSpPr>
          <p:nvPr/>
        </p:nvCxnSpPr>
        <p:spPr>
          <a:xfrm flipV="1">
            <a:off x="4059115" y="3355516"/>
            <a:ext cx="2914444" cy="508526"/>
          </a:xfrm>
          <a:prstGeom prst="straightConnector1">
            <a:avLst/>
          </a:prstGeom>
          <a:noFill/>
          <a:ln w="6350" cap="flat" cmpd="sng" algn="ctr">
            <a:solidFill>
              <a:srgbClr val="5B9BD5"/>
            </a:solidFill>
            <a:prstDash val="solid"/>
            <a:miter lim="800000"/>
            <a:tailEnd type="triangle"/>
          </a:ln>
          <a:effectLst/>
        </p:spPr>
      </p:cxnSp>
      <p:sp>
        <p:nvSpPr>
          <p:cNvPr id="32" name="Rectangle 31"/>
          <p:cNvSpPr/>
          <p:nvPr/>
        </p:nvSpPr>
        <p:spPr>
          <a:xfrm>
            <a:off x="536837" y="4398563"/>
            <a:ext cx="8118648" cy="707365"/>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Our technique preserves both the </a:t>
            </a:r>
            <a:r>
              <a:rPr kumimoji="0" lang="en-US" sz="2000" b="0" i="1" u="none" strike="noStrike" kern="1200" cap="none" spc="0" normalizeH="0" baseline="0" noProof="0" dirty="0" smtClean="0">
                <a:ln>
                  <a:noFill/>
                </a:ln>
                <a:solidFill>
                  <a:prstClr val="black"/>
                </a:solidFill>
                <a:effectLst/>
                <a:uLnTx/>
                <a:uFillTx/>
                <a:latin typeface="Arial" charset="0"/>
                <a:ea typeface="+mn-ea"/>
                <a:cs typeface="+mn-cs"/>
              </a:rPr>
              <a:t>sparsity </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of bundle adjustment and the </a:t>
            </a:r>
            <a:r>
              <a:rPr kumimoji="0" lang="en-US" sz="2000" b="0" i="1" u="none" strike="noStrike" kern="1200" cap="none" spc="0" normalizeH="0" baseline="0" noProof="0" dirty="0" err="1" smtClean="0">
                <a:ln>
                  <a:noFill/>
                </a:ln>
                <a:solidFill>
                  <a:prstClr val="black"/>
                </a:solidFill>
                <a:effectLst/>
                <a:uLnTx/>
                <a:uFillTx/>
                <a:latin typeface="Arial" charset="0"/>
                <a:ea typeface="+mn-ea"/>
                <a:cs typeface="+mn-cs"/>
              </a:rPr>
              <a:t>integerness</a:t>
            </a:r>
            <a:r>
              <a:rPr kumimoji="0" lang="en-US" sz="2000" b="0" i="1"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of the carrier phase ambiguities</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34" name="Picture 3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802102" y="635295"/>
            <a:ext cx="3132603" cy="1428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8409438"/>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375" y="0"/>
            <a:ext cx="7715250" cy="5143500"/>
          </a:xfrm>
          <a:prstGeom prst="rect">
            <a:avLst/>
          </a:prstGeom>
        </p:spPr>
      </p:pic>
      <p:sp>
        <p:nvSpPr>
          <p:cNvPr id="4" name="Rectangle 3"/>
          <p:cNvSpPr/>
          <p:nvPr/>
        </p:nvSpPr>
        <p:spPr>
          <a:xfrm>
            <a:off x="0" y="3898561"/>
            <a:ext cx="9144000" cy="707365"/>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charset="0"/>
                <a:ea typeface="+mn-ea"/>
                <a:cs typeface="+mn-cs"/>
              </a:rPr>
              <a:t>UT Sensorium</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50 MB per second data from cameras + radar + GNSS + inertial sensors   </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1945185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77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098" name="Picture 2" descr="IMG_059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40692" y="4703390"/>
            <a:ext cx="4351994" cy="368811"/>
          </a:xfrm>
          <a:prstGeom prst="rect">
            <a:avLst/>
          </a:prstGeom>
          <a:solidFill>
            <a:schemeClr val="accent3"/>
          </a:solidFill>
        </p:spPr>
        <p:txBody>
          <a:bodyPr wrap="square" lIns="90920" tIns="45462" rIns="90920" bIns="4546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dirty="0" smtClean="0">
                <a:solidFill>
                  <a:prstClr val="black"/>
                </a:solidFill>
              </a:rPr>
              <a:t>… equipped with a </a:t>
            </a:r>
            <a:r>
              <a:rPr lang="en-US" dirty="0" err="1" smtClean="0">
                <a:solidFill>
                  <a:prstClr val="black"/>
                </a:solidFill>
              </a:rPr>
              <a:t>ublox</a:t>
            </a:r>
            <a:r>
              <a:rPr lang="en-US" dirty="0" smtClean="0">
                <a:solidFill>
                  <a:prstClr val="black"/>
                </a:solidFill>
              </a:rPr>
              <a:t> M8L</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4" name="Picture 2" descr="IMG_0590.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49547" y="1838228"/>
            <a:ext cx="2770700" cy="2865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914303"/>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6053" y="1152167"/>
            <a:ext cx="8034359" cy="2697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6503030"/>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KG44342DSTAFF@FFGJRZNFUVWXY5M7" val="302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1714</Words>
  <Application>Microsoft Macintosh PowerPoint</Application>
  <PresentationFormat>On-screen Show (16:9)</PresentationFormat>
  <Paragraphs>283</Paragraphs>
  <Slides>90</Slides>
  <Notes>72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90</vt:i4>
      </vt:variant>
    </vt:vector>
  </HeadingPairs>
  <TitlesOfParts>
    <vt:vector size="103" baseType="lpstr">
      <vt:lpstr>Calibri</vt:lpstr>
      <vt:lpstr>Calibri Light</vt:lpstr>
      <vt:lpstr>Cambria Math</vt:lpstr>
      <vt:lpstr>Copperplate Gothic Bold</vt:lpstr>
      <vt:lpstr>Courier New</vt:lpstr>
      <vt:lpstr>Garamond</vt:lpstr>
      <vt:lpstr>PT Mono</vt:lpstr>
      <vt:lpstr>Tw Cen MT</vt:lpstr>
      <vt:lpstr>Arial</vt:lpstr>
      <vt:lpstr>Custom Design</vt:lpstr>
      <vt:lpstr>3_Office Theme</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2017-10-12T16:13:00Z</cp:lastPrinted>
  <dcterms:created xsi:type="dcterms:W3CDTF">2014-01-27T22:14:17Z</dcterms:created>
  <dcterms:modified xsi:type="dcterms:W3CDTF">2017-10-12T16:14:35Z</dcterms:modified>
</cp:coreProperties>
</file>