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41"/>
  </p:notesMasterIdLst>
  <p:sldIdLst>
    <p:sldId id="289" r:id="rId7"/>
    <p:sldId id="291" r:id="rId8"/>
    <p:sldId id="259" r:id="rId9"/>
    <p:sldId id="319" r:id="rId10"/>
    <p:sldId id="288" r:id="rId11"/>
    <p:sldId id="277" r:id="rId12"/>
    <p:sldId id="278" r:id="rId13"/>
    <p:sldId id="279" r:id="rId14"/>
    <p:sldId id="280" r:id="rId15"/>
    <p:sldId id="281" r:id="rId16"/>
    <p:sldId id="318" r:id="rId17"/>
    <p:sldId id="292" r:id="rId18"/>
    <p:sldId id="305" r:id="rId19"/>
    <p:sldId id="299" r:id="rId20"/>
    <p:sldId id="307" r:id="rId21"/>
    <p:sldId id="306" r:id="rId22"/>
    <p:sldId id="316" r:id="rId23"/>
    <p:sldId id="315" r:id="rId24"/>
    <p:sldId id="308" r:id="rId25"/>
    <p:sldId id="320" r:id="rId26"/>
    <p:sldId id="321" r:id="rId27"/>
    <p:sldId id="322" r:id="rId28"/>
    <p:sldId id="324" r:id="rId29"/>
    <p:sldId id="323" r:id="rId30"/>
    <p:sldId id="310" r:id="rId31"/>
    <p:sldId id="309" r:id="rId32"/>
    <p:sldId id="314" r:id="rId33"/>
    <p:sldId id="311" r:id="rId34"/>
    <p:sldId id="327" r:id="rId35"/>
    <p:sldId id="328" r:id="rId36"/>
    <p:sldId id="317" r:id="rId37"/>
    <p:sldId id="329" r:id="rId38"/>
    <p:sldId id="331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48484"/>
    <a:srgbClr val="779DCB"/>
    <a:srgbClr val="8AABD2"/>
    <a:srgbClr val="6792C5"/>
    <a:srgbClr val="588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21" autoAdjust="0"/>
  </p:normalViewPr>
  <p:slideViewPr>
    <p:cSldViewPr snapToGrid="0">
      <p:cViewPr varScale="1">
        <p:scale>
          <a:sx n="103" d="100"/>
          <a:sy n="103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7A0E0-E596-4E89-9F4E-82634C1EE0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6D7F45-432A-48B5-8169-76D6F45F2F2C}">
      <dgm:prSet phldrT="[Text]"/>
      <dgm:spPr/>
      <dgm:t>
        <a:bodyPr/>
        <a:lstStyle/>
        <a:p>
          <a:r>
            <a:rPr lang="en-US" dirty="0" smtClean="0"/>
            <a:t>The Dynamic Matched-Power Position Push</a:t>
          </a:r>
          <a:endParaRPr lang="en-US" dirty="0"/>
        </a:p>
      </dgm:t>
    </dgm:pt>
    <dgm:pt modelId="{381E9595-6535-40A3-88DA-59C9676E6761}" type="parTrans" cxnId="{FACBA228-8540-4ABA-BD66-637EE0A1D1B8}">
      <dgm:prSet/>
      <dgm:spPr/>
      <dgm:t>
        <a:bodyPr/>
        <a:lstStyle/>
        <a:p>
          <a:endParaRPr lang="en-US"/>
        </a:p>
      </dgm:t>
    </dgm:pt>
    <dgm:pt modelId="{9E6D4440-5880-4EB1-BA6E-C7652FC96687}" type="sibTrans" cxnId="{FACBA228-8540-4ABA-BD66-637EE0A1D1B8}">
      <dgm:prSet/>
      <dgm:spPr/>
      <dgm:t>
        <a:bodyPr/>
        <a:lstStyle/>
        <a:p>
          <a:endParaRPr lang="en-US"/>
        </a:p>
      </dgm:t>
    </dgm:pt>
    <dgm:pt modelId="{5BDE6A0F-FAEC-4135-8492-DB5A1E1E0999}">
      <dgm:prSet phldrT="[Text]"/>
      <dgm:spPr/>
      <dgm:t>
        <a:bodyPr/>
        <a:lstStyle/>
        <a:p>
          <a:r>
            <a:rPr lang="en-US" dirty="0" smtClean="0"/>
            <a:t>The Dynamic Overpowered Time Push</a:t>
          </a:r>
          <a:endParaRPr lang="en-US" dirty="0"/>
        </a:p>
      </dgm:t>
    </dgm:pt>
    <dgm:pt modelId="{19ED6B85-4FD6-449F-8F54-1414C946814F}" type="parTrans" cxnId="{9B6CA82A-6CBA-4F86-917C-D3E5CA12CF59}">
      <dgm:prSet/>
      <dgm:spPr/>
      <dgm:t>
        <a:bodyPr/>
        <a:lstStyle/>
        <a:p>
          <a:endParaRPr lang="en-US"/>
        </a:p>
      </dgm:t>
    </dgm:pt>
    <dgm:pt modelId="{6C02F3A7-6030-48E0-84D0-6EFC97D0FEF3}" type="sibTrans" cxnId="{9B6CA82A-6CBA-4F86-917C-D3E5CA12CF59}">
      <dgm:prSet/>
      <dgm:spPr/>
      <dgm:t>
        <a:bodyPr/>
        <a:lstStyle/>
        <a:p>
          <a:endParaRPr lang="en-US"/>
        </a:p>
      </dgm:t>
    </dgm:pt>
    <dgm:pt modelId="{4627862C-FC87-48BC-944E-407E59788019}">
      <dgm:prSet/>
      <dgm:spPr/>
      <dgm:t>
        <a:bodyPr/>
        <a:lstStyle/>
        <a:p>
          <a:r>
            <a:rPr lang="en-US" dirty="0" smtClean="0"/>
            <a:t>The Static Matched-Power Position Push</a:t>
          </a:r>
          <a:endParaRPr lang="en-US" dirty="0"/>
        </a:p>
      </dgm:t>
    </dgm:pt>
    <dgm:pt modelId="{6D318065-EACC-4236-8493-65509DAFFC2F}" type="parTrans" cxnId="{F240D84B-47CF-4BAC-90D8-555566634D93}">
      <dgm:prSet/>
      <dgm:spPr/>
      <dgm:t>
        <a:bodyPr/>
        <a:lstStyle/>
        <a:p>
          <a:endParaRPr lang="en-US"/>
        </a:p>
      </dgm:t>
    </dgm:pt>
    <dgm:pt modelId="{C47443B8-8637-43E5-A66A-12351F4B863F}" type="sibTrans" cxnId="{F240D84B-47CF-4BAC-90D8-555566634D93}">
      <dgm:prSet/>
      <dgm:spPr/>
      <dgm:t>
        <a:bodyPr/>
        <a:lstStyle/>
        <a:p>
          <a:endParaRPr lang="en-US"/>
        </a:p>
      </dgm:t>
    </dgm:pt>
    <dgm:pt modelId="{4AA56309-668E-4383-964D-4ED9C13BC70F}">
      <dgm:prSet/>
      <dgm:spPr/>
      <dgm:t>
        <a:bodyPr/>
        <a:lstStyle/>
        <a:p>
          <a:r>
            <a:rPr lang="en-US" dirty="0" smtClean="0"/>
            <a:t>The Static Matched-Power Time Push</a:t>
          </a:r>
          <a:endParaRPr lang="en-US" dirty="0"/>
        </a:p>
      </dgm:t>
    </dgm:pt>
    <dgm:pt modelId="{F41B2CD5-0BD7-4938-8F49-568561EA7C88}" type="parTrans" cxnId="{5E2D094F-4F2C-4207-A313-5C80B22B6853}">
      <dgm:prSet/>
      <dgm:spPr/>
      <dgm:t>
        <a:bodyPr/>
        <a:lstStyle/>
        <a:p>
          <a:endParaRPr lang="en-US"/>
        </a:p>
      </dgm:t>
    </dgm:pt>
    <dgm:pt modelId="{B94665DF-C944-402F-B85C-1C6E8FF54010}" type="sibTrans" cxnId="{5E2D094F-4F2C-4207-A313-5C80B22B6853}">
      <dgm:prSet/>
      <dgm:spPr/>
      <dgm:t>
        <a:bodyPr/>
        <a:lstStyle/>
        <a:p>
          <a:endParaRPr lang="en-US"/>
        </a:p>
      </dgm:t>
    </dgm:pt>
    <dgm:pt modelId="{C588290D-758B-495D-9786-AFEA74A93685}">
      <dgm:prSet/>
      <dgm:spPr/>
      <dgm:t>
        <a:bodyPr/>
        <a:lstStyle/>
        <a:p>
          <a:r>
            <a:rPr lang="en-US" dirty="0" smtClean="0"/>
            <a:t>The Static Overpowered Time Push</a:t>
          </a:r>
          <a:endParaRPr lang="en-US" dirty="0"/>
        </a:p>
      </dgm:t>
    </dgm:pt>
    <dgm:pt modelId="{025A74AA-FCE2-426E-883C-236168BCF930}" type="parTrans" cxnId="{5F6B0B71-1E39-4467-8F6C-6B2F191D2649}">
      <dgm:prSet/>
      <dgm:spPr/>
      <dgm:t>
        <a:bodyPr/>
        <a:lstStyle/>
        <a:p>
          <a:endParaRPr lang="en-US"/>
        </a:p>
      </dgm:t>
    </dgm:pt>
    <dgm:pt modelId="{2DD09FF6-81F3-4613-959A-E71C91300A22}" type="sibTrans" cxnId="{5F6B0B71-1E39-4467-8F6C-6B2F191D2649}">
      <dgm:prSet/>
      <dgm:spPr/>
      <dgm:t>
        <a:bodyPr/>
        <a:lstStyle/>
        <a:p>
          <a:endParaRPr lang="en-US"/>
        </a:p>
      </dgm:t>
    </dgm:pt>
    <dgm:pt modelId="{13FED372-6790-4764-BBC7-8A7B5D009624}">
      <dgm:prSet/>
      <dgm:spPr/>
      <dgm:t>
        <a:bodyPr/>
        <a:lstStyle/>
        <a:p>
          <a:r>
            <a:rPr lang="en-US" dirty="0" smtClean="0"/>
            <a:t>The Static Switch</a:t>
          </a:r>
          <a:endParaRPr lang="en-US" dirty="0"/>
        </a:p>
      </dgm:t>
    </dgm:pt>
    <dgm:pt modelId="{28F64A50-72F4-4F1E-A287-66B77CDA093B}" type="parTrans" cxnId="{77A714D0-FE3C-4D17-8F64-E3383974FDF7}">
      <dgm:prSet/>
      <dgm:spPr/>
      <dgm:t>
        <a:bodyPr/>
        <a:lstStyle/>
        <a:p>
          <a:endParaRPr lang="en-US"/>
        </a:p>
      </dgm:t>
    </dgm:pt>
    <dgm:pt modelId="{2E34EAB4-8428-4413-9805-7BCE8A42B477}" type="sibTrans" cxnId="{77A714D0-FE3C-4D17-8F64-E3383974FDF7}">
      <dgm:prSet/>
      <dgm:spPr/>
      <dgm:t>
        <a:bodyPr/>
        <a:lstStyle/>
        <a:p>
          <a:endParaRPr lang="en-US"/>
        </a:p>
      </dgm:t>
    </dgm:pt>
    <dgm:pt modelId="{586793F0-ADB4-47E4-BDC2-B6E478E17A9A}" type="pres">
      <dgm:prSet presAssocID="{E197A0E0-E596-4E89-9F4E-82634C1EE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980B92-17EF-445C-AF10-EA28604BE15B}" type="pres">
      <dgm:prSet presAssocID="{3A6D7F45-432A-48B5-8169-76D6F45F2F2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6F882-70BB-4843-9F1B-CCEF7E374465}" type="pres">
      <dgm:prSet presAssocID="{9E6D4440-5880-4EB1-BA6E-C7652FC96687}" presName="spacer" presStyleCnt="0"/>
      <dgm:spPr/>
    </dgm:pt>
    <dgm:pt modelId="{B1A2D02A-E800-4D4C-8520-7B467070B0CB}" type="pres">
      <dgm:prSet presAssocID="{5BDE6A0F-FAEC-4135-8492-DB5A1E1E099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98A6F-5145-4987-85C0-444D9AB11C4D}" type="pres">
      <dgm:prSet presAssocID="{6C02F3A7-6030-48E0-84D0-6EFC97D0FEF3}" presName="spacer" presStyleCnt="0"/>
      <dgm:spPr/>
    </dgm:pt>
    <dgm:pt modelId="{05B15CDD-D8BD-4187-8FD0-DC0FC3F1A019}" type="pres">
      <dgm:prSet presAssocID="{4627862C-FC87-48BC-944E-407E5978801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57C69-7CF2-43B2-9114-5877924CB1DD}" type="pres">
      <dgm:prSet presAssocID="{C47443B8-8637-43E5-A66A-12351F4B863F}" presName="spacer" presStyleCnt="0"/>
      <dgm:spPr/>
    </dgm:pt>
    <dgm:pt modelId="{C527151B-3F1D-4877-BB43-45EDB78DC17B}" type="pres">
      <dgm:prSet presAssocID="{4AA56309-668E-4383-964D-4ED9C13BC70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F3C44-7C00-4AFF-B8F0-92792B65324E}" type="pres">
      <dgm:prSet presAssocID="{B94665DF-C944-402F-B85C-1C6E8FF54010}" presName="spacer" presStyleCnt="0"/>
      <dgm:spPr/>
    </dgm:pt>
    <dgm:pt modelId="{2BD189F9-7036-4A09-B08C-10BF7734D764}" type="pres">
      <dgm:prSet presAssocID="{C588290D-758B-495D-9786-AFEA74A9368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99F3C-67CB-41C1-85D4-5F182C137F58}" type="pres">
      <dgm:prSet presAssocID="{2DD09FF6-81F3-4613-959A-E71C91300A22}" presName="spacer" presStyleCnt="0"/>
      <dgm:spPr/>
    </dgm:pt>
    <dgm:pt modelId="{B3A65E07-17A5-4BCA-B589-C79DC8DFA1A4}" type="pres">
      <dgm:prSet presAssocID="{13FED372-6790-4764-BBC7-8A7B5D00962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BF93B-E318-4E46-B125-F49487255753}" type="presOf" srcId="{13FED372-6790-4764-BBC7-8A7B5D009624}" destId="{B3A65E07-17A5-4BCA-B589-C79DC8DFA1A4}" srcOrd="0" destOrd="0" presId="urn:microsoft.com/office/officeart/2005/8/layout/vList2"/>
    <dgm:cxn modelId="{5E2D094F-4F2C-4207-A313-5C80B22B6853}" srcId="{E197A0E0-E596-4E89-9F4E-82634C1EE029}" destId="{4AA56309-668E-4383-964D-4ED9C13BC70F}" srcOrd="3" destOrd="0" parTransId="{F41B2CD5-0BD7-4938-8F49-568561EA7C88}" sibTransId="{B94665DF-C944-402F-B85C-1C6E8FF54010}"/>
    <dgm:cxn modelId="{1D80A7E9-8066-4248-856A-7D8A506561E5}" type="presOf" srcId="{4627862C-FC87-48BC-944E-407E59788019}" destId="{05B15CDD-D8BD-4187-8FD0-DC0FC3F1A019}" srcOrd="0" destOrd="0" presId="urn:microsoft.com/office/officeart/2005/8/layout/vList2"/>
    <dgm:cxn modelId="{B00C00CE-5FDD-42C5-9E01-2F042CFFD5FF}" type="presOf" srcId="{C588290D-758B-495D-9786-AFEA74A93685}" destId="{2BD189F9-7036-4A09-B08C-10BF7734D764}" srcOrd="0" destOrd="0" presId="urn:microsoft.com/office/officeart/2005/8/layout/vList2"/>
    <dgm:cxn modelId="{77A714D0-FE3C-4D17-8F64-E3383974FDF7}" srcId="{E197A0E0-E596-4E89-9F4E-82634C1EE029}" destId="{13FED372-6790-4764-BBC7-8A7B5D009624}" srcOrd="5" destOrd="0" parTransId="{28F64A50-72F4-4F1E-A287-66B77CDA093B}" sibTransId="{2E34EAB4-8428-4413-9805-7BCE8A42B477}"/>
    <dgm:cxn modelId="{10AF69D3-07E8-4BB7-805C-E76E87DEAA9F}" type="presOf" srcId="{4AA56309-668E-4383-964D-4ED9C13BC70F}" destId="{C527151B-3F1D-4877-BB43-45EDB78DC17B}" srcOrd="0" destOrd="0" presId="urn:microsoft.com/office/officeart/2005/8/layout/vList2"/>
    <dgm:cxn modelId="{9B6CA82A-6CBA-4F86-917C-D3E5CA12CF59}" srcId="{E197A0E0-E596-4E89-9F4E-82634C1EE029}" destId="{5BDE6A0F-FAEC-4135-8492-DB5A1E1E0999}" srcOrd="1" destOrd="0" parTransId="{19ED6B85-4FD6-449F-8F54-1414C946814F}" sibTransId="{6C02F3A7-6030-48E0-84D0-6EFC97D0FEF3}"/>
    <dgm:cxn modelId="{5F6B0B71-1E39-4467-8F6C-6B2F191D2649}" srcId="{E197A0E0-E596-4E89-9F4E-82634C1EE029}" destId="{C588290D-758B-495D-9786-AFEA74A93685}" srcOrd="4" destOrd="0" parTransId="{025A74AA-FCE2-426E-883C-236168BCF930}" sibTransId="{2DD09FF6-81F3-4613-959A-E71C91300A22}"/>
    <dgm:cxn modelId="{FBC47EA4-2CEB-46AC-AFD6-504C87835DBD}" type="presOf" srcId="{3A6D7F45-432A-48B5-8169-76D6F45F2F2C}" destId="{96980B92-17EF-445C-AF10-EA28604BE15B}" srcOrd="0" destOrd="0" presId="urn:microsoft.com/office/officeart/2005/8/layout/vList2"/>
    <dgm:cxn modelId="{EA28F370-C857-4232-AD9C-BD1781DCEF0A}" type="presOf" srcId="{5BDE6A0F-FAEC-4135-8492-DB5A1E1E0999}" destId="{B1A2D02A-E800-4D4C-8520-7B467070B0CB}" srcOrd="0" destOrd="0" presId="urn:microsoft.com/office/officeart/2005/8/layout/vList2"/>
    <dgm:cxn modelId="{F240D84B-47CF-4BAC-90D8-555566634D93}" srcId="{E197A0E0-E596-4E89-9F4E-82634C1EE029}" destId="{4627862C-FC87-48BC-944E-407E59788019}" srcOrd="2" destOrd="0" parTransId="{6D318065-EACC-4236-8493-65509DAFFC2F}" sibTransId="{C47443B8-8637-43E5-A66A-12351F4B863F}"/>
    <dgm:cxn modelId="{79D492E5-A6B4-4345-8D9D-2E790EB3B092}" type="presOf" srcId="{E197A0E0-E596-4E89-9F4E-82634C1EE029}" destId="{586793F0-ADB4-47E4-BDC2-B6E478E17A9A}" srcOrd="0" destOrd="0" presId="urn:microsoft.com/office/officeart/2005/8/layout/vList2"/>
    <dgm:cxn modelId="{FACBA228-8540-4ABA-BD66-637EE0A1D1B8}" srcId="{E197A0E0-E596-4E89-9F4E-82634C1EE029}" destId="{3A6D7F45-432A-48B5-8169-76D6F45F2F2C}" srcOrd="0" destOrd="0" parTransId="{381E9595-6535-40A3-88DA-59C9676E6761}" sibTransId="{9E6D4440-5880-4EB1-BA6E-C7652FC96687}"/>
    <dgm:cxn modelId="{5FAAB256-73C3-4988-AD93-787E6DAD7753}" type="presParOf" srcId="{586793F0-ADB4-47E4-BDC2-B6E478E17A9A}" destId="{96980B92-17EF-445C-AF10-EA28604BE15B}" srcOrd="0" destOrd="0" presId="urn:microsoft.com/office/officeart/2005/8/layout/vList2"/>
    <dgm:cxn modelId="{EC29A3D5-F777-41B9-A8ED-394092D03C54}" type="presParOf" srcId="{586793F0-ADB4-47E4-BDC2-B6E478E17A9A}" destId="{4496F882-70BB-4843-9F1B-CCEF7E374465}" srcOrd="1" destOrd="0" presId="urn:microsoft.com/office/officeart/2005/8/layout/vList2"/>
    <dgm:cxn modelId="{A5487F3C-0889-4516-B5F4-C64F1E3C3E5B}" type="presParOf" srcId="{586793F0-ADB4-47E4-BDC2-B6E478E17A9A}" destId="{B1A2D02A-E800-4D4C-8520-7B467070B0CB}" srcOrd="2" destOrd="0" presId="urn:microsoft.com/office/officeart/2005/8/layout/vList2"/>
    <dgm:cxn modelId="{7C91B361-8826-46E8-AC71-419BAC09D3DE}" type="presParOf" srcId="{586793F0-ADB4-47E4-BDC2-B6E478E17A9A}" destId="{1BB98A6F-5145-4987-85C0-444D9AB11C4D}" srcOrd="3" destOrd="0" presId="urn:microsoft.com/office/officeart/2005/8/layout/vList2"/>
    <dgm:cxn modelId="{FBD8E6E9-9AC0-4D91-9231-6EDA41F60EDC}" type="presParOf" srcId="{586793F0-ADB4-47E4-BDC2-B6E478E17A9A}" destId="{05B15CDD-D8BD-4187-8FD0-DC0FC3F1A019}" srcOrd="4" destOrd="0" presId="urn:microsoft.com/office/officeart/2005/8/layout/vList2"/>
    <dgm:cxn modelId="{3D1BE0F3-5F11-4C9E-8DD5-5F0E64E22D80}" type="presParOf" srcId="{586793F0-ADB4-47E4-BDC2-B6E478E17A9A}" destId="{F2C57C69-7CF2-43B2-9114-5877924CB1DD}" srcOrd="5" destOrd="0" presId="urn:microsoft.com/office/officeart/2005/8/layout/vList2"/>
    <dgm:cxn modelId="{B77E20BC-5E82-4DA8-9E47-4A342FE24A8C}" type="presParOf" srcId="{586793F0-ADB4-47E4-BDC2-B6E478E17A9A}" destId="{C527151B-3F1D-4877-BB43-45EDB78DC17B}" srcOrd="6" destOrd="0" presId="urn:microsoft.com/office/officeart/2005/8/layout/vList2"/>
    <dgm:cxn modelId="{CAF37016-9151-4555-B186-2300B219A608}" type="presParOf" srcId="{586793F0-ADB4-47E4-BDC2-B6E478E17A9A}" destId="{0A6F3C44-7C00-4AFF-B8F0-92792B65324E}" srcOrd="7" destOrd="0" presId="urn:microsoft.com/office/officeart/2005/8/layout/vList2"/>
    <dgm:cxn modelId="{8965628A-1B57-4C0A-9129-9E74BCBE5AC7}" type="presParOf" srcId="{586793F0-ADB4-47E4-BDC2-B6E478E17A9A}" destId="{2BD189F9-7036-4A09-B08C-10BF7734D764}" srcOrd="8" destOrd="0" presId="urn:microsoft.com/office/officeart/2005/8/layout/vList2"/>
    <dgm:cxn modelId="{CF40407C-90F7-4FC2-B3A6-15F026B11D08}" type="presParOf" srcId="{586793F0-ADB4-47E4-BDC2-B6E478E17A9A}" destId="{6A699F3C-67CB-41C1-85D4-5F182C137F58}" srcOrd="9" destOrd="0" presId="urn:microsoft.com/office/officeart/2005/8/layout/vList2"/>
    <dgm:cxn modelId="{27FC5D1E-0C7B-4034-8086-326E54E13C61}" type="presParOf" srcId="{586793F0-ADB4-47E4-BDC2-B6E478E17A9A}" destId="{B3A65E07-17A5-4BCA-B589-C79DC8DFA1A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80B92-17EF-445C-AF10-EA28604BE15B}">
      <dsp:nvSpPr>
        <dsp:cNvPr id="0" name=""/>
        <dsp:cNvSpPr/>
      </dsp:nvSpPr>
      <dsp:spPr>
        <a:xfrm>
          <a:off x="0" y="33243"/>
          <a:ext cx="5218403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Dynamic Matched-Power Position Push</a:t>
          </a:r>
          <a:endParaRPr lang="en-US" sz="1900" kern="1200" dirty="0"/>
        </a:p>
      </dsp:txBody>
      <dsp:txXfrm>
        <a:off x="22246" y="55489"/>
        <a:ext cx="5173911" cy="411223"/>
      </dsp:txXfrm>
    </dsp:sp>
    <dsp:sp modelId="{B1A2D02A-E800-4D4C-8520-7B467070B0CB}">
      <dsp:nvSpPr>
        <dsp:cNvPr id="0" name=""/>
        <dsp:cNvSpPr/>
      </dsp:nvSpPr>
      <dsp:spPr>
        <a:xfrm>
          <a:off x="0" y="543678"/>
          <a:ext cx="5218403" cy="45571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Dynamic Overpowered Time Push</a:t>
          </a:r>
          <a:endParaRPr lang="en-US" sz="1900" kern="1200" dirty="0"/>
        </a:p>
      </dsp:txBody>
      <dsp:txXfrm>
        <a:off x="22246" y="565924"/>
        <a:ext cx="5173911" cy="411223"/>
      </dsp:txXfrm>
    </dsp:sp>
    <dsp:sp modelId="{05B15CDD-D8BD-4187-8FD0-DC0FC3F1A019}">
      <dsp:nvSpPr>
        <dsp:cNvPr id="0" name=""/>
        <dsp:cNvSpPr/>
      </dsp:nvSpPr>
      <dsp:spPr>
        <a:xfrm>
          <a:off x="0" y="1054113"/>
          <a:ext cx="5218403" cy="45571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Static Matched-Power Position Push</a:t>
          </a:r>
          <a:endParaRPr lang="en-US" sz="1900" kern="1200" dirty="0"/>
        </a:p>
      </dsp:txBody>
      <dsp:txXfrm>
        <a:off x="22246" y="1076359"/>
        <a:ext cx="5173911" cy="411223"/>
      </dsp:txXfrm>
    </dsp:sp>
    <dsp:sp modelId="{C527151B-3F1D-4877-BB43-45EDB78DC17B}">
      <dsp:nvSpPr>
        <dsp:cNvPr id="0" name=""/>
        <dsp:cNvSpPr/>
      </dsp:nvSpPr>
      <dsp:spPr>
        <a:xfrm>
          <a:off x="0" y="1564548"/>
          <a:ext cx="5218403" cy="45571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Static Matched-Power Time Push</a:t>
          </a:r>
          <a:endParaRPr lang="en-US" sz="1900" kern="1200" dirty="0"/>
        </a:p>
      </dsp:txBody>
      <dsp:txXfrm>
        <a:off x="22246" y="1586794"/>
        <a:ext cx="5173911" cy="411223"/>
      </dsp:txXfrm>
    </dsp:sp>
    <dsp:sp modelId="{2BD189F9-7036-4A09-B08C-10BF7734D764}">
      <dsp:nvSpPr>
        <dsp:cNvPr id="0" name=""/>
        <dsp:cNvSpPr/>
      </dsp:nvSpPr>
      <dsp:spPr>
        <a:xfrm>
          <a:off x="0" y="2074983"/>
          <a:ext cx="5218403" cy="45571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Static Overpowered Time Push</a:t>
          </a:r>
          <a:endParaRPr lang="en-US" sz="1900" kern="1200" dirty="0"/>
        </a:p>
      </dsp:txBody>
      <dsp:txXfrm>
        <a:off x="22246" y="2097229"/>
        <a:ext cx="5173911" cy="411223"/>
      </dsp:txXfrm>
    </dsp:sp>
    <dsp:sp modelId="{B3A65E07-17A5-4BCA-B589-C79DC8DFA1A4}">
      <dsp:nvSpPr>
        <dsp:cNvPr id="0" name=""/>
        <dsp:cNvSpPr/>
      </dsp:nvSpPr>
      <dsp:spPr>
        <a:xfrm>
          <a:off x="0" y="2585418"/>
          <a:ext cx="5218403" cy="4557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Static Switch</a:t>
          </a:r>
          <a:endParaRPr lang="en-US" sz="1900" kern="1200" dirty="0"/>
        </a:p>
      </dsp:txBody>
      <dsp:txXfrm>
        <a:off x="22246" y="2607664"/>
        <a:ext cx="5173911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80987-955D-4857-80D0-4E6258754661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CAA6-751C-41AF-8508-9D212547E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08776"/>
            <a:ext cx="1905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6324600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1" name="Picture 10" descr="wncg_horz_b_bw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91759"/>
            <a:ext cx="2438400" cy="6258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5760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8165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1591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839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6403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611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568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430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9433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741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993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8600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385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010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763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2747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8126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257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973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3000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1525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19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6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3995059"/>
            <a:ext cx="9601200" cy="77288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</a:rPr>
              <a:t>Secure Navigation and Timing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sz="27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Todd Humphreys  |  Aerospace Engineering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The University of Texas at Austin</a:t>
            </a:r>
          </a:p>
          <a:p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LAAFB GPS Directorate | December 5, 2012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1261533"/>
            <a:ext cx="7747000" cy="418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monAndPap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6" y="321731"/>
            <a:ext cx="8325556" cy="62441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935" y="355384"/>
            <a:ext cx="8492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University of Texas Spoofing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:\Users\todd\Desktop\spoofing_testb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3" y="1422401"/>
            <a:ext cx="8483444" cy="43337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dd\Desktop\UT Hornet Mini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267107"/>
            <a:ext cx="8325013" cy="6243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295400"/>
            <a:ext cx="1219199" cy="117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22240_anten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6629400" y="4572000"/>
            <a:ext cx="1358526" cy="99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IMG_029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6" y="4114800"/>
            <a:ext cx="2327564" cy="1738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IMG_029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1707444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H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1868476" cy="139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209800" y="4343400"/>
            <a:ext cx="8382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Internet or LAN</a:t>
            </a:r>
            <a:endParaRPr lang="en-US" sz="1400" b="1" dirty="0"/>
          </a:p>
        </p:txBody>
      </p:sp>
      <p:cxnSp>
        <p:nvCxnSpPr>
          <p:cNvPr id="17" name="Elbow Connector 16"/>
          <p:cNvCxnSpPr>
            <a:endCxn id="16" idx="1"/>
          </p:cNvCxnSpPr>
          <p:nvPr/>
        </p:nvCxnSpPr>
        <p:spPr>
          <a:xfrm>
            <a:off x="1861457" y="4604657"/>
            <a:ext cx="348343" cy="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6" idx="3"/>
          </p:cNvCxnSpPr>
          <p:nvPr/>
        </p:nvCxnSpPr>
        <p:spPr>
          <a:xfrm rot="10800000" flipV="1">
            <a:off x="3048001" y="4604656"/>
            <a:ext cx="348343" cy="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595535" y="2142931"/>
            <a:ext cx="2715208" cy="1971869"/>
          </a:xfrm>
          <a:custGeom>
            <a:avLst/>
            <a:gdLst>
              <a:gd name="connsiteX0" fmla="*/ 0 w 2715208"/>
              <a:gd name="connsiteY0" fmla="*/ 3110 h 1971869"/>
              <a:gd name="connsiteX1" fmla="*/ 195943 w 2715208"/>
              <a:gd name="connsiteY1" fmla="*/ 143069 h 1971869"/>
              <a:gd name="connsiteX2" fmla="*/ 298579 w 2715208"/>
              <a:gd name="connsiteY2" fmla="*/ 861526 h 1971869"/>
              <a:gd name="connsiteX3" fmla="*/ 1716832 w 2715208"/>
              <a:gd name="connsiteY3" fmla="*/ 1346718 h 1971869"/>
              <a:gd name="connsiteX4" fmla="*/ 2537926 w 2715208"/>
              <a:gd name="connsiteY4" fmla="*/ 1514669 h 1971869"/>
              <a:gd name="connsiteX5" fmla="*/ 2715208 w 2715208"/>
              <a:gd name="connsiteY5" fmla="*/ 1971869 h 197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208" h="1971869">
                <a:moveTo>
                  <a:pt x="0" y="3110"/>
                </a:moveTo>
                <a:cubicBezTo>
                  <a:pt x="73090" y="1555"/>
                  <a:pt x="146180" y="0"/>
                  <a:pt x="195943" y="143069"/>
                </a:cubicBezTo>
                <a:cubicBezTo>
                  <a:pt x="245706" y="286138"/>
                  <a:pt x="45098" y="660918"/>
                  <a:pt x="298579" y="861526"/>
                </a:cubicBezTo>
                <a:cubicBezTo>
                  <a:pt x="552060" y="1062134"/>
                  <a:pt x="1343608" y="1237861"/>
                  <a:pt x="1716832" y="1346718"/>
                </a:cubicBezTo>
                <a:cubicBezTo>
                  <a:pt x="2090057" y="1455575"/>
                  <a:pt x="2371530" y="1410477"/>
                  <a:pt x="2537926" y="1514669"/>
                </a:cubicBezTo>
                <a:cubicBezTo>
                  <a:pt x="2704322" y="1618861"/>
                  <a:pt x="2709765" y="1795365"/>
                  <a:pt x="2715208" y="197186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45633" y="1245637"/>
            <a:ext cx="998375" cy="2850502"/>
          </a:xfrm>
          <a:custGeom>
            <a:avLst/>
            <a:gdLst>
              <a:gd name="connsiteX0" fmla="*/ 0 w 998375"/>
              <a:gd name="connsiteY0" fmla="*/ 256592 h 2850502"/>
              <a:gd name="connsiteX1" fmla="*/ 699796 w 998375"/>
              <a:gd name="connsiteY1" fmla="*/ 153955 h 2850502"/>
              <a:gd name="connsiteX2" fmla="*/ 709126 w 998375"/>
              <a:gd name="connsiteY2" fmla="*/ 1180322 h 2850502"/>
              <a:gd name="connsiteX3" fmla="*/ 998375 w 998375"/>
              <a:gd name="connsiteY3" fmla="*/ 2850502 h 285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375" h="2850502">
                <a:moveTo>
                  <a:pt x="0" y="256592"/>
                </a:moveTo>
                <a:cubicBezTo>
                  <a:pt x="290804" y="128296"/>
                  <a:pt x="581608" y="0"/>
                  <a:pt x="699796" y="153955"/>
                </a:cubicBezTo>
                <a:cubicBezTo>
                  <a:pt x="817984" y="307910"/>
                  <a:pt x="659363" y="730898"/>
                  <a:pt x="709126" y="1180322"/>
                </a:cubicBezTo>
                <a:cubicBezTo>
                  <a:pt x="758889" y="1629746"/>
                  <a:pt x="878632" y="2240124"/>
                  <a:pt x="998375" y="285050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674637" y="3786674"/>
            <a:ext cx="2313992" cy="1662404"/>
          </a:xfrm>
          <a:custGeom>
            <a:avLst/>
            <a:gdLst>
              <a:gd name="connsiteX0" fmla="*/ 0 w 2313992"/>
              <a:gd name="connsiteY0" fmla="*/ 309465 h 1662404"/>
              <a:gd name="connsiteX1" fmla="*/ 279918 w 2313992"/>
              <a:gd name="connsiteY1" fmla="*/ 66869 h 1662404"/>
              <a:gd name="connsiteX2" fmla="*/ 1464906 w 2313992"/>
              <a:gd name="connsiteY2" fmla="*/ 216159 h 1662404"/>
              <a:gd name="connsiteX3" fmla="*/ 1688841 w 2313992"/>
              <a:gd name="connsiteY3" fmla="*/ 1363824 h 1662404"/>
              <a:gd name="connsiteX4" fmla="*/ 2313992 w 2313992"/>
              <a:gd name="connsiteY4" fmla="*/ 1662404 h 166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992" h="1662404">
                <a:moveTo>
                  <a:pt x="0" y="309465"/>
                </a:moveTo>
                <a:cubicBezTo>
                  <a:pt x="17883" y="195942"/>
                  <a:pt x="35767" y="82420"/>
                  <a:pt x="279918" y="66869"/>
                </a:cubicBezTo>
                <a:cubicBezTo>
                  <a:pt x="524069" y="51318"/>
                  <a:pt x="1230086" y="0"/>
                  <a:pt x="1464906" y="216159"/>
                </a:cubicBezTo>
                <a:cubicBezTo>
                  <a:pt x="1699726" y="432318"/>
                  <a:pt x="1547327" y="1122783"/>
                  <a:pt x="1688841" y="1363824"/>
                </a:cubicBezTo>
                <a:cubicBezTo>
                  <a:pt x="1830355" y="1604865"/>
                  <a:pt x="2072173" y="1633634"/>
                  <a:pt x="2313992" y="1662404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5410200" y="2286000"/>
            <a:ext cx="1524000" cy="2286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43800" y="2362200"/>
            <a:ext cx="1066800" cy="2209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>
            <a:spLocks noChangeAspect="1"/>
          </p:cNvSpPr>
          <p:nvPr/>
        </p:nvSpPr>
        <p:spPr>
          <a:xfrm>
            <a:off x="6400800" y="3810000"/>
            <a:ext cx="1078992" cy="1078992"/>
          </a:xfrm>
          <a:prstGeom prst="arc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>
            <a:spLocks noChangeAspect="1"/>
          </p:cNvSpPr>
          <p:nvPr/>
        </p:nvSpPr>
        <p:spPr>
          <a:xfrm>
            <a:off x="6195060" y="3505200"/>
            <a:ext cx="1348740" cy="1348740"/>
          </a:xfrm>
          <a:prstGeom prst="arc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>
            <a:spLocks noChangeAspect="1"/>
          </p:cNvSpPr>
          <p:nvPr/>
        </p:nvSpPr>
        <p:spPr>
          <a:xfrm>
            <a:off x="5943600" y="3190875"/>
            <a:ext cx="1685925" cy="1685925"/>
          </a:xfrm>
          <a:prstGeom prst="arc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990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Receive Antenna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990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External Reference Clock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3578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Control Computer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GPS Spoofer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57400" y="6172200"/>
            <a:ext cx="19050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UAV coordinates from tracking system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5788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Transmit Antenna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72200" y="28295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Spoofed Signals as a </a:t>
            </a:r>
          </a:p>
          <a:p>
            <a:pPr algn="ctr"/>
            <a:r>
              <a:rPr lang="en-US" sz="1400" b="1" dirty="0" smtClean="0"/>
              <a:t>“Virtual Tractor Beam”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9667" y="92287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Target UAV</a:t>
            </a:r>
            <a:endParaRPr lang="en-US" sz="140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667000" y="4876800"/>
            <a:ext cx="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4633" y="75982"/>
            <a:ext cx="8608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Commandeering a UAV via GPS Spoofing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Users\todd\Desktop\copter\DSC_20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7" y="1193800"/>
            <a:ext cx="2785534" cy="158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405257" y="75982"/>
            <a:ext cx="2387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UAV Video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168391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RAIM was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helpful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spoofing: we couldn’t spoof all signals seen by UAV due to our reference antenna placement, but the Hornet Mini’s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uBlox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receiver rejected observables from authentic signals, presumably via RAIM.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Overwhelming power is required for clean capture: </a:t>
            </a:r>
            <a:r>
              <a:rPr lang="en-US" sz="2800" i="0" dirty="0" smtClean="0"/>
              <a:t>A matched-power takeover leads to large (50-100 m) multipath-type errors as the authentic and counterfeit signals interact.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The UAV’s heavy reliance on altimeter for vertical position was easily overcome by a large vertical GPS velocity</a:t>
            </a:r>
            <a:r>
              <a:rPr lang="en-US" sz="2800" dirty="0"/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977" y="252658"/>
            <a:ext cx="5726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Observations  (1/2)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168391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GPS capture breaks flight controller’s feedback loop; now spoofer must play the role formerly assumed by GPS.  Implication: Fine control of UAV requires accurate radar or LIDAR UAV tracking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Seamless capture (no code or carrier phase unlock) requires target position knowledge to within ~50 m and velocity knowledge better than ~2 m/s.  This is quite challenging for small UAV targets at long stand-off ranges (e.g., several km).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Compensating for all system and geometric delays to achieve meter-level alignment is challenging but quite possible.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977" y="252658"/>
            <a:ext cx="5726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Observations  (2/2)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798431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</a:t>
            </a:r>
            <a:r>
              <a:rPr lang="en-US" sz="3200" dirty="0" smtClean="0"/>
              <a:t> </a:t>
            </a:r>
            <a:r>
              <a:rPr lang="en-US" sz="3200" noProof="0" dirty="0" smtClean="0"/>
              <a:t>navigation </a:t>
            </a:r>
            <a:r>
              <a:rPr lang="en-US" sz="3200" dirty="0" smtClean="0"/>
              <a:t>systems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UAVs above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18 lbs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certified “spoof-resistant”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i="1" dirty="0" smtClean="0"/>
              <a:t>Require</a:t>
            </a:r>
            <a:r>
              <a:rPr lang="en-US" sz="3200" dirty="0" smtClean="0"/>
              <a:t> navigation and timing systems in critical infrastructure to be certified “spoof-resistant”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“Spoof resistant” defined by </a:t>
            </a:r>
            <a:r>
              <a:rPr lang="en-US" sz="3200" i="1" dirty="0" smtClean="0"/>
              <a:t>ability to withstand or detect civil GPS spoofing in </a:t>
            </a:r>
            <a:r>
              <a:rPr lang="en-US" sz="3200" dirty="0" smtClean="0"/>
              <a:t>a battery of tests performed in a spoofing </a:t>
            </a:r>
            <a:r>
              <a:rPr lang="en-US" sz="3200" dirty="0" err="1" smtClean="0"/>
              <a:t>testbed</a:t>
            </a:r>
            <a:r>
              <a:rPr lang="en-US" sz="3200" dirty="0" smtClean="0"/>
              <a:t> (e.g., TEXBAT)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977" y="252658"/>
            <a:ext cx="5552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Recommendations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637300" y="1182269"/>
            <a:ext cx="7768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From testimony to House Committee on Homeland Security, July 19, 2012</a:t>
            </a:r>
            <a:endParaRPr lang="en-US" sz="2000" i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87568" y="75982"/>
            <a:ext cx="4022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Spoofing Defenses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586" y="719445"/>
            <a:ext cx="222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+mj-lt"/>
              </a:rPr>
              <a:t>Cryptographic</a:t>
            </a:r>
            <a:endParaRPr lang="en-US" sz="2800" u="sng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829733"/>
            <a:ext cx="8467" cy="59097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49755" y="3780353"/>
            <a:ext cx="4246045" cy="424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7528" y="702510"/>
            <a:ext cx="294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+mj-lt"/>
              </a:rPr>
              <a:t>Non-Cryptographic</a:t>
            </a:r>
            <a:endParaRPr lang="en-US" sz="2800" u="sng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19050" y="1997935"/>
            <a:ext cx="1972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+mj-lt"/>
              </a:rPr>
              <a:t>Stand-Alone</a:t>
            </a:r>
            <a:endParaRPr lang="en-US" sz="2800" u="sng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32679" y="5071353"/>
            <a:ext cx="179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+mj-lt"/>
              </a:rPr>
              <a:t>Networked</a:t>
            </a:r>
            <a:endParaRPr lang="en-US" sz="2800" u="sng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2582" y="1405269"/>
            <a:ext cx="2490682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J/N Sensing</a:t>
            </a:r>
          </a:p>
          <a:p>
            <a:pPr algn="ctr"/>
            <a:r>
              <a:rPr lang="en-US" sz="2000" b="1" dirty="0" smtClean="0">
                <a:latin typeface="+mj-lt"/>
              </a:rPr>
              <a:t>(Ward, Scott, Calgary)</a:t>
            </a:r>
            <a:endParaRPr lang="en-US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9191" y="2889052"/>
            <a:ext cx="2623602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SSSC or NMA on WAAS</a:t>
            </a:r>
          </a:p>
          <a:p>
            <a:pPr algn="ctr"/>
            <a:r>
              <a:rPr lang="en-US" sz="2000" b="1" dirty="0" smtClean="0">
                <a:latin typeface="+mj-lt"/>
              </a:rPr>
              <a:t>(Scott, UT)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5326" y="3615078"/>
            <a:ext cx="3844001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Single-Antenna Spatial Correlation</a:t>
            </a:r>
          </a:p>
          <a:p>
            <a:pPr algn="ctr"/>
            <a:r>
              <a:rPr lang="en-US" sz="2000" b="1" dirty="0" smtClean="0">
                <a:latin typeface="+mj-lt"/>
              </a:rPr>
              <a:t>(Cornell, Calgary)</a:t>
            </a:r>
            <a:endParaRPr lang="en-US" sz="20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2812" y="1252864"/>
            <a:ext cx="1452642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SSSC on L1C</a:t>
            </a:r>
          </a:p>
          <a:p>
            <a:pPr algn="ctr"/>
            <a:r>
              <a:rPr lang="en-US" sz="2000" b="1" dirty="0" smtClean="0">
                <a:latin typeface="+mj-lt"/>
              </a:rPr>
              <a:t>(Scott)</a:t>
            </a:r>
            <a:endParaRPr lang="en-US" sz="20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9000" y="4741191"/>
            <a:ext cx="3322128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Correlation Anomaly Defense</a:t>
            </a:r>
          </a:p>
          <a:p>
            <a:pPr algn="ctr"/>
            <a:r>
              <a:rPr lang="en-US" sz="2000" b="1" dirty="0" smtClean="0">
                <a:latin typeface="+mj-lt"/>
              </a:rPr>
              <a:t>(TENCAP, </a:t>
            </a:r>
            <a:r>
              <a:rPr lang="en-US" sz="2000" b="1" dirty="0" err="1" smtClean="0">
                <a:latin typeface="+mj-lt"/>
              </a:rPr>
              <a:t>Ledvina</a:t>
            </a:r>
            <a:r>
              <a:rPr lang="en-US" sz="2000" b="1" dirty="0" smtClean="0">
                <a:latin typeface="+mj-lt"/>
              </a:rPr>
              <a:t>, Torino, UT)</a:t>
            </a:r>
            <a:endParaRPr lang="en-US" sz="20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3249" y="2516059"/>
            <a:ext cx="2825775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Sensor Diversity Defense</a:t>
            </a:r>
          </a:p>
          <a:p>
            <a:pPr algn="ctr"/>
            <a:r>
              <a:rPr lang="en-US" sz="2000" b="1" dirty="0" smtClean="0">
                <a:latin typeface="+mj-lt"/>
              </a:rPr>
              <a:t>(DARPA, BAE, UT)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4986" y="2045080"/>
            <a:ext cx="2645981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NMA on L2C, L5, or L1C</a:t>
            </a:r>
          </a:p>
          <a:p>
            <a:pPr algn="ctr"/>
            <a:r>
              <a:rPr lang="en-US" sz="2000" b="1" dirty="0" smtClean="0">
                <a:latin typeface="+mj-lt"/>
              </a:rPr>
              <a:t>(MITRE, Scott, UT)</a:t>
            </a:r>
            <a:endParaRPr lang="en-US" sz="20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0044" y="4882548"/>
            <a:ext cx="2515048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P(Y) Cross-Correlation</a:t>
            </a:r>
          </a:p>
          <a:p>
            <a:pPr algn="ctr"/>
            <a:r>
              <a:rPr lang="en-US" sz="2000" b="1" dirty="0" smtClean="0">
                <a:latin typeface="+mj-lt"/>
              </a:rPr>
              <a:t>(Stanford, Cornell)</a:t>
            </a:r>
            <a:endParaRPr lang="en-US" sz="20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8066" y="5760035"/>
            <a:ext cx="3909789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Multi-Element Antenna Defense</a:t>
            </a:r>
          </a:p>
          <a:p>
            <a:pPr algn="ctr"/>
            <a:r>
              <a:rPr lang="en-US" sz="2000" b="1" dirty="0" smtClean="0">
                <a:latin typeface="+mj-lt"/>
              </a:rPr>
              <a:t>(Keys, Montgomery, DLR, Stanford)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295396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Texas Radionavigation Lab graduate students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Jahshan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Bhatti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Kyle Wesson, Ken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Pesyna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Zak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Kassas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Daniel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Shepard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Psiaki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Brady O’Hanlon, Ryan Mitch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(Cornell)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977" y="252658"/>
            <a:ext cx="5836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Acknowledgements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168391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Navigation signal authentication is hard.  Nothing is foolproof.  There are no guarantees.  But simple measures can vastly decrease the </a:t>
            </a:r>
            <a:r>
              <a:rPr lang="en-US" sz="2800" i="1" dirty="0" smtClean="0"/>
              <a:t>probability</a:t>
            </a:r>
            <a:r>
              <a:rPr lang="en-US" sz="2800" dirty="0"/>
              <a:t> </a:t>
            </a:r>
            <a:r>
              <a:rPr lang="en-US" sz="2800" dirty="0" smtClean="0"/>
              <a:t>of a successful attack.  Probability is the language of anti-spoofing.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Symmetric-key systems (e.g., SAASM) offer short time to authenticate but require key management and tamper-proof hardware: more costly, less convenient.  </a:t>
            </a:r>
            <a:r>
              <a:rPr lang="en-US" sz="2800" noProof="0" dirty="0" smtClean="0"/>
              <a:t>SAASM and M-code will never be a solution for a wide swath of applications (e.g., civil aviation, low-cost location and time authentication).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729" y="252658"/>
            <a:ext cx="8229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Observations</a:t>
            </a:r>
            <a:r>
              <a:rPr lang="en-US" sz="4800" b="1" dirty="0"/>
              <a:t> </a:t>
            </a:r>
            <a:r>
              <a:rPr lang="en-US" sz="4800" b="1" dirty="0" smtClean="0"/>
              <a:t>on Defenses (1/3)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2003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039087"/>
            <a:ext cx="8306000" cy="449579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Asymmetric-key (public-private key) systems </a:t>
            </a:r>
            <a:r>
              <a:rPr lang="en-US" sz="2800" dirty="0" smtClean="0"/>
              <a:t>have </a:t>
            </a:r>
            <a:r>
              <a:rPr lang="en-US" sz="2800" dirty="0"/>
              <a:t>an unavoidable delay (e.g., 40 seconds between authentication of any signal) </a:t>
            </a:r>
            <a:r>
              <a:rPr lang="en-US" sz="2800" dirty="0" smtClean="0"/>
              <a:t>but delay can be accepted in many applications; also, for non-complicit </a:t>
            </a:r>
            <a:r>
              <a:rPr lang="en-US" sz="2800" dirty="0"/>
              <a:t>spoofing there is no need to tamper-proof the receiver: cheaper, more convenient.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Proof of location (proving to you where I am) is emerging as a vital security feature.  It’s not easy: non-crypto approaches require elaborate tamper proofing; crypto approaches require high-rate security code.  Beware black-market vendors with high-gain antennas who will sell an authenticated location.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729" y="252658"/>
            <a:ext cx="8229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Observations</a:t>
            </a:r>
            <a:r>
              <a:rPr lang="en-US" sz="4800" b="1" dirty="0"/>
              <a:t> </a:t>
            </a:r>
            <a:r>
              <a:rPr lang="en-US" sz="4800" b="1" dirty="0" smtClean="0"/>
              <a:t>on Defenses (2/3)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4357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168391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Crypto defenses not a panacea: Ineffective </a:t>
            </a:r>
            <a:r>
              <a:rPr lang="en-US" sz="2800" dirty="0"/>
              <a:t>against near-zero-delay </a:t>
            </a:r>
            <a:r>
              <a:rPr lang="en-US" sz="2800" dirty="0" smtClean="0"/>
              <a:t>replay (entire </a:t>
            </a:r>
            <a:r>
              <a:rPr lang="en-US" sz="2800" dirty="0"/>
              <a:t>band record and </a:t>
            </a:r>
            <a:r>
              <a:rPr lang="en-US" sz="2800" dirty="0" smtClean="0"/>
              <a:t>playback) attacks.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Non-crypto defenses not so elegant mathematically, but can be quite effective.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729" y="252658"/>
            <a:ext cx="8229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Observations</a:t>
            </a:r>
            <a:r>
              <a:rPr lang="en-US" sz="4800" b="1" dirty="0"/>
              <a:t> </a:t>
            </a:r>
            <a:r>
              <a:rPr lang="en-US" sz="4800" b="1" dirty="0" smtClean="0"/>
              <a:t>on Defenses (3/3)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069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3968750"/>
            <a:ext cx="522287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0729" y="147883"/>
            <a:ext cx="8654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Cornell Moving-Antenna Spoofing Detection</a:t>
            </a:r>
            <a:endParaRPr lang="en-US" sz="3600" dirty="0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47675" y="1404938"/>
            <a:ext cx="4057650" cy="2424112"/>
            <a:chOff x="914400" y="2015490"/>
            <a:chExt cx="5953125" cy="3375660"/>
          </a:xfrm>
        </p:grpSpPr>
        <p:pic>
          <p:nvPicPr>
            <p:cNvPr id="6" name="Picture 2" descr="IMG_0645_3b%2013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47875"/>
              <a:ext cx="5934075" cy="334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152525" y="2015490"/>
              <a:ext cx="5715000" cy="3150235"/>
              <a:chOff x="1800" y="2995"/>
              <a:chExt cx="9000" cy="4961"/>
            </a:xfrm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6120" y="3456"/>
                <a:ext cx="1440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7261" y="2995"/>
                <a:ext cx="324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US" sz="900">
                    <a:solidFill>
                      <a:srgbClr val="FFFFFF"/>
                    </a:solidFill>
                    <a:latin typeface="Calibri" pitchFamily="34" charset="0"/>
                  </a:rPr>
                  <a:t>Range &amp; direction of 1-D antenna phase center articulation motion</a:t>
                </a:r>
                <a:endParaRPr lang="en-US" sz="1200"/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3164" y="4896"/>
                <a:ext cx="27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US" sz="900">
                    <a:solidFill>
                      <a:srgbClr val="FFFFFF"/>
                    </a:solidFill>
                    <a:latin typeface="Calibri" pitchFamily="34" charset="0"/>
                  </a:rPr>
                  <a:t>Cantilevered beam</a:t>
                </a:r>
                <a:endParaRPr lang="en-US" sz="1200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5580" y="5256"/>
                <a:ext cx="900" cy="18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1800" y="3400"/>
                <a:ext cx="2700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US" sz="900">
                    <a:solidFill>
                      <a:srgbClr val="FFFFFF"/>
                    </a:solidFill>
                    <a:latin typeface="Calibri" pitchFamily="34" charset="0"/>
                  </a:rPr>
                  <a:t>String to initiate damped oscillations</a:t>
                </a:r>
                <a:endParaRPr lang="en-US" sz="1200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3600" y="4176"/>
                <a:ext cx="540" cy="36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7740" y="5357"/>
                <a:ext cx="3060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900">
                    <a:solidFill>
                      <a:srgbClr val="FFFFFF"/>
                    </a:solidFill>
                    <a:latin typeface="Calibri" pitchFamily="34" charset="0"/>
                  </a:rPr>
                  <a:t>Cantilevered beam  base attachment point</a:t>
                </a:r>
                <a:endParaRPr lang="en-US" sz="1200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7020" y="6156"/>
                <a:ext cx="1440" cy="180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7265" y="4356"/>
                <a:ext cx="2456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US" sz="900">
                    <a:solidFill>
                      <a:srgbClr val="FFFFFF"/>
                    </a:solidFill>
                    <a:latin typeface="Calibri" pitchFamily="34" charset="0"/>
                  </a:rPr>
                  <a:t>Articulating GPS patch antenna</a:t>
                </a:r>
                <a:endParaRPr lang="en-US" sz="1200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 flipV="1">
                <a:off x="6660" y="4356"/>
                <a:ext cx="947" cy="23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179513"/>
            <a:ext cx="4602162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3938588"/>
            <a:ext cx="461168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819650" y="1135063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Non-spoofed carrier-phase oscillation diversity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960938" y="3878263"/>
            <a:ext cx="3582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Spoofed carrier-phase oscillation uniformity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55600" y="1074738"/>
            <a:ext cx="431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Antenna oscillation induces carrier-phase oscillation</a:t>
            </a:r>
            <a:r>
              <a:rPr lang="en-US"/>
              <a:t> 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44463" y="3916363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Successful spoofing detection hypothesis test at WSMR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7391400" y="2162175"/>
            <a:ext cx="314325" cy="10953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7496175" y="5495925"/>
            <a:ext cx="438150" cy="600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969000" y="4183063"/>
            <a:ext cx="2068513" cy="676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18288" rIns="18288" bIns="18288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Reliable detection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achievable with 1/4-wave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oscillations (&lt; 5 cm p-p)</a:t>
            </a: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7010400" y="3276600"/>
            <a:ext cx="485775" cy="923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7038975" y="4867275"/>
            <a:ext cx="619125" cy="581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524125" y="4603750"/>
            <a:ext cx="1331913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18288" rIns="18288" bIns="18288">
            <a:spAutoFit/>
          </a:bodyPr>
          <a:lstStyle/>
          <a:p>
            <a:pPr algn="ctr"/>
            <a:r>
              <a:rPr lang="en-US" sz="1600">
                <a:solidFill>
                  <a:srgbClr val="009900"/>
                </a:solidFill>
                <a:sym typeface="Wingdings" pitchFamily="2" charset="2"/>
              </a:rPr>
              <a:t></a:t>
            </a:r>
            <a:r>
              <a:rPr lang="en-US" sz="1600">
                <a:solidFill>
                  <a:srgbClr val="009900"/>
                </a:solidFill>
              </a:rPr>
              <a:t>Not spoofed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457325" y="4603750"/>
            <a:ext cx="1049338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18288" rIns="18288" bIns="18288">
            <a:spAutoFit/>
          </a:bodyPr>
          <a:lstStyle/>
          <a:p>
            <a:pPr algn="ctr"/>
            <a:r>
              <a:rPr lang="en-US" sz="1600">
                <a:solidFill>
                  <a:srgbClr val="0066FF"/>
                </a:solidFill>
              </a:rPr>
              <a:t>Spoofed </a:t>
            </a:r>
            <a:r>
              <a:rPr lang="en-US" sz="1600">
                <a:solidFill>
                  <a:srgbClr val="0066FF"/>
                </a:solidFill>
                <a:sym typeface="Wingdings" pitchFamily="2" charset="2"/>
              </a:rPr>
              <a:t></a:t>
            </a:r>
            <a:endParaRPr lang="en-US" sz="1600">
              <a:solidFill>
                <a:srgbClr val="0066FF"/>
              </a:solidFill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204788" y="4287838"/>
            <a:ext cx="885825" cy="1101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18288" rIns="18288" bIns="18288">
            <a:spAutoFit/>
          </a:bodyPr>
          <a:lstStyle/>
          <a:p>
            <a:pPr algn="ctr"/>
            <a:r>
              <a:rPr lang="en-US" sz="1400">
                <a:sym typeface="Wingdings" pitchFamily="2" charset="2"/>
              </a:rPr>
              <a:t>Detection</a:t>
            </a:r>
          </a:p>
          <a:p>
            <a:pPr algn="ctr"/>
            <a:r>
              <a:rPr lang="en-US" sz="1400">
                <a:sym typeface="Wingdings" pitchFamily="2" charset="2"/>
              </a:rPr>
              <a:t>statistic for</a:t>
            </a:r>
          </a:p>
          <a:p>
            <a:pPr algn="ctr"/>
            <a:r>
              <a:rPr lang="en-US" sz="1400">
                <a:sym typeface="Wingdings" pitchFamily="2" charset="2"/>
              </a:rPr>
              <a:t>an actual</a:t>
            </a:r>
          </a:p>
          <a:p>
            <a:pPr algn="ctr"/>
            <a:r>
              <a:rPr lang="en-US" sz="1400">
                <a:sym typeface="Wingdings" pitchFamily="2" charset="2"/>
              </a:rPr>
              <a:t>spoofing</a:t>
            </a:r>
          </a:p>
          <a:p>
            <a:pPr algn="ctr"/>
            <a:r>
              <a:rPr lang="en-US" sz="1400">
                <a:sym typeface="Wingdings" pitchFamily="2" charset="2"/>
              </a:rPr>
              <a:t>attack</a:t>
            </a:r>
            <a:endParaRPr lang="en-US" sz="1400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1028700" y="4895850"/>
            <a:ext cx="485775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2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168391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Crypto defenses not a panacea: Ineffective </a:t>
            </a:r>
            <a:r>
              <a:rPr lang="en-US" sz="2800" dirty="0"/>
              <a:t>against near-zero-delay </a:t>
            </a:r>
            <a:r>
              <a:rPr lang="en-US" sz="2800" dirty="0" err="1"/>
              <a:t>meaconing</a:t>
            </a:r>
            <a:r>
              <a:rPr lang="en-US" sz="2800" dirty="0"/>
              <a:t> (entire band record and </a:t>
            </a:r>
            <a:r>
              <a:rPr lang="en-US" sz="2800" dirty="0" smtClean="0"/>
              <a:t>playback) attacks.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Non-crypto defenses not so elegant mathematically, but can be quite effective.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Best shield: a coupled crypto-non-crypto defense.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When implemented properly, navigation message authentication (NMA) authenticates not only the data message </a:t>
            </a:r>
            <a:r>
              <a:rPr lang="en-US" sz="2800" i="1" dirty="0" smtClean="0"/>
              <a:t>but also the underlying signal.  It is surprisingly effective.</a:t>
            </a:r>
            <a:endParaRPr lang="en-US" sz="2800" dirty="0"/>
          </a:p>
          <a:p>
            <a:pPr lvl="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729" y="252658"/>
            <a:ext cx="8229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Observations</a:t>
            </a:r>
            <a:r>
              <a:rPr lang="en-US" sz="4800" b="1" dirty="0"/>
              <a:t> </a:t>
            </a:r>
            <a:r>
              <a:rPr lang="en-US" sz="4800" b="1" dirty="0" smtClean="0"/>
              <a:t>on Defenses (3/3)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9908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-31319" y="75982"/>
            <a:ext cx="9260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Enemy of NMA: Security Code Estimation and Replay </a:t>
            </a:r>
            <a:endParaRPr lang="en-US" sz="32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0" y="3583408"/>
            <a:ext cx="7975354" cy="299474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32" y="795289"/>
            <a:ext cx="6082241" cy="2404479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956733"/>
            <a:ext cx="3042949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Inside the Spoofer: </a:t>
            </a:r>
          </a:p>
          <a:p>
            <a:r>
              <a:rPr lang="en-US" b="1" dirty="0" smtClean="0"/>
              <a:t>Security Code Chip Estimation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2733" y="3632200"/>
            <a:ext cx="7174977" cy="369332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Inside the Defender: Detection Statistic Based on Specialized Correlations 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50175" y="122162"/>
            <a:ext cx="8497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NMA-Based Signal Authentication: Receiver Perspective</a:t>
            </a:r>
            <a:endParaRPr lang="en-US" sz="28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100" y="993775"/>
            <a:ext cx="8121801" cy="511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4067175" y="2000250"/>
            <a:ext cx="2105025" cy="1495425"/>
          </a:xfrm>
          <a:prstGeom prst="round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48100" y="3638550"/>
            <a:ext cx="2524125" cy="2409825"/>
          </a:xfrm>
          <a:prstGeom prst="round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14350" y="952500"/>
            <a:ext cx="1876425" cy="1552575"/>
          </a:xfrm>
          <a:prstGeom prst="round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150" y="1485900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Origin Authentication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7625" y="1504950"/>
            <a:ext cx="299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Timing Authentication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5335" y="6304806"/>
            <a:ext cx="702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 smtClean="0"/>
              <a:t>Wesson, K., </a:t>
            </a:r>
            <a:r>
              <a:rPr lang="en-US" sz="1200" dirty="0" err="1" smtClean="0"/>
              <a:t>Rothlisberger</a:t>
            </a:r>
            <a:r>
              <a:rPr lang="en-US" sz="1200" dirty="0" smtClean="0"/>
              <a:t>, M., and Humphreys, T. E., “Practical Cryptographic Civil GPS Signal Authentication,” </a:t>
            </a:r>
          </a:p>
          <a:p>
            <a:pPr lvl="0"/>
            <a:r>
              <a:rPr lang="en-US" sz="1200" dirty="0" smtClean="0"/>
              <a:t>NAVIGATION: The Journal of the Institute of Navigation, fall 2012.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65005" y="94454"/>
            <a:ext cx="8267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Security Code Estimation and Replay Detection:</a:t>
            </a:r>
          </a:p>
          <a:p>
            <a:pPr algn="ctr"/>
            <a:r>
              <a:rPr lang="en-US" sz="3200" b="1" dirty="0" smtClean="0">
                <a:latin typeface="+mj-lt"/>
              </a:rPr>
              <a:t>Live Signal Demonstration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44" y="1345416"/>
            <a:ext cx="4989250" cy="47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77578" y="6287872"/>
            <a:ext cx="499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Humphreys, T. E., “Detection Strategy for Cryptographic GNSS Anti-Spoofing,”</a:t>
            </a:r>
          </a:p>
          <a:p>
            <a:r>
              <a:rPr lang="en-US" sz="1200" dirty="0" smtClean="0"/>
              <a:t> IEEE Transactions on Aerospace and Electronic Systems, to be published.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38387" y="75982"/>
            <a:ext cx="8084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Operational Definition of GNSS Signal Authentication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824320"/>
            <a:ext cx="8511309" cy="4495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GNSS signal is declared authentic if in the time elapsed since some trusted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initialization event:</a:t>
            </a:r>
          </a:p>
          <a:p>
            <a:pPr marL="841375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/>
              <a:t>t</a:t>
            </a:r>
            <a:r>
              <a:rPr lang="en-US" sz="2000" dirty="0" smtClean="0"/>
              <a:t>he l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ogical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output S has remained low,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41375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/>
              <a:t>t</a:t>
            </a:r>
            <a:r>
              <a:rPr lang="en-US" sz="2000" dirty="0" smtClean="0"/>
              <a:t>he l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ogical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output 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has remained low, and </a:t>
            </a:r>
          </a:p>
          <a:p>
            <a:pPr marL="841375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/>
              <a:t>t</a:t>
            </a:r>
            <a:r>
              <a:rPr lang="en-US" sz="2000" dirty="0" smtClean="0"/>
              <a:t>he o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utput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has remained above an acceptable threshold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6740" y="2854036"/>
            <a:ext cx="6067109" cy="3820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977" y="252658"/>
            <a:ext cx="83379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Key Ingredients for Developing and </a:t>
            </a:r>
          </a:p>
          <a:p>
            <a:r>
              <a:rPr lang="en-US" sz="4000" b="1" dirty="0" smtClean="0">
                <a:solidFill>
                  <a:prstClr val="black"/>
                </a:solidFill>
              </a:rPr>
              <a:t>Evaluating GNSS Signal Authentication</a:t>
            </a:r>
          </a:p>
          <a:p>
            <a:r>
              <a:rPr lang="en-US" sz="4000" b="1" dirty="0" smtClean="0">
                <a:solidFill>
                  <a:prstClr val="black"/>
                </a:solidFill>
              </a:rPr>
              <a:t>Techniques: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631" y="2699239"/>
            <a:ext cx="51063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7200" dirty="0" smtClean="0">
                <a:solidFill>
                  <a:prstClr val="black"/>
                </a:solidFill>
              </a:rPr>
              <a:t>Visibility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7200" dirty="0" smtClean="0">
                <a:solidFill>
                  <a:prstClr val="black"/>
                </a:solidFill>
              </a:rPr>
              <a:t>Testability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24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37200" y="685799"/>
            <a:ext cx="2819400" cy="25823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9467" y="753967"/>
            <a:ext cx="3260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Jammers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34" y="0"/>
            <a:ext cx="4306866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http://static.flickr.com/141/332373631_4df091e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319868"/>
            <a:ext cx="4762500" cy="4029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onut 6"/>
          <p:cNvSpPr/>
          <p:nvPr/>
        </p:nvSpPr>
        <p:spPr>
          <a:xfrm>
            <a:off x="5113865" y="152402"/>
            <a:ext cx="3649133" cy="3682999"/>
          </a:xfrm>
          <a:prstGeom prst="donut">
            <a:avLst>
              <a:gd name="adj" fmla="val 188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481" y="197242"/>
            <a:ext cx="889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The Texas Spoofing Test Battery (TEXBAT)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802" y="3718389"/>
            <a:ext cx="84673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6 high-fidelity recordings of live spoofing attacks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20-MHz bandwidth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16-bit quantization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Each recording ~7 min. long; ~40 GB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Can be replayed into any GNSS receiver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3" y="1364852"/>
            <a:ext cx="8811486" cy="1999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591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0237" y="233608"/>
            <a:ext cx="5874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TEXBAT Recording Setup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3" y="1390656"/>
            <a:ext cx="8497062" cy="4747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702" y="106998"/>
            <a:ext cx="8285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Scenario 2: Static Overpowered Time Push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20" y="3789837"/>
            <a:ext cx="3761687" cy="2879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4" y="3789838"/>
            <a:ext cx="3708326" cy="2879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4" y="786952"/>
            <a:ext cx="3708326" cy="280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39" y="803731"/>
            <a:ext cx="3678688" cy="2784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493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819" y="3672042"/>
            <a:ext cx="75336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The University of Texas Radionavigation Lab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and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National Instruments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jointly offer the Texas Spoofing Test Battery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Request: todd.humphreys@mail.utexas.edu</a:t>
            </a:r>
            <a:endParaRPr lang="en-US" sz="3200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052838" y="381001"/>
          <a:ext cx="5218403" cy="307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6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268" y="3030848"/>
            <a:ext cx="456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radionavlab.ae.utexas.edu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047" y="0"/>
            <a:ext cx="74059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University of Texas Emitter-Localization Network</a:t>
            </a:r>
          </a:p>
          <a:p>
            <a:r>
              <a:rPr lang="en-US" sz="2800" b="1" dirty="0" smtClean="0"/>
              <a:t>(Coherent Navigation and University of Texas)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85302"/>
            <a:ext cx="5638800" cy="5520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267200" y="1828800"/>
            <a:ext cx="533400" cy="533400"/>
          </a:xfrm>
          <a:prstGeom prst="ellipse">
            <a:avLst/>
          </a:prstGeom>
          <a:solidFill>
            <a:srgbClr val="FFFF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5410200"/>
            <a:ext cx="533400" cy="533400"/>
          </a:xfrm>
          <a:prstGeom prst="ellipse">
            <a:avLst/>
          </a:prstGeom>
          <a:solidFill>
            <a:srgbClr val="FFFF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6087070"/>
            <a:ext cx="533400" cy="533400"/>
          </a:xfrm>
          <a:prstGeom prst="ellipse">
            <a:avLst/>
          </a:prstGeom>
          <a:solidFill>
            <a:srgbClr val="FF00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5096470"/>
            <a:ext cx="533400" cy="533400"/>
          </a:xfrm>
          <a:prstGeom prst="ellipse">
            <a:avLst/>
          </a:prstGeom>
          <a:solidFill>
            <a:srgbClr val="FFFF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4867870"/>
            <a:ext cx="862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</a:t>
            </a:r>
          </a:p>
          <a:p>
            <a:r>
              <a:rPr lang="en-US" dirty="0" smtClean="0"/>
              <a:t>EMLOC</a:t>
            </a:r>
          </a:p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934670"/>
            <a:ext cx="899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</a:t>
            </a:r>
          </a:p>
          <a:p>
            <a:r>
              <a:rPr lang="en-US" dirty="0" smtClean="0"/>
              <a:t>EMLOC</a:t>
            </a:r>
          </a:p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48400" y="2133600"/>
            <a:ext cx="533400" cy="533400"/>
          </a:xfrm>
          <a:prstGeom prst="ellipse">
            <a:avLst/>
          </a:prstGeom>
          <a:solidFill>
            <a:srgbClr val="FF00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00" y="19050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54864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53347" y="22098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MBL</a:t>
            </a:r>
            <a:endParaRPr lang="en-US" dirty="0"/>
          </a:p>
        </p:txBody>
      </p:sp>
      <p:cxnSp>
        <p:nvCxnSpPr>
          <p:cNvPr id="16" name="Straight Connector 15"/>
          <p:cNvCxnSpPr>
            <a:stCxn id="13" idx="1"/>
          </p:cNvCxnSpPr>
          <p:nvPr/>
        </p:nvCxnSpPr>
        <p:spPr>
          <a:xfrm flipH="1" flipV="1">
            <a:off x="2362200" y="1828800"/>
            <a:ext cx="1905000" cy="260866"/>
          </a:xfrm>
          <a:prstGeom prst="line">
            <a:avLst/>
          </a:pr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2860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/>
          <p:cNvCxnSpPr/>
          <p:nvPr/>
        </p:nvCxnSpPr>
        <p:spPr>
          <a:xfrm flipH="1">
            <a:off x="2438400" y="2286000"/>
            <a:ext cx="1905000" cy="1415534"/>
          </a:xfrm>
          <a:prstGeom prst="line">
            <a:avLst/>
          </a:pr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jb24275\Documents\interloc\doc\nov2011\sens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8450"/>
            <a:ext cx="2311400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1312333"/>
            <a:ext cx="7738533" cy="41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22400"/>
            <a:ext cx="7713133" cy="404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" y="1397000"/>
            <a:ext cx="7721600" cy="403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05467"/>
            <a:ext cx="7730067" cy="39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" y="1354667"/>
            <a:ext cx="7730067" cy="41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1148</Words>
  <Application>Microsoft Office PowerPoint</Application>
  <PresentationFormat>On-screen Show (4:3)</PresentationFormat>
  <Paragraphs>152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Office Theme</vt:lpstr>
      <vt:lpstr>Edge</vt:lpstr>
      <vt:lpstr>2_Office Theme</vt:lpstr>
      <vt:lpstr>1_Office Theme</vt:lpstr>
      <vt:lpstr>3_Office Theme</vt:lpstr>
      <vt:lpstr>4_Office Theme</vt:lpstr>
      <vt:lpstr>Secure Navigation and Timing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</dc:creator>
  <cp:lastModifiedBy>Todd Humphreys</cp:lastModifiedBy>
  <cp:revision>158</cp:revision>
  <dcterms:created xsi:type="dcterms:W3CDTF">2012-01-25T16:58:21Z</dcterms:created>
  <dcterms:modified xsi:type="dcterms:W3CDTF">2012-12-07T15:36:35Z</dcterms:modified>
</cp:coreProperties>
</file>