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32"/>
  </p:notesMasterIdLst>
  <p:sldIdLst>
    <p:sldId id="289" r:id="rId4"/>
    <p:sldId id="291" r:id="rId5"/>
    <p:sldId id="256" r:id="rId6"/>
    <p:sldId id="263" r:id="rId7"/>
    <p:sldId id="271" r:id="rId8"/>
    <p:sldId id="272" r:id="rId9"/>
    <p:sldId id="259" r:id="rId10"/>
    <p:sldId id="288" r:id="rId11"/>
    <p:sldId id="277" r:id="rId12"/>
    <p:sldId id="278" r:id="rId13"/>
    <p:sldId id="279" r:id="rId14"/>
    <p:sldId id="280" r:id="rId15"/>
    <p:sldId id="281" r:id="rId16"/>
    <p:sldId id="285" r:id="rId17"/>
    <p:sldId id="292" r:id="rId18"/>
    <p:sldId id="305" r:id="rId19"/>
    <p:sldId id="299" r:id="rId20"/>
    <p:sldId id="307" r:id="rId21"/>
    <p:sldId id="306" r:id="rId22"/>
    <p:sldId id="316" r:id="rId23"/>
    <p:sldId id="315" r:id="rId24"/>
    <p:sldId id="308" r:id="rId25"/>
    <p:sldId id="309" r:id="rId26"/>
    <p:sldId id="310" r:id="rId27"/>
    <p:sldId id="314" r:id="rId28"/>
    <p:sldId id="311" r:id="rId29"/>
    <p:sldId id="317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848484"/>
    <a:srgbClr val="779DCB"/>
    <a:srgbClr val="8AABD2"/>
    <a:srgbClr val="6792C5"/>
    <a:srgbClr val="5887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21" autoAdjust="0"/>
  </p:normalViewPr>
  <p:slideViewPr>
    <p:cSldViewPr snapToGrid="0">
      <p:cViewPr varScale="1">
        <p:scale>
          <a:sx n="90" d="100"/>
          <a:sy n="90" d="100"/>
        </p:scale>
        <p:origin x="-123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80987-955D-4857-80D0-4E6258754661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5CAA6-751C-41AF-8508-9D212547E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tif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762000"/>
          </a:xfrm>
        </p:spPr>
        <p:txBody>
          <a:bodyPr>
            <a:normAutofit/>
          </a:bodyPr>
          <a:lstStyle>
            <a:lvl1pPr algn="ctr">
              <a:defRPr lang="en-US" sz="3600" b="1" baseline="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TRL_Full_BlackOnly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208776"/>
            <a:ext cx="1905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957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53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C5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825" y="6324600"/>
            <a:ext cx="3025775" cy="460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1" name="Picture 10" descr="wncg_horz_b_bw.t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24600" y="6191759"/>
            <a:ext cx="2438400" cy="6258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3980-8AB2-4677-B419-2514AD779D8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3980-8AB2-4677-B419-2514AD779D8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5BEC8-FAF2-46AB-87ED-7460988B6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120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Ø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3980-8AB2-4677-B419-2514AD779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5BEC8-FAF2-46AB-87ED-7460988B6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3995059"/>
            <a:ext cx="9601200" cy="772887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itchFamily="34" charset="0"/>
              </a:rPr>
              <a:t>Secure Civil Navigation and Timing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en-US" sz="27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Todd Humphreys  |  Aerospace Engineering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The University of Texas at Austin</a:t>
            </a:r>
          </a:p>
          <a:p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MITRE | July 20, 2012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733" y="1397000"/>
            <a:ext cx="7721600" cy="403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76285" y="1165863"/>
            <a:ext cx="3007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GPS Spoofer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405467"/>
            <a:ext cx="7730067" cy="399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76285" y="1165863"/>
            <a:ext cx="3007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GPS Spoofer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733" y="1354667"/>
            <a:ext cx="7730067" cy="417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76285" y="1165863"/>
            <a:ext cx="3007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GPS Spoofer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67" y="1261533"/>
            <a:ext cx="7747000" cy="418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76285" y="1165863"/>
            <a:ext cx="3007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GPS Spoofer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5946" y="355384"/>
            <a:ext cx="32319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iPhone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Video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5935" y="355384"/>
            <a:ext cx="8492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University of Texas Spoofing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Testbed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C:\Users\todd\Desktop\spoofing_test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823" y="1422401"/>
            <a:ext cx="8483444" cy="43337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dd\Desktop\UT Hornet Mini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799" y="267107"/>
            <a:ext cx="8325013" cy="6243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18" t="12174" r="26153" b="17003"/>
          <a:stretch/>
        </p:blipFill>
        <p:spPr>
          <a:xfrm>
            <a:off x="381000" y="1295400"/>
            <a:ext cx="1219199" cy="1176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22240_antenna.jpg"/>
          <p:cNvPicPr>
            <a:picLocks noChangeAspect="1"/>
          </p:cNvPicPr>
          <p:nvPr/>
        </p:nvPicPr>
        <p:blipFill>
          <a:blip r:embed="rId3" cstate="print"/>
          <a:srcRect t="6015" b="15789"/>
          <a:stretch>
            <a:fillRect/>
          </a:stretch>
        </p:blipFill>
        <p:spPr>
          <a:xfrm rot="16200000">
            <a:off x="6629400" y="4572000"/>
            <a:ext cx="1358526" cy="99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IMG_0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7436" y="4114800"/>
            <a:ext cx="2327564" cy="1738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IMG_02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886200"/>
            <a:ext cx="1707444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H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0" y="1295400"/>
            <a:ext cx="1868476" cy="1395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209800" y="4343400"/>
            <a:ext cx="8382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Internet or LAN</a:t>
            </a:r>
            <a:endParaRPr lang="en-US" sz="1400" b="1" dirty="0"/>
          </a:p>
        </p:txBody>
      </p:sp>
      <p:cxnSp>
        <p:nvCxnSpPr>
          <p:cNvPr id="17" name="Elbow Connector 16"/>
          <p:cNvCxnSpPr>
            <a:endCxn id="16" idx="1"/>
          </p:cNvCxnSpPr>
          <p:nvPr/>
        </p:nvCxnSpPr>
        <p:spPr>
          <a:xfrm>
            <a:off x="1861457" y="4604657"/>
            <a:ext cx="348343" cy="35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6" idx="3"/>
          </p:cNvCxnSpPr>
          <p:nvPr/>
        </p:nvCxnSpPr>
        <p:spPr>
          <a:xfrm rot="10800000" flipV="1">
            <a:off x="3048001" y="4604656"/>
            <a:ext cx="348343" cy="35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595535" y="2142931"/>
            <a:ext cx="2715208" cy="1971869"/>
          </a:xfrm>
          <a:custGeom>
            <a:avLst/>
            <a:gdLst>
              <a:gd name="connsiteX0" fmla="*/ 0 w 2715208"/>
              <a:gd name="connsiteY0" fmla="*/ 3110 h 1971869"/>
              <a:gd name="connsiteX1" fmla="*/ 195943 w 2715208"/>
              <a:gd name="connsiteY1" fmla="*/ 143069 h 1971869"/>
              <a:gd name="connsiteX2" fmla="*/ 298579 w 2715208"/>
              <a:gd name="connsiteY2" fmla="*/ 861526 h 1971869"/>
              <a:gd name="connsiteX3" fmla="*/ 1716832 w 2715208"/>
              <a:gd name="connsiteY3" fmla="*/ 1346718 h 1971869"/>
              <a:gd name="connsiteX4" fmla="*/ 2537926 w 2715208"/>
              <a:gd name="connsiteY4" fmla="*/ 1514669 h 1971869"/>
              <a:gd name="connsiteX5" fmla="*/ 2715208 w 2715208"/>
              <a:gd name="connsiteY5" fmla="*/ 1971869 h 197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208" h="1971869">
                <a:moveTo>
                  <a:pt x="0" y="3110"/>
                </a:moveTo>
                <a:cubicBezTo>
                  <a:pt x="73090" y="1555"/>
                  <a:pt x="146180" y="0"/>
                  <a:pt x="195943" y="143069"/>
                </a:cubicBezTo>
                <a:cubicBezTo>
                  <a:pt x="245706" y="286138"/>
                  <a:pt x="45098" y="660918"/>
                  <a:pt x="298579" y="861526"/>
                </a:cubicBezTo>
                <a:cubicBezTo>
                  <a:pt x="552060" y="1062134"/>
                  <a:pt x="1343608" y="1237861"/>
                  <a:pt x="1716832" y="1346718"/>
                </a:cubicBezTo>
                <a:cubicBezTo>
                  <a:pt x="2090057" y="1455575"/>
                  <a:pt x="2371530" y="1410477"/>
                  <a:pt x="2537926" y="1514669"/>
                </a:cubicBezTo>
                <a:cubicBezTo>
                  <a:pt x="2704322" y="1618861"/>
                  <a:pt x="2709765" y="1795365"/>
                  <a:pt x="2715208" y="197186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545633" y="1245637"/>
            <a:ext cx="998375" cy="2850502"/>
          </a:xfrm>
          <a:custGeom>
            <a:avLst/>
            <a:gdLst>
              <a:gd name="connsiteX0" fmla="*/ 0 w 998375"/>
              <a:gd name="connsiteY0" fmla="*/ 256592 h 2850502"/>
              <a:gd name="connsiteX1" fmla="*/ 699796 w 998375"/>
              <a:gd name="connsiteY1" fmla="*/ 153955 h 2850502"/>
              <a:gd name="connsiteX2" fmla="*/ 709126 w 998375"/>
              <a:gd name="connsiteY2" fmla="*/ 1180322 h 2850502"/>
              <a:gd name="connsiteX3" fmla="*/ 998375 w 998375"/>
              <a:gd name="connsiteY3" fmla="*/ 2850502 h 285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375" h="2850502">
                <a:moveTo>
                  <a:pt x="0" y="256592"/>
                </a:moveTo>
                <a:cubicBezTo>
                  <a:pt x="290804" y="128296"/>
                  <a:pt x="581608" y="0"/>
                  <a:pt x="699796" y="153955"/>
                </a:cubicBezTo>
                <a:cubicBezTo>
                  <a:pt x="817984" y="307910"/>
                  <a:pt x="659363" y="730898"/>
                  <a:pt x="709126" y="1180322"/>
                </a:cubicBezTo>
                <a:cubicBezTo>
                  <a:pt x="758889" y="1629746"/>
                  <a:pt x="878632" y="2240124"/>
                  <a:pt x="998375" y="2850502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674637" y="3786674"/>
            <a:ext cx="2313992" cy="1662404"/>
          </a:xfrm>
          <a:custGeom>
            <a:avLst/>
            <a:gdLst>
              <a:gd name="connsiteX0" fmla="*/ 0 w 2313992"/>
              <a:gd name="connsiteY0" fmla="*/ 309465 h 1662404"/>
              <a:gd name="connsiteX1" fmla="*/ 279918 w 2313992"/>
              <a:gd name="connsiteY1" fmla="*/ 66869 h 1662404"/>
              <a:gd name="connsiteX2" fmla="*/ 1464906 w 2313992"/>
              <a:gd name="connsiteY2" fmla="*/ 216159 h 1662404"/>
              <a:gd name="connsiteX3" fmla="*/ 1688841 w 2313992"/>
              <a:gd name="connsiteY3" fmla="*/ 1363824 h 1662404"/>
              <a:gd name="connsiteX4" fmla="*/ 2313992 w 2313992"/>
              <a:gd name="connsiteY4" fmla="*/ 1662404 h 166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992" h="1662404">
                <a:moveTo>
                  <a:pt x="0" y="309465"/>
                </a:moveTo>
                <a:cubicBezTo>
                  <a:pt x="17883" y="195942"/>
                  <a:pt x="35767" y="82420"/>
                  <a:pt x="279918" y="66869"/>
                </a:cubicBezTo>
                <a:cubicBezTo>
                  <a:pt x="524069" y="51318"/>
                  <a:pt x="1230086" y="0"/>
                  <a:pt x="1464906" y="216159"/>
                </a:cubicBezTo>
                <a:cubicBezTo>
                  <a:pt x="1699726" y="432318"/>
                  <a:pt x="1547327" y="1122783"/>
                  <a:pt x="1688841" y="1363824"/>
                </a:cubicBezTo>
                <a:cubicBezTo>
                  <a:pt x="1830355" y="1604865"/>
                  <a:pt x="2072173" y="1633634"/>
                  <a:pt x="2313992" y="1662404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5410200" y="2286000"/>
            <a:ext cx="1524000" cy="2286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543800" y="2362200"/>
            <a:ext cx="1066800" cy="2209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>
            <a:spLocks noChangeAspect="1"/>
          </p:cNvSpPr>
          <p:nvPr/>
        </p:nvSpPr>
        <p:spPr>
          <a:xfrm>
            <a:off x="6400800" y="3810000"/>
            <a:ext cx="1078992" cy="1078992"/>
          </a:xfrm>
          <a:prstGeom prst="arc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>
            <a:spLocks noChangeAspect="1"/>
          </p:cNvSpPr>
          <p:nvPr/>
        </p:nvSpPr>
        <p:spPr>
          <a:xfrm>
            <a:off x="6195060" y="3505200"/>
            <a:ext cx="1348740" cy="1348740"/>
          </a:xfrm>
          <a:prstGeom prst="arc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>
            <a:spLocks noChangeAspect="1"/>
          </p:cNvSpPr>
          <p:nvPr/>
        </p:nvSpPr>
        <p:spPr>
          <a:xfrm>
            <a:off x="5943600" y="3190875"/>
            <a:ext cx="1685925" cy="1685925"/>
          </a:xfrm>
          <a:prstGeom prst="arc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" y="990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Receive Antenna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9906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External Reference Clock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" y="35784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Control Computer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GPS Spoofer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057400" y="6172200"/>
            <a:ext cx="19050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UAV coordinates from tracking system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477000" y="57882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Transmit Antenna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172200" y="28295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Spoofed Signals as a </a:t>
            </a:r>
          </a:p>
          <a:p>
            <a:pPr algn="ctr"/>
            <a:r>
              <a:rPr lang="en-US" sz="1400" b="1" dirty="0" smtClean="0"/>
              <a:t>“Virtual Tractor Beam”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99667" y="92287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Target UAV</a:t>
            </a:r>
            <a:endParaRPr lang="en-US" sz="1400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667000" y="4876800"/>
            <a:ext cx="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4633" y="75982"/>
            <a:ext cx="8608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Commandeering a UAV via GPS Spoofing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 descr="C:\Users\todd\Desktop\copter\DSC_2040.JPG"/>
          <p:cNvPicPr>
            <a:picLocks noChangeAspect="1" noChangeArrowheads="1"/>
          </p:cNvPicPr>
          <p:nvPr/>
        </p:nvPicPr>
        <p:blipFill>
          <a:blip r:embed="rId7" cstate="print"/>
          <a:srcRect l="26296" t="32156" r="30185" b="30622"/>
          <a:stretch>
            <a:fillRect/>
          </a:stretch>
        </p:blipFill>
        <p:spPr bwMode="auto">
          <a:xfrm>
            <a:off x="5647267" y="1193800"/>
            <a:ext cx="2785534" cy="1582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405257" y="75982"/>
            <a:ext cx="2387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UAV Video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87018" y="1168391"/>
            <a:ext cx="8153400" cy="44957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RAIM was 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helpful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spoofing: we couldn’t spoof all signals seen by UAV due to our reference antenna placement, but the Hornet Mini’s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uBlox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receiver rejected observables from authentic signals, presumably via RAIM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Overwhelming power is required for clean capture: </a:t>
            </a:r>
            <a:r>
              <a:rPr lang="en-US" sz="2800" i="0" dirty="0" smtClean="0"/>
              <a:t>A gradual takeover leads to large (50-100 m) multipath-type errors as the authentic and counterfeit signals interact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The UAV’s heavy reliance on altimeter for vertical position was easily overcome by a large vertical GPS velocity</a:t>
            </a:r>
            <a:r>
              <a:rPr lang="en-US" sz="2800" i="0" dirty="0" smtClean="0"/>
              <a:t> 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977" y="252658"/>
            <a:ext cx="45656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Surprises  (1/2)</a:t>
            </a:r>
            <a:endParaRPr lang="en-US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87018" y="1295396"/>
            <a:ext cx="8153400" cy="44957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Texas Radionavigation Lab graduate students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Jahshan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Bhatti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Kyle Wesson, Ken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Pesyna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Zak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Kassas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Daniel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Shepard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Psiaki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Brady O’Hanlon, Ryan Mitch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(Cornell)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Brent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Ledvina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(Coherent Navigation)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Aaron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Fansler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(Northrop Grumman)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977" y="252658"/>
            <a:ext cx="58360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Acknowledgements</a:t>
            </a:r>
            <a:endParaRPr lang="en-US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87018" y="1168391"/>
            <a:ext cx="8153400" cy="44957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possible even to station keep with a captured UAV based on visual position estimates: GPS capture breaks flight controller’s feedback loop; now spoofer must play the role formerly assumed by GPS.  Implication: An accurate radar or LIDAR system would be required for fine “control” of UAV via spoofing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Compensating for all system and geometric delays to achieve meter-level alignment is challenging but quite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In high-stakes situations, graduate students are steadier than assistant professors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977" y="252658"/>
            <a:ext cx="45656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Surprises  (2/2)</a:t>
            </a:r>
            <a:endParaRPr lang="en-US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87018" y="1364339"/>
            <a:ext cx="8153400" cy="44957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</a:t>
            </a:r>
            <a:r>
              <a:rPr lang="en-US" sz="3200" dirty="0" smtClean="0"/>
              <a:t> </a:t>
            </a:r>
            <a:r>
              <a:rPr lang="en-US" sz="3200" noProof="0" dirty="0" smtClean="0"/>
              <a:t>navigation </a:t>
            </a:r>
            <a:r>
              <a:rPr lang="en-US" sz="3200" dirty="0" smtClean="0"/>
              <a:t>systems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UAVs above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18 lbs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be certified “spoof-resistant”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i="1" dirty="0" smtClean="0"/>
              <a:t>Require</a:t>
            </a:r>
            <a:r>
              <a:rPr lang="en-US" sz="3200" dirty="0" smtClean="0"/>
              <a:t> navigation and timing systems in critical infrastructure to be certified “spoof-resistant”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“Spoof resistant” defined by </a:t>
            </a:r>
            <a:r>
              <a:rPr lang="en-US" sz="3200" i="1" dirty="0" smtClean="0"/>
              <a:t>ability to withstand or detect civil GPS spoofing in </a:t>
            </a:r>
            <a:r>
              <a:rPr lang="en-US" sz="3200" dirty="0" smtClean="0"/>
              <a:t>a battery of tests performed in a spoofing </a:t>
            </a:r>
            <a:r>
              <a:rPr lang="en-US" sz="3200" dirty="0" err="1" smtClean="0"/>
              <a:t>testbed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977" y="252658"/>
            <a:ext cx="55524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Recommendations</a:t>
            </a:r>
            <a:endParaRPr lang="en-US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587568" y="75982"/>
            <a:ext cx="4022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Spoofing Defenses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586" y="719445"/>
            <a:ext cx="2227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>
                <a:latin typeface="+mj-lt"/>
              </a:rPr>
              <a:t>Cryptographic</a:t>
            </a:r>
            <a:endParaRPr lang="en-US" sz="2800" u="sng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95800" y="829733"/>
            <a:ext cx="8467" cy="590973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49755" y="3780353"/>
            <a:ext cx="4246045" cy="424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7528" y="702510"/>
            <a:ext cx="2948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>
                <a:latin typeface="+mj-lt"/>
              </a:rPr>
              <a:t>Non-Cryptographic</a:t>
            </a:r>
            <a:endParaRPr lang="en-US" sz="2800" u="sng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19050" y="1997935"/>
            <a:ext cx="1972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>
                <a:latin typeface="+mj-lt"/>
              </a:rPr>
              <a:t>Stand-Alone</a:t>
            </a:r>
            <a:endParaRPr lang="en-US" sz="2800" u="sng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632679" y="5071353"/>
            <a:ext cx="179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>
                <a:latin typeface="+mj-lt"/>
              </a:rPr>
              <a:t>Networked</a:t>
            </a:r>
            <a:endParaRPr lang="en-US" sz="2800" u="sng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2582" y="1405269"/>
            <a:ext cx="2490682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J/N Sensing</a:t>
            </a:r>
          </a:p>
          <a:p>
            <a:pPr algn="ctr"/>
            <a:r>
              <a:rPr lang="en-US" sz="2000" b="1" dirty="0" smtClean="0">
                <a:latin typeface="+mj-lt"/>
              </a:rPr>
              <a:t>(Ward, Scott, Calgary)</a:t>
            </a:r>
            <a:endParaRPr lang="en-US" sz="2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9191" y="2870002"/>
            <a:ext cx="2623602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SSSC or NMA on WAAS</a:t>
            </a:r>
          </a:p>
          <a:p>
            <a:pPr algn="ctr"/>
            <a:r>
              <a:rPr lang="en-US" sz="2000" b="1" dirty="0" smtClean="0">
                <a:latin typeface="+mj-lt"/>
              </a:rPr>
              <a:t>(Scott, UT)</a:t>
            </a:r>
            <a:endParaRPr lang="en-US" sz="20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7803" y="2539801"/>
            <a:ext cx="220451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All-Signals Defense</a:t>
            </a:r>
          </a:p>
          <a:p>
            <a:pPr algn="ctr"/>
            <a:r>
              <a:rPr lang="en-US" sz="2000" b="1" dirty="0" smtClean="0">
                <a:latin typeface="+mj-lt"/>
              </a:rPr>
              <a:t>(DARPA, BAE, UT)</a:t>
            </a:r>
            <a:endParaRPr lang="en-US" sz="20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5326" y="3615078"/>
            <a:ext cx="3844001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Single-Antenna Spatial Correlation</a:t>
            </a:r>
          </a:p>
          <a:p>
            <a:pPr algn="ctr"/>
            <a:r>
              <a:rPr lang="en-US" sz="2000" b="1" dirty="0" smtClean="0">
                <a:latin typeface="+mj-lt"/>
              </a:rPr>
              <a:t>(Cornell, Calgary)</a:t>
            </a:r>
            <a:endParaRPr lang="en-US" sz="20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2812" y="1252864"/>
            <a:ext cx="1452642" cy="70788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SSSC on L1C</a:t>
            </a:r>
          </a:p>
          <a:p>
            <a:pPr algn="ctr"/>
            <a:r>
              <a:rPr lang="en-US" sz="2000" b="1" dirty="0" smtClean="0">
                <a:latin typeface="+mj-lt"/>
              </a:rPr>
              <a:t>(Scott)</a:t>
            </a:r>
            <a:endParaRPr lang="en-US" sz="20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267" y="2048709"/>
            <a:ext cx="2645981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NMA on L2C, L5, or L1C</a:t>
            </a:r>
          </a:p>
          <a:p>
            <a:pPr algn="ctr"/>
            <a:r>
              <a:rPr lang="en-US" sz="2000" b="1" dirty="0" smtClean="0">
                <a:latin typeface="+mj-lt"/>
              </a:rPr>
              <a:t>(MITRE, Scott, UT)</a:t>
            </a:r>
            <a:endParaRPr lang="en-US" sz="20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9000" y="4741191"/>
            <a:ext cx="3322128" cy="70788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Signal Forensics</a:t>
            </a:r>
          </a:p>
          <a:p>
            <a:pPr algn="ctr"/>
            <a:r>
              <a:rPr lang="en-US" sz="2000" b="1" dirty="0" smtClean="0">
                <a:latin typeface="+mj-lt"/>
              </a:rPr>
              <a:t>(TENCAP, </a:t>
            </a:r>
            <a:r>
              <a:rPr lang="en-US" sz="2000" b="1" dirty="0" err="1" smtClean="0">
                <a:latin typeface="+mj-lt"/>
              </a:rPr>
              <a:t>Ledvina</a:t>
            </a:r>
            <a:r>
              <a:rPr lang="en-US" sz="2000" b="1" dirty="0" smtClean="0">
                <a:latin typeface="+mj-lt"/>
              </a:rPr>
              <a:t>, Torino, UT)</a:t>
            </a:r>
            <a:endParaRPr lang="en-US" sz="20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6307" y="5867282"/>
            <a:ext cx="3909789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Multi-Antenna Defense </a:t>
            </a:r>
          </a:p>
          <a:p>
            <a:pPr algn="ctr"/>
            <a:r>
              <a:rPr lang="en-US" sz="2000" b="1" dirty="0" smtClean="0">
                <a:latin typeface="+mj-lt"/>
              </a:rPr>
              <a:t>(Keys, Montgomery, DLR, Stanford)</a:t>
            </a:r>
            <a:endParaRPr lang="en-US" sz="20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0538" y="4927515"/>
            <a:ext cx="257275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P(Y) Cross-Correlation </a:t>
            </a:r>
          </a:p>
          <a:p>
            <a:pPr algn="ctr"/>
            <a:r>
              <a:rPr lang="en-US" sz="2000" b="1" dirty="0" smtClean="0">
                <a:latin typeface="+mj-lt"/>
              </a:rPr>
              <a:t>(Stanford, Cornell)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456" y="75982"/>
            <a:ext cx="9194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Public-Key Signal Authentication: Receiver Perspective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1100" y="993775"/>
            <a:ext cx="8121801" cy="5114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 bwMode="auto">
          <a:xfrm>
            <a:off x="4067175" y="2000250"/>
            <a:ext cx="2105025" cy="1495425"/>
          </a:xfrm>
          <a:prstGeom prst="roundRect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848100" y="3638550"/>
            <a:ext cx="2524125" cy="2409825"/>
          </a:xfrm>
          <a:prstGeom prst="roundRect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14350" y="952500"/>
            <a:ext cx="1876425" cy="1552575"/>
          </a:xfrm>
          <a:prstGeom prst="roundRect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7150" y="1485900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Origin Authentication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7625" y="1504950"/>
            <a:ext cx="299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Timing Authentication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5335" y="6304806"/>
            <a:ext cx="7029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 smtClean="0"/>
              <a:t>Wesson, K., </a:t>
            </a:r>
            <a:r>
              <a:rPr lang="en-US" sz="1200" dirty="0" err="1" smtClean="0"/>
              <a:t>Rothlisberger</a:t>
            </a:r>
            <a:r>
              <a:rPr lang="en-US" sz="1200" dirty="0" smtClean="0"/>
              <a:t>, M., and Humphreys, T. E., “Practical Cryptographic Civil GPS Signal Authentication,” </a:t>
            </a:r>
          </a:p>
          <a:p>
            <a:pPr lvl="0"/>
            <a:r>
              <a:rPr lang="en-US" sz="1200" dirty="0" smtClean="0"/>
              <a:t>NAVIGATION: The Journal of the Institute of Navigation, to be published.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03758" y="75982"/>
            <a:ext cx="7990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Security Code Estimation and Replay Detection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20" y="3583408"/>
            <a:ext cx="7975354" cy="299474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932" y="795289"/>
            <a:ext cx="6082241" cy="2404479"/>
          </a:xfrm>
          <a:prstGeom prst="rect">
            <a:avLst/>
          </a:prstGeom>
          <a:ln w="1270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956733"/>
            <a:ext cx="3042949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Inside the Spoofer: </a:t>
            </a:r>
          </a:p>
          <a:p>
            <a:r>
              <a:rPr lang="en-US" b="1" dirty="0" smtClean="0"/>
              <a:t>Security Code Chip Estimation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2733" y="3632200"/>
            <a:ext cx="7174977" cy="369332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Inside the Defender: Detection Statistic Based on Specialized Correlations 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6242" y="75982"/>
            <a:ext cx="9065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Security Code Estimation and Replay Detection: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Hypothesis Testing During an Attack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644" y="1345416"/>
            <a:ext cx="4989250" cy="473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77578" y="6287872"/>
            <a:ext cx="499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Humphreys, T. E., “Detection Strategy for Cryptographic GNSS Anti-Spoofing,”</a:t>
            </a:r>
          </a:p>
          <a:p>
            <a:r>
              <a:rPr lang="en-US" sz="1200" dirty="0" smtClean="0"/>
              <a:t> IEEE Transactions on Aerospace and Electronic Systems, to be published.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03658" y="75982"/>
            <a:ext cx="899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Operational Definition of GNSS Signal Authentication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88972"/>
            <a:ext cx="8153400" cy="44957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GNSS signal is declared authentic if since some trusted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initialization event:</a:t>
            </a:r>
          </a:p>
          <a:p>
            <a:pPr marL="841375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/>
              <a:t>l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ogical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S has remained low,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41375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/>
              <a:t>l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ogical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remained low, and </a:t>
            </a:r>
          </a:p>
          <a:p>
            <a:pPr marL="841375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/>
              <a:t>o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utput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remained above an acceptable threshold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52872" y="3293535"/>
            <a:ext cx="5369245" cy="3381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87018" y="1168391"/>
            <a:ext cx="8153400" cy="449579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noProof="0" dirty="0" smtClean="0"/>
              <a:t>Hard to characterize the null hypothesis for a crypto defense on a dynamic platform – hard to keep false alarm rate under control</a:t>
            </a:r>
            <a:endParaRPr kumimoji="0" lang="en-US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All crypto defenses ineffective against near-zero-delay </a:t>
            </a:r>
            <a:r>
              <a:rPr lang="en-US" sz="2800" dirty="0" err="1" smtClean="0"/>
              <a:t>meaconing</a:t>
            </a:r>
            <a:r>
              <a:rPr lang="en-US" sz="2800" dirty="0" smtClean="0"/>
              <a:t> (entire band record and playback) timing attacks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Civil GPS crypto defenses will probably be funded and implemented just before the heat death of the universe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/>
              <a:t>Is envisioning widespread adoption of non-crypto defenses just wishful thinking?</a:t>
            </a:r>
            <a:endParaRPr kumimoji="0" lang="en-US" sz="280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977" y="252658"/>
            <a:ext cx="53168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Nagging Concerns</a:t>
            </a:r>
            <a:endParaRPr lang="en-US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268" y="3030848"/>
            <a:ext cx="4569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radionavlab.ae.utexas.edu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58800" y="177800"/>
            <a:ext cx="8051800" cy="6604000"/>
            <a:chOff x="558800" y="177800"/>
            <a:chExt cx="8051800" cy="6604000"/>
          </a:xfrm>
        </p:grpSpPr>
        <p:pic>
          <p:nvPicPr>
            <p:cNvPr id="8" name="Picture 7" descr="SA_shutoff.png"/>
            <p:cNvPicPr>
              <a:picLocks noChangeAspect="1"/>
            </p:cNvPicPr>
            <p:nvPr/>
          </p:nvPicPr>
          <p:blipFill>
            <a:blip r:embed="rId2" cstate="print"/>
            <a:srcRect l="1951" t="1520" r="1821" b="2327"/>
            <a:stretch>
              <a:fillRect/>
            </a:stretch>
          </p:blipFill>
          <p:spPr>
            <a:xfrm>
              <a:off x="558800" y="177800"/>
              <a:ext cx="8051800" cy="6426200"/>
            </a:xfrm>
            <a:prstGeom prst="rect">
              <a:avLst/>
            </a:prstGeom>
            <a:ln w="38100" cmpd="sng">
              <a:solidFill>
                <a:schemeClr val="tx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989195" y="6320135"/>
              <a:ext cx="1497205" cy="46166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UTC Hours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16200000">
            <a:off x="-351404" y="2973815"/>
            <a:ext cx="177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Meters Error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6933" y="609600"/>
            <a:ext cx="7078134" cy="5350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7260" y="974684"/>
            <a:ext cx="30067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4:00 AM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May 2, 2000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ukew.com/ff/content/gps_i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398" y="537226"/>
            <a:ext cx="3806581" cy="5709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36932" y="535922"/>
            <a:ext cx="3806581" cy="5709871"/>
            <a:chOff x="4557265" y="451256"/>
            <a:chExt cx="3806581" cy="5709871"/>
          </a:xfrm>
        </p:grpSpPr>
        <p:grpSp>
          <p:nvGrpSpPr>
            <p:cNvPr id="4" name="Group 6"/>
            <p:cNvGrpSpPr/>
            <p:nvPr/>
          </p:nvGrpSpPr>
          <p:grpSpPr>
            <a:xfrm>
              <a:off x="4557265" y="451256"/>
              <a:ext cx="3806581" cy="5709871"/>
              <a:chOff x="4103972" y="561974"/>
              <a:chExt cx="3806581" cy="5709871"/>
            </a:xfrm>
          </p:grpSpPr>
          <p:pic>
            <p:nvPicPr>
              <p:cNvPr id="8" name="Picture 4" descr="http://www.lukew.com/ff/content/gps_iphone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03972" y="561974"/>
                <a:ext cx="3806581" cy="570987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06008" y="1331486"/>
                <a:ext cx="3798277" cy="44274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5" name="Group 13"/>
            <p:cNvGrpSpPr/>
            <p:nvPr/>
          </p:nvGrpSpPr>
          <p:grpSpPr>
            <a:xfrm>
              <a:off x="5763840" y="3810649"/>
              <a:ext cx="606669" cy="606669"/>
              <a:chOff x="5763840" y="3810649"/>
              <a:chExt cx="606669" cy="606669"/>
            </a:xfrm>
          </p:grpSpPr>
          <p:sp>
            <p:nvSpPr>
              <p:cNvPr id="6" name="Donut 5"/>
              <p:cNvSpPr/>
              <p:nvPr/>
            </p:nvSpPr>
            <p:spPr>
              <a:xfrm>
                <a:off x="5763840" y="3810649"/>
                <a:ext cx="606669" cy="606669"/>
              </a:xfrm>
              <a:prstGeom prst="donut">
                <a:avLst>
                  <a:gd name="adj" fmla="val 758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779DCB"/>
                </a:solidFill>
              </a:ln>
              <a:scene3d>
                <a:camera prst="orthographicFront">
                  <a:rot lat="19199996" lon="0" rev="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7" name="Picture 6" descr="dot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flipH="1">
                <a:off x="5983068" y="4048630"/>
                <a:ext cx="158848" cy="15884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lukew.com/ff/content/gps_i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386" y="537226"/>
            <a:ext cx="3806581" cy="5709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2" descr="F:\DCIM\103D5000\DSC_0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6257" y="1286933"/>
            <a:ext cx="3811703" cy="4453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9"/>
          <p:cNvGrpSpPr/>
          <p:nvPr/>
        </p:nvGrpSpPr>
        <p:grpSpPr>
          <a:xfrm>
            <a:off x="4713964" y="3615916"/>
            <a:ext cx="606669" cy="606669"/>
            <a:chOff x="5763840" y="3810649"/>
            <a:chExt cx="606669" cy="606669"/>
          </a:xfrm>
        </p:grpSpPr>
        <p:sp>
          <p:nvSpPr>
            <p:cNvPr id="7" name="Donut 6"/>
            <p:cNvSpPr/>
            <p:nvPr/>
          </p:nvSpPr>
          <p:spPr>
            <a:xfrm>
              <a:off x="5763840" y="3810649"/>
              <a:ext cx="606669" cy="606669"/>
            </a:xfrm>
            <a:prstGeom prst="donut">
              <a:avLst>
                <a:gd name="adj" fmla="val 758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779DCB"/>
              </a:solidFill>
            </a:ln>
            <a:scene3d>
              <a:camera prst="orthographicFront">
                <a:rot lat="19199996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 descr="do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5983068" y="4048630"/>
              <a:ext cx="158848" cy="1588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  <a:lumOff val="15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37200" y="685799"/>
            <a:ext cx="2819400" cy="25823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9467" y="753967"/>
            <a:ext cx="3260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GPS Jammers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7134" y="0"/>
            <a:ext cx="4306866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http://static.flickr.com/141/332373631_4df091e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2319868"/>
            <a:ext cx="4762500" cy="4029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Donut 6"/>
          <p:cNvSpPr/>
          <p:nvPr/>
        </p:nvSpPr>
        <p:spPr>
          <a:xfrm>
            <a:off x="5113865" y="152402"/>
            <a:ext cx="3649133" cy="3682999"/>
          </a:xfrm>
          <a:prstGeom prst="donut">
            <a:avLst>
              <a:gd name="adj" fmla="val 188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67" y="1312333"/>
            <a:ext cx="7738533" cy="410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76285" y="1165863"/>
            <a:ext cx="3007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GPS Spoofer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422400"/>
            <a:ext cx="7713133" cy="404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76285" y="1165863"/>
            <a:ext cx="3007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GPS Spoofer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679</Words>
  <Application>Microsoft Office PowerPoint</Application>
  <PresentationFormat>On-screen Show (4:3)</PresentationFormat>
  <Paragraphs>94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Edge</vt:lpstr>
      <vt:lpstr>2_Office Theme</vt:lpstr>
      <vt:lpstr>Secure Civil Navigation and Timing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UT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</dc:creator>
  <cp:lastModifiedBy>todd</cp:lastModifiedBy>
  <cp:revision>117</cp:revision>
  <dcterms:created xsi:type="dcterms:W3CDTF">2012-01-25T16:58:21Z</dcterms:created>
  <dcterms:modified xsi:type="dcterms:W3CDTF">2012-07-23T13:38:28Z</dcterms:modified>
</cp:coreProperties>
</file>