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89" r:id="rId3"/>
    <p:sldId id="290" r:id="rId4"/>
    <p:sldId id="298" r:id="rId5"/>
    <p:sldId id="292" r:id="rId6"/>
    <p:sldId id="300" r:id="rId7"/>
    <p:sldId id="296" r:id="rId8"/>
    <p:sldId id="302" r:id="rId9"/>
    <p:sldId id="321" r:id="rId10"/>
    <p:sldId id="322" r:id="rId11"/>
    <p:sldId id="323" r:id="rId12"/>
    <p:sldId id="324" r:id="rId13"/>
    <p:sldId id="325" r:id="rId14"/>
    <p:sldId id="317" r:id="rId15"/>
    <p:sldId id="316" r:id="rId16"/>
    <p:sldId id="297" r:id="rId17"/>
    <p:sldId id="294" r:id="rId18"/>
    <p:sldId id="293" r:id="rId19"/>
    <p:sldId id="318" r:id="rId20"/>
    <p:sldId id="319" r:id="rId21"/>
    <p:sldId id="291" r:id="rId22"/>
    <p:sldId id="326" r:id="rId23"/>
    <p:sldId id="327" r:id="rId24"/>
    <p:sldId id="286" r:id="rId25"/>
    <p:sldId id="299" r:id="rId26"/>
    <p:sldId id="308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48484"/>
    <a:srgbClr val="779DCB"/>
    <a:srgbClr val="8AABD2"/>
    <a:srgbClr val="6792C5"/>
    <a:srgbClr val="5887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221" autoAdjust="0"/>
  </p:normalViewPr>
  <p:slideViewPr>
    <p:cSldViewPr snapToGrid="0"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80987-955D-4857-80D0-4E6258754661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CAA6-751C-41AF-8508-9D212547E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%Spoofing </a:t>
            </a:r>
            <a:r>
              <a:rPr lang="en-US" sz="1600" dirty="0" smtClean="0"/>
              <a:t>could trip a generator in a PMU-based control system currently implemented in Mexico,</a:t>
            </a:r>
            <a:r>
              <a:rPr lang="en-US" sz="1600" baseline="0" dirty="0" smtClean="0"/>
              <a:t> </a:t>
            </a:r>
            <a:r>
              <a:rPr lang="en-US" sz="2000" dirty="0" smtClean="0"/>
              <a:t>Currently operational system in Mexico using automated PMU-based control on the </a:t>
            </a:r>
            <a:r>
              <a:rPr lang="en-US" sz="2000" dirty="0" err="1" smtClean="0"/>
              <a:t>Chicoasen</a:t>
            </a:r>
            <a:r>
              <a:rPr lang="en-US" sz="2000" dirty="0" smtClean="0"/>
              <a:t>-Angostura transmission line:</a:t>
            </a:r>
            <a:r>
              <a:rPr lang="en-US" sz="2000" baseline="0" dirty="0" smtClean="0"/>
              <a:t> </a:t>
            </a:r>
            <a:r>
              <a:rPr lang="en-US" sz="1800" dirty="0" smtClean="0"/>
              <a:t>Connects large hydroelectric generators to large loads,</a:t>
            </a:r>
            <a:r>
              <a:rPr lang="en-US" sz="1800" baseline="0" dirty="0" smtClean="0"/>
              <a:t> </a:t>
            </a:r>
            <a:r>
              <a:rPr lang="en-US" sz="1800" dirty="0" smtClean="0"/>
              <a:t>2 400-kV lines and 1 115-kV line,</a:t>
            </a:r>
            <a:r>
              <a:rPr lang="en-US" sz="1800" baseline="0" dirty="0" smtClean="0"/>
              <a:t> </a:t>
            </a:r>
            <a:r>
              <a:rPr lang="en-US" sz="1800" dirty="0" smtClean="0"/>
              <a:t>Protects against generator instability during double fault by shutting down generators if phase angle difference exceeds 10 degrees</a:t>
            </a:r>
            <a:r>
              <a:rPr lang="en-US" sz="1600" dirty="0" smtClean="0"/>
              <a:t>,</a:t>
            </a:r>
            <a:r>
              <a:rPr lang="en-US" sz="1600" baseline="0" dirty="0" smtClean="0"/>
              <a:t> </a:t>
            </a:r>
            <a:r>
              <a:rPr lang="en-US" sz="1600" dirty="0" smtClean="0"/>
              <a:t>This inappropriate generator tripping could lead to cascading failures like those seen in the 2003 Northeast Blackout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208776"/>
            <a:ext cx="1905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6324600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1" name="Picture 10" descr="wncg_horz_b_bw.t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24600" y="6191759"/>
            <a:ext cx="2438400" cy="6258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3995059"/>
            <a:ext cx="9601200" cy="119637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 smtClean="0">
                <a:latin typeface="Calibri" pitchFamily="34" charset="0"/>
              </a:rPr>
              <a:t>Evaluation of Smart Grid and Civilian UAV Vulnerability to GPS Spoofing Attacks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D. P.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Shepard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J. A.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Bhatti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T. E. Humphreys, The University of Texas at Austin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A. A.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Fansler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Northrop Grumman Information Systems</a:t>
            </a:r>
          </a:p>
          <a:p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ION GNSS Conference, Nashville, TN | September 21, 2012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Test Results (cont.)</a:t>
            </a:r>
            <a:endParaRPr lang="en-US" sz="3600" dirty="0"/>
          </a:p>
        </p:txBody>
      </p:sp>
      <p:pic>
        <p:nvPicPr>
          <p:cNvPr id="4" name="Content Placeholder 3" descr="poin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0926" y="3429000"/>
            <a:ext cx="6299074" cy="2514600"/>
          </a:xfrm>
        </p:spPr>
      </p:pic>
      <p:pic>
        <p:nvPicPr>
          <p:cNvPr id="5" name="Picture 4" descr="Phase_Angle_Difference_1202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380999"/>
            <a:ext cx="3429000" cy="2571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43001"/>
            <a:ext cx="45720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</a:rPr>
              <a:t>Point 3: 680 seconds </a:t>
            </a:r>
            <a:r>
              <a:rPr lang="en-US" kern="0" dirty="0" smtClean="0">
                <a:solidFill>
                  <a:srgbClr val="000000"/>
                </a:solidFill>
              </a:rPr>
              <a:t>into the test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</a:rPr>
              <a:t>Spoofer has broken the IEEE C37.118 Standard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A 26.5 µs timing offset and a 0.573 degree phase angle offset have been introduced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659881" y="640081"/>
            <a:ext cx="121919" cy="1219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Test Results (cont.)</a:t>
            </a:r>
            <a:endParaRPr lang="en-US" sz="3600" dirty="0"/>
          </a:p>
        </p:txBody>
      </p:sp>
      <p:pic>
        <p:nvPicPr>
          <p:cNvPr id="4" name="Content Placeholder 3" descr="poin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850" y="3429000"/>
            <a:ext cx="6076950" cy="2514600"/>
          </a:xfrm>
        </p:spPr>
      </p:pic>
      <p:pic>
        <p:nvPicPr>
          <p:cNvPr id="5" name="Picture 4" descr="Phase_Angle_Difference_1202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380999"/>
            <a:ext cx="3429000" cy="2571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42999"/>
            <a:ext cx="45720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</a:rPr>
              <a:t>Point 4: 870 seconds </a:t>
            </a:r>
            <a:r>
              <a:rPr lang="en-US" kern="0" dirty="0" smtClean="0">
                <a:solidFill>
                  <a:srgbClr val="000000"/>
                </a:solidFill>
              </a:rPr>
              <a:t>into the </a:t>
            </a:r>
            <a:r>
              <a:rPr lang="en-US" kern="0" dirty="0">
                <a:solidFill>
                  <a:srgbClr val="000000"/>
                </a:solidFill>
              </a:rPr>
              <a:t>test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A 400 µs timing offset and a 10 degree phase angle offset have been introduced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Spoofer has reached final induced time rate of 1000 m/s (i.e. 3.33 µs/s)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934200" y="838200"/>
            <a:ext cx="121919" cy="1219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Test Results (cont.)</a:t>
            </a:r>
            <a:endParaRPr lang="en-US" sz="3600" dirty="0"/>
          </a:p>
        </p:txBody>
      </p:sp>
      <p:pic>
        <p:nvPicPr>
          <p:cNvPr id="4" name="Content Placeholder 3" descr="point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3429000"/>
            <a:ext cx="6026658" cy="2514600"/>
          </a:xfrm>
        </p:spPr>
      </p:pic>
      <p:pic>
        <p:nvPicPr>
          <p:cNvPr id="5" name="Picture 4" descr="Phase_Angle_Difference_1202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380999"/>
            <a:ext cx="3429000" cy="2571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40542"/>
            <a:ext cx="457200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</a:rPr>
              <a:t>Point </a:t>
            </a:r>
            <a:r>
              <a:rPr lang="en-US" kern="0" dirty="0" smtClean="0">
                <a:solidFill>
                  <a:srgbClr val="000000"/>
                </a:solidFill>
              </a:rPr>
              <a:t>5: 1370 </a:t>
            </a:r>
            <a:r>
              <a:rPr lang="en-US" kern="0" dirty="0">
                <a:solidFill>
                  <a:srgbClr val="000000"/>
                </a:solidFill>
              </a:rPr>
              <a:t>seconds </a:t>
            </a:r>
            <a:r>
              <a:rPr lang="en-US" kern="0" dirty="0" smtClean="0">
                <a:solidFill>
                  <a:srgbClr val="000000"/>
                </a:solidFill>
              </a:rPr>
              <a:t>into the </a:t>
            </a:r>
            <a:r>
              <a:rPr lang="en-US" kern="0" dirty="0">
                <a:solidFill>
                  <a:srgbClr val="000000"/>
                </a:solidFill>
              </a:rPr>
              <a:t>test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A 2 </a:t>
            </a:r>
            <a:r>
              <a:rPr lang="en-US" dirty="0" err="1" smtClean="0"/>
              <a:t>ms</a:t>
            </a:r>
            <a:r>
              <a:rPr lang="en-US" dirty="0" smtClean="0"/>
              <a:t> timing offset and a 45 degree phase angle offset have been introduced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Spoofed signals removed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 receiver’s time offset continued to increase anyways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680960" y="1676400"/>
            <a:ext cx="121919" cy="1219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Grid Vulnerability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spoofing attack can cause PMUs to violate the IEEE C37.118 Standard</a:t>
            </a:r>
          </a:p>
          <a:p>
            <a:r>
              <a:rPr lang="en-US" dirty="0" smtClean="0"/>
              <a:t>Large phase angle offsets can be induced in a matter of minutes (&gt;10 degrees)</a:t>
            </a:r>
          </a:p>
          <a:p>
            <a:r>
              <a:rPr lang="en-US" dirty="0" smtClean="0"/>
              <a:t>These effects can have significant impacts on PMU-based power grid control systems</a:t>
            </a:r>
          </a:p>
          <a:p>
            <a:r>
              <a:rPr lang="en-US" dirty="0" smtClean="0"/>
              <a:t>PMUs were created to help prevent blackout events, but spoofing could make them the cause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Civilian UAV Spoofing Exercise Motivation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Iranian claims of UAV capture</a:t>
            </a:r>
          </a:p>
          <a:p>
            <a:pPr lvl="1"/>
            <a:r>
              <a:rPr lang="en-US" dirty="0" smtClean="0"/>
              <a:t>Possible jamming of communications link and/or military GPS signals could allow  UAV capture through civilian GPS spoofing.</a:t>
            </a:r>
          </a:p>
          <a:p>
            <a:r>
              <a:rPr lang="en-US" dirty="0" smtClean="0"/>
              <a:t>FAA Modernization and Reform Act of 2012</a:t>
            </a:r>
          </a:p>
          <a:p>
            <a:pPr lvl="1"/>
            <a:r>
              <a:rPr lang="en-US" dirty="0" smtClean="0"/>
              <a:t>Requires the government to develop a plan to safely accelerate the integration of civil UAVs into the national airspace by 9/30/2015.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WSMR Test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65438" y="1383119"/>
            <a:ext cx="8213125" cy="495697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18" t="12174" r="26153" b="17003"/>
          <a:stretch/>
        </p:blipFill>
        <p:spPr>
          <a:xfrm>
            <a:off x="381000" y="1295400"/>
            <a:ext cx="1219199" cy="117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22240_antenna.jpg"/>
          <p:cNvPicPr>
            <a:picLocks noChangeAspect="1"/>
          </p:cNvPicPr>
          <p:nvPr/>
        </p:nvPicPr>
        <p:blipFill>
          <a:blip r:embed="rId3" cstate="print"/>
          <a:srcRect t="6015" b="15789"/>
          <a:stretch>
            <a:fillRect/>
          </a:stretch>
        </p:blipFill>
        <p:spPr>
          <a:xfrm rot="16200000">
            <a:off x="6629400" y="4572000"/>
            <a:ext cx="1358526" cy="99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IMG_0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7436" y="4114800"/>
            <a:ext cx="2327564" cy="1738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IMG_02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886200"/>
            <a:ext cx="1707444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H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1295400"/>
            <a:ext cx="1868476" cy="139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209800" y="4343400"/>
            <a:ext cx="8382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Internet or LAN</a:t>
            </a:r>
            <a:endParaRPr lang="en-US" sz="1400" b="1" dirty="0"/>
          </a:p>
        </p:txBody>
      </p:sp>
      <p:cxnSp>
        <p:nvCxnSpPr>
          <p:cNvPr id="17" name="Elbow Connector 16"/>
          <p:cNvCxnSpPr>
            <a:endCxn id="16" idx="1"/>
          </p:cNvCxnSpPr>
          <p:nvPr/>
        </p:nvCxnSpPr>
        <p:spPr>
          <a:xfrm>
            <a:off x="1861457" y="4604657"/>
            <a:ext cx="348343" cy="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6" idx="3"/>
          </p:cNvCxnSpPr>
          <p:nvPr/>
        </p:nvCxnSpPr>
        <p:spPr>
          <a:xfrm rot="10800000" flipV="1">
            <a:off x="3048001" y="4604656"/>
            <a:ext cx="348343" cy="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595535" y="2142931"/>
            <a:ext cx="2715208" cy="1971869"/>
          </a:xfrm>
          <a:custGeom>
            <a:avLst/>
            <a:gdLst>
              <a:gd name="connsiteX0" fmla="*/ 0 w 2715208"/>
              <a:gd name="connsiteY0" fmla="*/ 3110 h 1971869"/>
              <a:gd name="connsiteX1" fmla="*/ 195943 w 2715208"/>
              <a:gd name="connsiteY1" fmla="*/ 143069 h 1971869"/>
              <a:gd name="connsiteX2" fmla="*/ 298579 w 2715208"/>
              <a:gd name="connsiteY2" fmla="*/ 861526 h 1971869"/>
              <a:gd name="connsiteX3" fmla="*/ 1716832 w 2715208"/>
              <a:gd name="connsiteY3" fmla="*/ 1346718 h 1971869"/>
              <a:gd name="connsiteX4" fmla="*/ 2537926 w 2715208"/>
              <a:gd name="connsiteY4" fmla="*/ 1514669 h 1971869"/>
              <a:gd name="connsiteX5" fmla="*/ 2715208 w 2715208"/>
              <a:gd name="connsiteY5" fmla="*/ 1971869 h 197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208" h="1971869">
                <a:moveTo>
                  <a:pt x="0" y="3110"/>
                </a:moveTo>
                <a:cubicBezTo>
                  <a:pt x="73090" y="1555"/>
                  <a:pt x="146180" y="0"/>
                  <a:pt x="195943" y="143069"/>
                </a:cubicBezTo>
                <a:cubicBezTo>
                  <a:pt x="245706" y="286138"/>
                  <a:pt x="45098" y="660918"/>
                  <a:pt x="298579" y="861526"/>
                </a:cubicBezTo>
                <a:cubicBezTo>
                  <a:pt x="552060" y="1062134"/>
                  <a:pt x="1343608" y="1237861"/>
                  <a:pt x="1716832" y="1346718"/>
                </a:cubicBezTo>
                <a:cubicBezTo>
                  <a:pt x="2090057" y="1455575"/>
                  <a:pt x="2371530" y="1410477"/>
                  <a:pt x="2537926" y="1514669"/>
                </a:cubicBezTo>
                <a:cubicBezTo>
                  <a:pt x="2704322" y="1618861"/>
                  <a:pt x="2709765" y="1795365"/>
                  <a:pt x="2715208" y="197186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45633" y="1245637"/>
            <a:ext cx="998375" cy="2850502"/>
          </a:xfrm>
          <a:custGeom>
            <a:avLst/>
            <a:gdLst>
              <a:gd name="connsiteX0" fmla="*/ 0 w 998375"/>
              <a:gd name="connsiteY0" fmla="*/ 256592 h 2850502"/>
              <a:gd name="connsiteX1" fmla="*/ 699796 w 998375"/>
              <a:gd name="connsiteY1" fmla="*/ 153955 h 2850502"/>
              <a:gd name="connsiteX2" fmla="*/ 709126 w 998375"/>
              <a:gd name="connsiteY2" fmla="*/ 1180322 h 2850502"/>
              <a:gd name="connsiteX3" fmla="*/ 998375 w 998375"/>
              <a:gd name="connsiteY3" fmla="*/ 2850502 h 285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375" h="2850502">
                <a:moveTo>
                  <a:pt x="0" y="256592"/>
                </a:moveTo>
                <a:cubicBezTo>
                  <a:pt x="290804" y="128296"/>
                  <a:pt x="581608" y="0"/>
                  <a:pt x="699796" y="153955"/>
                </a:cubicBezTo>
                <a:cubicBezTo>
                  <a:pt x="817984" y="307910"/>
                  <a:pt x="659363" y="730898"/>
                  <a:pt x="709126" y="1180322"/>
                </a:cubicBezTo>
                <a:cubicBezTo>
                  <a:pt x="758889" y="1629746"/>
                  <a:pt x="878632" y="2240124"/>
                  <a:pt x="998375" y="285050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674637" y="3786674"/>
            <a:ext cx="2313992" cy="1662404"/>
          </a:xfrm>
          <a:custGeom>
            <a:avLst/>
            <a:gdLst>
              <a:gd name="connsiteX0" fmla="*/ 0 w 2313992"/>
              <a:gd name="connsiteY0" fmla="*/ 309465 h 1662404"/>
              <a:gd name="connsiteX1" fmla="*/ 279918 w 2313992"/>
              <a:gd name="connsiteY1" fmla="*/ 66869 h 1662404"/>
              <a:gd name="connsiteX2" fmla="*/ 1464906 w 2313992"/>
              <a:gd name="connsiteY2" fmla="*/ 216159 h 1662404"/>
              <a:gd name="connsiteX3" fmla="*/ 1688841 w 2313992"/>
              <a:gd name="connsiteY3" fmla="*/ 1363824 h 1662404"/>
              <a:gd name="connsiteX4" fmla="*/ 2313992 w 2313992"/>
              <a:gd name="connsiteY4" fmla="*/ 1662404 h 166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992" h="1662404">
                <a:moveTo>
                  <a:pt x="0" y="309465"/>
                </a:moveTo>
                <a:cubicBezTo>
                  <a:pt x="17883" y="195942"/>
                  <a:pt x="35767" y="82420"/>
                  <a:pt x="279918" y="66869"/>
                </a:cubicBezTo>
                <a:cubicBezTo>
                  <a:pt x="524069" y="51318"/>
                  <a:pt x="1230086" y="0"/>
                  <a:pt x="1464906" y="216159"/>
                </a:cubicBezTo>
                <a:cubicBezTo>
                  <a:pt x="1699726" y="432318"/>
                  <a:pt x="1547327" y="1122783"/>
                  <a:pt x="1688841" y="1363824"/>
                </a:cubicBezTo>
                <a:cubicBezTo>
                  <a:pt x="1830355" y="1604865"/>
                  <a:pt x="2072173" y="1633634"/>
                  <a:pt x="2313992" y="1662404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5410200" y="2286000"/>
            <a:ext cx="1524000" cy="2286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43800" y="2362200"/>
            <a:ext cx="1066800" cy="2209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>
            <a:spLocks noChangeAspect="1"/>
          </p:cNvSpPr>
          <p:nvPr/>
        </p:nvSpPr>
        <p:spPr>
          <a:xfrm>
            <a:off x="6400800" y="3810000"/>
            <a:ext cx="1078992" cy="1078992"/>
          </a:xfrm>
          <a:prstGeom prst="arc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>
            <a:spLocks noChangeAspect="1"/>
          </p:cNvSpPr>
          <p:nvPr/>
        </p:nvSpPr>
        <p:spPr>
          <a:xfrm>
            <a:off x="6195060" y="3505200"/>
            <a:ext cx="1348740" cy="1348740"/>
          </a:xfrm>
          <a:prstGeom prst="arc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>
            <a:spLocks noChangeAspect="1"/>
          </p:cNvSpPr>
          <p:nvPr/>
        </p:nvSpPr>
        <p:spPr>
          <a:xfrm>
            <a:off x="5943600" y="3190875"/>
            <a:ext cx="1685925" cy="1685925"/>
          </a:xfrm>
          <a:prstGeom prst="arc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990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Receive Antenna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990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External Reference Clock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3578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Control Computer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GPS Spoofer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57400" y="6172200"/>
            <a:ext cx="19050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UAV coordinates from tracking system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5788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Transmit Antenna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72200" y="28295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Spoofed Signals as a </a:t>
            </a:r>
          </a:p>
          <a:p>
            <a:pPr algn="ctr"/>
            <a:r>
              <a:rPr lang="en-US" sz="1400" b="1" dirty="0" smtClean="0"/>
              <a:t>“Virtual Tractor Beam”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9667" y="92287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Target UAV</a:t>
            </a:r>
            <a:endParaRPr lang="en-US" sz="140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667000" y="4876800"/>
            <a:ext cx="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4633" y="75982"/>
            <a:ext cx="8608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Commandeering a UAV via GPS Spoofing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 descr="C:\Users\todd\Desktop\copter\DSC_2040.JPG"/>
          <p:cNvPicPr>
            <a:picLocks noChangeAspect="1" noChangeArrowheads="1"/>
          </p:cNvPicPr>
          <p:nvPr/>
        </p:nvPicPr>
        <p:blipFill>
          <a:blip r:embed="rId7" cstate="print"/>
          <a:srcRect l="26296" t="32156" r="30185" b="30622"/>
          <a:stretch>
            <a:fillRect/>
          </a:stretch>
        </p:blipFill>
        <p:spPr bwMode="auto">
          <a:xfrm>
            <a:off x="5647267" y="1193800"/>
            <a:ext cx="2785534" cy="158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dd\Desktop\UT Hornet Mini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99" y="267107"/>
            <a:ext cx="8325013" cy="6243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Time Alignment Before Spoofing Attack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5626"/>
          <a:stretch>
            <a:fillRect/>
          </a:stretch>
        </p:blipFill>
        <p:spPr>
          <a:xfrm>
            <a:off x="1726953" y="1969477"/>
            <a:ext cx="5690093" cy="40274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Time Alignment During Spoofing Attack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5756"/>
          <a:stretch>
            <a:fillRect/>
          </a:stretch>
        </p:blipFill>
        <p:spPr>
          <a:xfrm>
            <a:off x="1757436" y="1979525"/>
            <a:ext cx="5629128" cy="40123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 Spoofing Attack</a:t>
            </a:r>
          </a:p>
          <a:p>
            <a:r>
              <a:rPr lang="en-US" dirty="0" smtClean="0"/>
              <a:t>Spoofing Exercises</a:t>
            </a:r>
          </a:p>
          <a:p>
            <a:pPr lvl="1"/>
            <a:r>
              <a:rPr lang="en-US" dirty="0" smtClean="0"/>
              <a:t>PMUs</a:t>
            </a:r>
          </a:p>
          <a:p>
            <a:pPr lvl="1"/>
            <a:r>
              <a:rPr lang="en-US" dirty="0" smtClean="0"/>
              <a:t>Civilian </a:t>
            </a:r>
            <a:r>
              <a:rPr lang="en-US" dirty="0" smtClean="0"/>
              <a:t>UAV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Surprises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mtClean="0"/>
              <a:t>RAIM was helpful for spoofing: we couldn’t spoof all signals seen by UAV due to our reference antenna placement, but the Hornet Mini’s uBlox receiver rejected observables from authentic signals, presumably via RAIM</a:t>
            </a:r>
          </a:p>
          <a:p>
            <a:pPr lvl="0"/>
            <a:r>
              <a:rPr lang="en-US" smtClean="0"/>
              <a:t>Overwhelming power is required for clean capture: A gradual takeover leads to large (50-100 m) multipath-type errors as the authentic and counterfeit signals interact</a:t>
            </a:r>
          </a:p>
          <a:p>
            <a:pPr lvl="0"/>
            <a:r>
              <a:rPr lang="en-US" smtClean="0"/>
              <a:t>The UAV’s heavy reliance on altimeter for vertical position was easily overcome by a large vertical GPS velocity 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Surprises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Not possible even to station keep with a captured UAV based on visual position estimates: GPS capture breaks flight controller’s feedback loop; now </a:t>
            </a:r>
            <a:r>
              <a:rPr lang="en-US" dirty="0" err="1" smtClean="0"/>
              <a:t>spoofer</a:t>
            </a:r>
            <a:r>
              <a:rPr lang="en-US" dirty="0" smtClean="0"/>
              <a:t> must play the role formerly assumed by GPS.  Implication: An accurate radar or LIDAR system would be required for fine “control” of UAV via spoofing</a:t>
            </a:r>
          </a:p>
          <a:p>
            <a:pPr lvl="0"/>
            <a:r>
              <a:rPr lang="en-US" dirty="0" smtClean="0"/>
              <a:t>Compensating for all system and geometric delays to achieve meter-level alignment is challenging but quite possible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268" y="3030848"/>
            <a:ext cx="456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radionavlab.ae.utexas.edu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Civil GPS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Autofit/>
          </a:bodyPr>
          <a:lstStyle/>
          <a:p>
            <a:r>
              <a:rPr lang="en-US" sz="2400" dirty="0" smtClean="0"/>
              <a:t>A discrete spoofing attack typically involves four phases: </a:t>
            </a:r>
            <a:endParaRPr lang="en-US" sz="1400" dirty="0" smtClean="0"/>
          </a:p>
          <a:p>
            <a:pPr marL="687387" lvl="1" indent="-342900">
              <a:buFont typeface="+mj-lt"/>
              <a:buAutoNum type="arabicParenR"/>
            </a:pPr>
            <a:r>
              <a:rPr lang="en-US" sz="1800" dirty="0"/>
              <a:t>Alignment of the authentic and spoofed GPS </a:t>
            </a:r>
            <a:r>
              <a:rPr lang="en-US" sz="1800" dirty="0" smtClean="0"/>
              <a:t>signals at the target receiver</a:t>
            </a:r>
            <a:endParaRPr lang="en-US" sz="1400" dirty="0" smtClean="0"/>
          </a:p>
          <a:p>
            <a:pPr marL="687387" lvl="1" indent="-342900">
              <a:buFont typeface="+mj-lt"/>
              <a:buAutoNum type="arabicParenR"/>
            </a:pPr>
            <a:r>
              <a:rPr lang="en-US" sz="1800" dirty="0" smtClean="0"/>
              <a:t>Increase </a:t>
            </a:r>
            <a:r>
              <a:rPr lang="en-US" sz="1800" dirty="0"/>
              <a:t>the power of the spoofed signals above the </a:t>
            </a:r>
            <a:r>
              <a:rPr lang="en-US" sz="1800" dirty="0" smtClean="0"/>
              <a:t>authentic</a:t>
            </a:r>
            <a:endParaRPr lang="en-US" sz="1400" dirty="0" smtClean="0"/>
          </a:p>
          <a:p>
            <a:pPr marL="687387" lvl="1" indent="-342900">
              <a:buFont typeface="+mj-lt"/>
              <a:buAutoNum type="arabicParenR"/>
            </a:pPr>
            <a:r>
              <a:rPr lang="en-US" sz="1800" dirty="0" smtClean="0"/>
              <a:t>Move the spoofed signals slowly away from the authentic signals</a:t>
            </a:r>
            <a:endParaRPr lang="en-US" sz="1400" dirty="0" smtClean="0"/>
          </a:p>
          <a:p>
            <a:pPr marL="687387" lvl="1" indent="-342900">
              <a:buFont typeface="+mj-lt"/>
              <a:buAutoNum type="arabicParenR"/>
            </a:pPr>
            <a:r>
              <a:rPr lang="en-US" sz="1800" dirty="0" smtClean="0"/>
              <a:t>Once the spoofed and authentic signals no longer interfere, the spoofer has complete control of the target receiver’s PVT solution</a:t>
            </a:r>
            <a:endParaRPr lang="en-US" sz="1400" dirty="0"/>
          </a:p>
          <a:p>
            <a:r>
              <a:rPr lang="en-US" sz="2400" dirty="0" smtClean="0"/>
              <a:t>Spoofer-imposed dynamics are limited only by the bandwidth of the target receiver’s tracking loops and it’s quality indicators</a:t>
            </a:r>
            <a:endParaRPr lang="en-US" sz="1400" dirty="0"/>
          </a:p>
          <a:p>
            <a:r>
              <a:rPr lang="en-US" sz="2400" dirty="0" smtClean="0"/>
              <a:t>No receiver we’ve tested has ever successfully defended against this type of attack</a:t>
            </a:r>
          </a:p>
        </p:txBody>
      </p:sp>
    </p:spTree>
    <p:extLst>
      <p:ext uri="{BB962C8B-B14F-4D97-AF65-F5344CB8AC3E}">
        <p14:creationId xmlns="" xmlns:p14="http://schemas.microsoft.com/office/powerpoint/2010/main" val="641626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Implications of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PMUs are being pushed for both automated and human-in-the-loop power grid control</a:t>
            </a:r>
          </a:p>
          <a:p>
            <a:endParaRPr lang="en-US" sz="1200" dirty="0"/>
          </a:p>
          <a:p>
            <a:r>
              <a:rPr lang="en-US" sz="2000" dirty="0" smtClean="0"/>
              <a:t>Currently operational system in Mexico using automated PMU-based control on the </a:t>
            </a:r>
            <a:r>
              <a:rPr lang="en-US" sz="2000" dirty="0" err="1" smtClean="0"/>
              <a:t>Chicoasen</a:t>
            </a:r>
            <a:r>
              <a:rPr lang="en-US" sz="2000" dirty="0" smtClean="0"/>
              <a:t>-Angostura transmission line:</a:t>
            </a:r>
          </a:p>
          <a:p>
            <a:endParaRPr lang="en-US" sz="1200" dirty="0"/>
          </a:p>
          <a:p>
            <a:pPr lvl="1"/>
            <a:r>
              <a:rPr lang="en-US" sz="1800" dirty="0"/>
              <a:t>Connects large hydroelectric generators to large loads</a:t>
            </a:r>
          </a:p>
          <a:p>
            <a:pPr lvl="1"/>
            <a:endParaRPr lang="en-US" sz="1200" dirty="0"/>
          </a:p>
          <a:p>
            <a:pPr lvl="1"/>
            <a:r>
              <a:rPr lang="en-US" sz="1800" dirty="0"/>
              <a:t>2 400-kV lines and 1 115-kV line</a:t>
            </a:r>
          </a:p>
          <a:p>
            <a:pPr lvl="1"/>
            <a:endParaRPr lang="en-US" sz="1200" dirty="0"/>
          </a:p>
          <a:p>
            <a:pPr lvl="1"/>
            <a:r>
              <a:rPr lang="en-US" sz="1800" dirty="0"/>
              <a:t>Protects against generator instability during double fault by shutting down generators if phase angle difference exceeds 10 </a:t>
            </a:r>
            <a:r>
              <a:rPr lang="en-US" sz="1800" dirty="0" smtClean="0"/>
              <a:t>degrees</a:t>
            </a:r>
          </a:p>
          <a:p>
            <a:pPr lvl="1"/>
            <a:endParaRPr lang="en-US" sz="1200" dirty="0" smtClean="0"/>
          </a:p>
          <a:p>
            <a:r>
              <a:rPr lang="en-US" sz="2000" dirty="0"/>
              <a:t>Spoofing could this system to falsely trip in a matter of </a:t>
            </a:r>
            <a:r>
              <a:rPr lang="en-US" sz="2000" dirty="0" smtClean="0"/>
              <a:t>minutes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Implications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Implications could extend beyond shutting down a single transmission line or generator</a:t>
            </a:r>
          </a:p>
          <a:p>
            <a:endParaRPr lang="en-US" sz="1200" dirty="0"/>
          </a:p>
          <a:p>
            <a:r>
              <a:rPr lang="en-US" sz="2000" dirty="0" smtClean="0"/>
              <a:t>Illustrated by the 2003 Northeast Blackout, which begun with the tripping of a single transmission line</a:t>
            </a:r>
          </a:p>
          <a:p>
            <a:endParaRPr lang="en-US" sz="1200" dirty="0"/>
          </a:p>
          <a:p>
            <a:r>
              <a:rPr lang="en-US" sz="2000" dirty="0" smtClean="0"/>
              <a:t>As interconnectivity and complexity of the power grid increase, the risk of massive blackouts due to inappropriate control actions increases</a:t>
            </a:r>
          </a:p>
          <a:p>
            <a:endParaRPr lang="en-US" sz="1200" dirty="0"/>
          </a:p>
          <a:p>
            <a:r>
              <a:rPr lang="en-US" sz="2000" dirty="0" smtClean="0"/>
              <a:t>PMUs were created to help prevent these events, but spoofing could make them the cause</a:t>
            </a:r>
          </a:p>
        </p:txBody>
      </p:sp>
    </p:spTree>
    <p:extLst>
      <p:ext uri="{BB962C8B-B14F-4D97-AF65-F5344CB8AC3E}">
        <p14:creationId xmlns="" xmlns:p14="http://schemas.microsoft.com/office/powerpoint/2010/main" val="4122156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Civil GPS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Autofit/>
          </a:bodyPr>
          <a:lstStyle/>
          <a:p>
            <a:r>
              <a:rPr lang="en-US" sz="2400" dirty="0" smtClean="0"/>
              <a:t>Goal: influence a specific GPS receiver’s Position-Velocity-Time (PVT) solution</a:t>
            </a:r>
            <a:endParaRPr lang="en-US" sz="1400" dirty="0" smtClean="0"/>
          </a:p>
          <a:p>
            <a:r>
              <a:rPr lang="en-US" sz="2400" dirty="0" smtClean="0"/>
              <a:t>The proximity spoofing attack looks like this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spoofer</a:t>
            </a:r>
            <a:r>
              <a:rPr lang="en-US" sz="2400" dirty="0" smtClean="0"/>
              <a:t> was recently modified to allow spoofing at a </a:t>
            </a:r>
            <a:r>
              <a:rPr lang="en-US" sz="2400" b="1" dirty="0" smtClean="0"/>
              <a:t>distance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8" y="3126828"/>
            <a:ext cx="7578826" cy="21235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of Texas Spoofing </a:t>
            </a:r>
            <a:r>
              <a:rPr lang="en-US" dirty="0" err="1" smtClean="0"/>
              <a:t>Testbed</a:t>
            </a:r>
            <a:endParaRPr lang="en-US" dirty="0"/>
          </a:p>
        </p:txBody>
      </p:sp>
      <p:pic>
        <p:nvPicPr>
          <p:cNvPr id="11" name="Picture 2" descr="C:\Users\todd\Desktop\spoofing_testb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0420"/>
            <a:ext cx="8229600" cy="42055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PMU Spoofing Exercise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Demonstrate that the IEEE C37.118 Standard “Synchrophasors for Power Systems” can be broken by a spoofer</a:t>
            </a:r>
          </a:p>
          <a:p>
            <a:endParaRPr lang="en-US" sz="1200" dirty="0" smtClean="0"/>
          </a:p>
          <a:p>
            <a:pPr lvl="1"/>
            <a:r>
              <a:rPr lang="en-US" sz="1600" dirty="0" smtClean="0"/>
              <a:t>Defines required accuracy as &lt;1% Total Vector Error (TVE), where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r>
              <a:rPr lang="en-US" sz="1600" dirty="0" smtClean="0"/>
              <a:t>Violated once the timing has been altered by 26.5 µs (0.573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phase angle error)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Show that spoofing can affect PMU-based control schemes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990850"/>
            <a:ext cx="3295650" cy="81915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PMU Spoofing Exercise Setup</a:t>
            </a:r>
            <a:endParaRPr lang="en-US" dirty="0"/>
          </a:p>
        </p:txBody>
      </p:sp>
      <p:pic>
        <p:nvPicPr>
          <p:cNvPr id="4" name="Content Placeholder 3" descr="test_set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60475"/>
            <a:ext cx="6975270" cy="4835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PMU Spoofing Exercise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30725"/>
          </a:xfrm>
        </p:spPr>
        <p:txBody>
          <a:bodyPr/>
          <a:lstStyle/>
          <a:p>
            <a:r>
              <a:rPr lang="en-US" sz="2000" dirty="0" smtClean="0"/>
              <a:t>Phase angle difference should nominally be 0, since the PMUs were in the same room</a:t>
            </a:r>
          </a:p>
          <a:p>
            <a:endParaRPr lang="en-US" sz="1200" dirty="0" smtClean="0"/>
          </a:p>
          <a:p>
            <a:r>
              <a:rPr lang="en-US" sz="2000" dirty="0" smtClean="0"/>
              <a:t>Points 1-5 on the plot indicate benchmarks in the test</a:t>
            </a:r>
          </a:p>
          <a:p>
            <a:endParaRPr lang="en-US" sz="1200" dirty="0" smtClean="0"/>
          </a:p>
          <a:p>
            <a:r>
              <a:rPr lang="en-US" sz="2000" dirty="0" smtClean="0"/>
              <a:t>The phase angle difference is greater than 70 degrees after half an hour</a:t>
            </a:r>
            <a:endParaRPr lang="en-US" sz="2000" dirty="0"/>
          </a:p>
        </p:txBody>
      </p:sp>
      <p:pic>
        <p:nvPicPr>
          <p:cNvPr id="4" name="Picture 3" descr="Phase_Angle_Difference_1202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5131170" cy="38483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Test Results (cont.)</a:t>
            </a:r>
            <a:endParaRPr lang="en-US" sz="3600" dirty="0"/>
          </a:p>
        </p:txBody>
      </p:sp>
      <p:pic>
        <p:nvPicPr>
          <p:cNvPr id="4" name="Content Placeholder 3" descr="poi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3429000"/>
            <a:ext cx="5972175" cy="2514600"/>
          </a:xfrm>
        </p:spPr>
      </p:pic>
      <p:pic>
        <p:nvPicPr>
          <p:cNvPr id="5" name="Picture 4" descr="Phase_Angle_Difference_1202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380999"/>
            <a:ext cx="3429000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457200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</a:rPr>
              <a:t>Point 1: Start of the test shows time and phase alignment between PMUs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</a:rPr>
              <a:t>Left plot shows Pulse-Per-Second output from receivers with the reference in yellow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</a:rPr>
              <a:t>Right plot shows phase angle from the PMUs with the reference in red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5638800" y="658368"/>
            <a:ext cx="121919" cy="1219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Test Results (cont.)</a:t>
            </a:r>
            <a:endParaRPr lang="en-US" sz="3600" dirty="0"/>
          </a:p>
        </p:txBody>
      </p:sp>
      <p:pic>
        <p:nvPicPr>
          <p:cNvPr id="4" name="Content Placeholder 3" descr="poin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3429000"/>
            <a:ext cx="6188176" cy="2514600"/>
          </a:xfrm>
        </p:spPr>
      </p:pic>
      <p:pic>
        <p:nvPicPr>
          <p:cNvPr id="5" name="Picture 4" descr="Phase_Angle_Difference_1202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380999"/>
            <a:ext cx="3429000" cy="2571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43006"/>
            <a:ext cx="45720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</a:rPr>
              <a:t>Point 2: 620 seconds </a:t>
            </a:r>
            <a:r>
              <a:rPr lang="en-US" kern="0" dirty="0" smtClean="0">
                <a:solidFill>
                  <a:srgbClr val="000000"/>
                </a:solidFill>
              </a:rPr>
              <a:t>into the test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2 µs time offset has been introduced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Receiver is considered fully captured at this point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Spoofer-induced time rate begins accelerating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553200" y="640081"/>
            <a:ext cx="121919" cy="1219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6319</TotalTime>
  <Words>1059</Words>
  <Application>Microsoft Office PowerPoint</Application>
  <PresentationFormat>On-screen Show (4:3)</PresentationFormat>
  <Paragraphs>128</Paragraphs>
  <Slides>26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Edge</vt:lpstr>
      <vt:lpstr>Evaluation of Smart Grid and Civilian UAV Vulnerability to GPS Spoofing Attacks</vt:lpstr>
      <vt:lpstr>Outline</vt:lpstr>
      <vt:lpstr>Civil GPS Spoofing</vt:lpstr>
      <vt:lpstr>University of Texas Spoofing Testbed</vt:lpstr>
      <vt:lpstr>PMU Spoofing Exercise Goals</vt:lpstr>
      <vt:lpstr>PMU Spoofing Exercise Setup</vt:lpstr>
      <vt:lpstr>PMU Spoofing Exercise Results</vt:lpstr>
      <vt:lpstr>Test Results (cont.)</vt:lpstr>
      <vt:lpstr>Test Results (cont.)</vt:lpstr>
      <vt:lpstr>Test Results (cont.)</vt:lpstr>
      <vt:lpstr>Test Results (cont.)</vt:lpstr>
      <vt:lpstr>Test Results (cont.)</vt:lpstr>
      <vt:lpstr>Smart Grid Vulnerability Conclusions</vt:lpstr>
      <vt:lpstr>Civilian UAV Spoofing Exercise Motivation</vt:lpstr>
      <vt:lpstr>WSMR Test Setup</vt:lpstr>
      <vt:lpstr>Slide 16</vt:lpstr>
      <vt:lpstr>Slide 17</vt:lpstr>
      <vt:lpstr> Time Alignment Before Spoofing Attack</vt:lpstr>
      <vt:lpstr> Time Alignment During Spoofing Attack</vt:lpstr>
      <vt:lpstr>UAV Video</vt:lpstr>
      <vt:lpstr>Surprises </vt:lpstr>
      <vt:lpstr>Surprises</vt:lpstr>
      <vt:lpstr>Slide 23</vt:lpstr>
      <vt:lpstr>Civil GPS Spoofing</vt:lpstr>
      <vt:lpstr>Implications of Results</vt:lpstr>
      <vt:lpstr>Implications of Results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</dc:creator>
  <cp:lastModifiedBy>jb24275</cp:lastModifiedBy>
  <cp:revision>291</cp:revision>
  <dcterms:created xsi:type="dcterms:W3CDTF">2012-01-25T16:58:21Z</dcterms:created>
  <dcterms:modified xsi:type="dcterms:W3CDTF">2012-09-21T18:46:22Z</dcterms:modified>
</cp:coreProperties>
</file>