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7"/>
  </p:notesMasterIdLst>
  <p:handoutMasterIdLst>
    <p:handoutMasterId r:id="rId38"/>
  </p:handoutMasterIdLst>
  <p:sldIdLst>
    <p:sldId id="256" r:id="rId2"/>
    <p:sldId id="410" r:id="rId3"/>
    <p:sldId id="413" r:id="rId4"/>
    <p:sldId id="422" r:id="rId5"/>
    <p:sldId id="414" r:id="rId6"/>
    <p:sldId id="423" r:id="rId7"/>
    <p:sldId id="439" r:id="rId8"/>
    <p:sldId id="415" r:id="rId9"/>
    <p:sldId id="421" r:id="rId10"/>
    <p:sldId id="411" r:id="rId11"/>
    <p:sldId id="412" r:id="rId12"/>
    <p:sldId id="417" r:id="rId13"/>
    <p:sldId id="418" r:id="rId14"/>
    <p:sldId id="419" r:id="rId15"/>
    <p:sldId id="446" r:id="rId16"/>
    <p:sldId id="424" r:id="rId17"/>
    <p:sldId id="425" r:id="rId18"/>
    <p:sldId id="426" r:id="rId19"/>
    <p:sldId id="427" r:id="rId20"/>
    <p:sldId id="428" r:id="rId21"/>
    <p:sldId id="429" r:id="rId22"/>
    <p:sldId id="444" r:id="rId23"/>
    <p:sldId id="438" r:id="rId24"/>
    <p:sldId id="445" r:id="rId25"/>
    <p:sldId id="447" r:id="rId26"/>
    <p:sldId id="434" r:id="rId27"/>
    <p:sldId id="437" r:id="rId28"/>
    <p:sldId id="433" r:id="rId29"/>
    <p:sldId id="436" r:id="rId30"/>
    <p:sldId id="435" r:id="rId31"/>
    <p:sldId id="448" r:id="rId32"/>
    <p:sldId id="449" r:id="rId33"/>
    <p:sldId id="450" r:id="rId34"/>
    <p:sldId id="451" r:id="rId35"/>
    <p:sldId id="452" r:id="rId36"/>
  </p:sldIdLst>
  <p:sldSz cx="9144000" cy="6858000" type="screen4x3"/>
  <p:notesSz cx="6881813" cy="92964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DCC00"/>
    <a:srgbClr val="03A0EF"/>
    <a:srgbClr val="B6FE34"/>
    <a:srgbClr val="CC6B00"/>
    <a:srgbClr val="F2A100"/>
    <a:srgbClr val="7D8CFF"/>
    <a:srgbClr val="FFB521"/>
    <a:srgbClr val="339933"/>
    <a:srgbClr val="0000FF"/>
    <a:srgbClr val="99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82971" autoAdjust="0"/>
  </p:normalViewPr>
  <p:slideViewPr>
    <p:cSldViewPr>
      <p:cViewPr varScale="1">
        <p:scale>
          <a:sx n="80" d="100"/>
          <a:sy n="80" d="100"/>
        </p:scale>
        <p:origin x="-130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1905" cy="4642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305" y="2"/>
            <a:ext cx="2981905" cy="4642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9EAA4-AB66-4FDC-B040-B524AE307141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90"/>
            <a:ext cx="2981905" cy="4642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305" y="8830690"/>
            <a:ext cx="2981905" cy="4642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2A091-CA57-4731-91B2-5AA7374A4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8165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82A9B-1871-4FFE-B4C8-8DDC14B4A222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8500"/>
            <a:ext cx="46497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8D197-07D6-46F9-B500-0C50B2748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401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D197-07D6-46F9-B500-0C50B274802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http://www.fig.net/pub/fig_2002/Ts5-13/TS5_13_roberts_etal.pdf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D197-07D6-46F9-B500-0C50B274802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omega and cross it with the </a:t>
            </a:r>
            <a:r>
              <a:rPr lang="en-US" baseline="0" dirty="0" err="1" smtClean="0"/>
              <a:t>IMU</a:t>
            </a:r>
            <a:r>
              <a:rPr lang="en-US" baseline="0" dirty="0" err="1" smtClean="0">
                <a:sym typeface="Wingdings" pitchFamily="2" charset="2"/>
              </a:rPr>
              <a:t>Antenna</a:t>
            </a:r>
            <a:r>
              <a:rPr lang="en-US" baseline="0" dirty="0" smtClean="0">
                <a:sym typeface="Wingdings" pitchFamily="2" charset="2"/>
              </a:rPr>
              <a:t> relative position vector to get the relative velocity of the GPS antenna in the b-frame. Then, use the </a:t>
            </a:r>
            <a:r>
              <a:rPr lang="en-US" baseline="0" dirty="0" err="1" smtClean="0">
                <a:sym typeface="Wingdings" pitchFamily="2" charset="2"/>
              </a:rPr>
              <a:t>quaternian</a:t>
            </a:r>
            <a:r>
              <a:rPr lang="en-US" baseline="0" dirty="0" smtClean="0">
                <a:sym typeface="Wingdings" pitchFamily="2" charset="2"/>
              </a:rPr>
              <a:t> to convert this relative velocity from the b-frame to the ECEF-frame. Finally, add this to the velocity in 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D197-07D6-46F9-B500-0C50B27480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52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Omega term is the </a:t>
            </a:r>
            <a:r>
              <a:rPr lang="en-US" dirty="0" err="1" smtClean="0"/>
              <a:t>Coriolis</a:t>
            </a:r>
            <a:r>
              <a:rPr lang="en-US" dirty="0" smtClean="0"/>
              <a:t> Term, We use Euler integration, i.e. a zero-order</a:t>
            </a:r>
            <a:r>
              <a:rPr lang="en-US" baseline="0" dirty="0" smtClean="0"/>
              <a:t> hold of the </a:t>
            </a:r>
            <a:r>
              <a:rPr lang="en-US" baseline="0" dirty="0" err="1" smtClean="0"/>
              <a:t>imu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measurments</a:t>
            </a:r>
            <a:r>
              <a:rPr lang="en-US" baseline="0" dirty="0" smtClean="0"/>
              <a:t> (orientation and acc. </a:t>
            </a:r>
            <a:r>
              <a:rPr lang="en-US" baseline="0" dirty="0" err="1" smtClean="0"/>
              <a:t>Measurments</a:t>
            </a:r>
            <a:r>
              <a:rPr lang="en-US" baseline="0" dirty="0" smtClean="0"/>
              <a:t>) over the update interval.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D197-07D6-46F9-B500-0C50B274802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967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omega and cross it with the </a:t>
            </a:r>
            <a:r>
              <a:rPr lang="en-US" baseline="0" dirty="0" err="1" smtClean="0"/>
              <a:t>IMU</a:t>
            </a:r>
            <a:r>
              <a:rPr lang="en-US" baseline="0" dirty="0" err="1" smtClean="0">
                <a:sym typeface="Wingdings" pitchFamily="2" charset="2"/>
              </a:rPr>
              <a:t>Antenna</a:t>
            </a:r>
            <a:r>
              <a:rPr lang="en-US" baseline="0" dirty="0" smtClean="0">
                <a:sym typeface="Wingdings" pitchFamily="2" charset="2"/>
              </a:rPr>
              <a:t> relative position vector to get the relative velocity of the GPS antenna in the b-frame. Then, use the </a:t>
            </a:r>
            <a:r>
              <a:rPr lang="en-US" baseline="0" dirty="0" err="1" smtClean="0">
                <a:sym typeface="Wingdings" pitchFamily="2" charset="2"/>
              </a:rPr>
              <a:t>quaternian</a:t>
            </a:r>
            <a:r>
              <a:rPr lang="en-US" baseline="0" dirty="0" smtClean="0">
                <a:sym typeface="Wingdings" pitchFamily="2" charset="2"/>
              </a:rPr>
              <a:t> to convert this relative velocity from the b-frame to the ECEF-frame. Finally, add this to the velocity in 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D197-07D6-46F9-B500-0C50B274802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52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omega and cross it with the </a:t>
            </a:r>
            <a:r>
              <a:rPr lang="en-US" baseline="0" dirty="0" err="1" smtClean="0"/>
              <a:t>IMU</a:t>
            </a:r>
            <a:r>
              <a:rPr lang="en-US" baseline="0" dirty="0" err="1" smtClean="0">
                <a:sym typeface="Wingdings" pitchFamily="2" charset="2"/>
              </a:rPr>
              <a:t>Antenna</a:t>
            </a:r>
            <a:r>
              <a:rPr lang="en-US" baseline="0" dirty="0" smtClean="0">
                <a:sym typeface="Wingdings" pitchFamily="2" charset="2"/>
              </a:rPr>
              <a:t> relative position vector to get the relative velocity of the GPS antenna in the b-frame. Then, use the </a:t>
            </a:r>
            <a:r>
              <a:rPr lang="en-US" baseline="0" dirty="0" err="1" smtClean="0">
                <a:sym typeface="Wingdings" pitchFamily="2" charset="2"/>
              </a:rPr>
              <a:t>quaternian</a:t>
            </a:r>
            <a:r>
              <a:rPr lang="en-US" baseline="0" dirty="0" smtClean="0">
                <a:sym typeface="Wingdings" pitchFamily="2" charset="2"/>
              </a:rPr>
              <a:t> to convert this relative velocity from the b-frame to the ECEF-frame. Finally, add this to the velocity in 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D197-07D6-46F9-B500-0C50B274802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52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86200"/>
            <a:ext cx="9144000" cy="762000"/>
          </a:xfrm>
        </p:spPr>
        <p:txBody>
          <a:bodyPr>
            <a:normAutofit/>
          </a:bodyPr>
          <a:lstStyle>
            <a:lvl1pPr algn="ctr">
              <a:defRPr lang="en-US" sz="3600" b="1" baseline="0" dirty="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22098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5029200"/>
          </a:xfrm>
        </p:spPr>
        <p:txBody>
          <a:bodyPr/>
          <a:lstStyle>
            <a:lvl1pPr>
              <a:defRPr>
                <a:latin typeface="Gill Sans MT" pitchFamily="34" charset="0"/>
              </a:defRPr>
            </a:lvl1pPr>
            <a:lvl2pPr>
              <a:defRPr>
                <a:latin typeface="Gill Sans MT" pitchFamily="34" charset="0"/>
              </a:defRPr>
            </a:lvl2pPr>
            <a:lvl3pPr>
              <a:defRPr>
                <a:latin typeface="Gill Sans MT" pitchFamily="34" charset="0"/>
              </a:defRPr>
            </a:lvl3pPr>
            <a:lvl4pPr>
              <a:defRPr>
                <a:latin typeface="Gill Sans MT" pitchFamily="34" charset="0"/>
              </a:defRPr>
            </a:lvl4pPr>
            <a:lvl5pPr>
              <a:defRPr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reeform 7"/>
          <p:cNvSpPr>
            <a:spLocks noChangeArrowheads="1"/>
          </p:cNvSpPr>
          <p:nvPr userDrawn="1"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CC53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3400" y="6477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7FD10B5-D872-465B-9BB2-C66A9BFC97E9}" type="slidenum">
              <a:rPr lang="en-US" sz="1400" smtClean="0"/>
              <a:pPr/>
              <a:t>‹#›</a:t>
            </a:fld>
            <a:r>
              <a:rPr lang="en-US" sz="1400" dirty="0" smtClean="0"/>
              <a:t> of</a:t>
            </a:r>
            <a:r>
              <a:rPr lang="en-US" sz="1400" baseline="0" dirty="0" smtClean="0"/>
              <a:t> </a:t>
            </a:r>
            <a:r>
              <a:rPr lang="en-US" sz="1400" baseline="0" dirty="0" smtClean="0"/>
              <a:t>26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120000"/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Ø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ON-L5\Desktop\ION2012AR2.a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cygwin\home\Ken\cdgps\presentations\figures\ION2012AR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144000" cy="9906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dirty="0"/>
              <a:t>Millimeter-accurate Augmented Reality enabled by Carrier-Phase Differential GPS</a:t>
            </a:r>
            <a:r>
              <a:rPr lang="en-US" sz="2800" dirty="0" smtClean="0"/>
              <a:t> 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0200"/>
            <a:ext cx="9144000" cy="236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Ken </a:t>
            </a:r>
            <a:r>
              <a:rPr lang="en-US" dirty="0" err="1" smtClean="0">
                <a:solidFill>
                  <a:schemeClr val="bg1"/>
                </a:solidFill>
              </a:rPr>
              <a:t>Pesyna</a:t>
            </a:r>
            <a:r>
              <a:rPr lang="en-US" dirty="0" smtClean="0">
                <a:solidFill>
                  <a:schemeClr val="bg1"/>
                </a:solidFill>
              </a:rPr>
              <a:t>, Daniel </a:t>
            </a:r>
            <a:r>
              <a:rPr lang="en-US" dirty="0" err="1" smtClean="0">
                <a:solidFill>
                  <a:schemeClr val="bg1"/>
                </a:solidFill>
              </a:rPr>
              <a:t>Shepard</a:t>
            </a:r>
            <a:r>
              <a:rPr lang="en-US" dirty="0" smtClean="0">
                <a:solidFill>
                  <a:schemeClr val="bg1"/>
                </a:solidFill>
              </a:rPr>
              <a:t>, Todd Humphreys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62484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Gill Sans MT" pitchFamily="34" charset="0"/>
              </a:rPr>
              <a:t>ION GNSS 2012 Conference, Nashville, TN | September 21, 2012</a:t>
            </a:r>
            <a:endParaRPr lang="en-US" sz="12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Art: Subsurface data visualization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807522"/>
            <a:ext cx="2362200" cy="177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524000"/>
            <a:ext cx="292937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524000"/>
            <a:ext cx="1554480" cy="21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7086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1050" dirty="0" smtClean="0"/>
              <a:t>[2] Roberts, G.W. and Evans, A. “The use of augmented reality, GPS and INS for subsurface data visualization.” FIG XXII International Congress, 2002, University of Nottingham</a:t>
            </a:r>
          </a:p>
          <a:p>
            <a:pPr marL="287338" indent="-287338"/>
            <a:r>
              <a:rPr lang="en-US" sz="1050" dirty="0" smtClean="0"/>
              <a:t>.</a:t>
            </a:r>
            <a:endParaRPr lang="en-US" sz="105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33400" y="3886200"/>
            <a:ext cx="815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lang="en-US" sz="3000" kern="0" dirty="0" smtClean="0">
                <a:latin typeface="Gill Sans MT" pitchFamily="34" charset="0"/>
              </a:rPr>
              <a:t>RTK capable receiver: </a:t>
            </a:r>
            <a:r>
              <a:rPr lang="en-US" sz="3000" kern="0" dirty="0" err="1" smtClean="0">
                <a:latin typeface="Gill Sans MT" pitchFamily="34" charset="0"/>
              </a:rPr>
              <a:t>Leica</a:t>
            </a:r>
            <a:r>
              <a:rPr lang="en-US" sz="3000" kern="0" dirty="0" smtClean="0">
                <a:latin typeface="Gill Sans MT" pitchFamily="34" charset="0"/>
              </a:rPr>
              <a:t> </a:t>
            </a:r>
            <a:r>
              <a:rPr lang="en-US" sz="3000" kern="0" dirty="0" err="1" smtClean="0">
                <a:latin typeface="Gill Sans MT" pitchFamily="34" charset="0"/>
              </a:rPr>
              <a:t>Geosystems</a:t>
            </a:r>
            <a:endParaRPr lang="en-US" sz="3000" kern="0" dirty="0" smtClean="0">
              <a:latin typeface="Gill Sans MT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Gyroscope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+ Magnetometer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lang="en-US" sz="3000" kern="0" baseline="0" dirty="0" smtClean="0">
                <a:latin typeface="Gill Sans MT" pitchFamily="34" charset="0"/>
              </a:rPr>
              <a:t>Did</a:t>
            </a:r>
            <a:r>
              <a:rPr lang="en-US" sz="3000" kern="0" dirty="0" smtClean="0">
                <a:latin typeface="Gill Sans MT" pitchFamily="34" charset="0"/>
              </a:rPr>
              <a:t> not couple GPS and INS together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Potential: Google Glass</a:t>
            </a:r>
            <a:endParaRPr lang="en-US" dirty="0"/>
          </a:p>
        </p:txBody>
      </p:sp>
      <p:pic>
        <p:nvPicPr>
          <p:cNvPr id="5" name="Content Placeholder 4" descr="project-glass-Google-Glass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935"/>
          <a:stretch>
            <a:fillRect/>
          </a:stretch>
        </p:blipFill>
        <p:spPr>
          <a:xfrm>
            <a:off x="609600" y="1752600"/>
            <a:ext cx="2745211" cy="3505200"/>
          </a:xfrm>
        </p:spPr>
      </p:pic>
      <p:pic>
        <p:nvPicPr>
          <p:cNvPr id="6" name="Picture 5" descr="Google_Glasses_of_the_Future_02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4752" y="1905000"/>
            <a:ext cx="5262358" cy="304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Ultra-precise Google Glass</a:t>
            </a:r>
            <a:endParaRPr lang="en-US" dirty="0"/>
          </a:p>
        </p:txBody>
      </p:sp>
      <p:pic>
        <p:nvPicPr>
          <p:cNvPr id="6" name="Content Placeholder 5" descr="still-more-empty-housel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676400"/>
            <a:ext cx="5311140" cy="398335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Ultra-precise Google Glass</a:t>
            </a:r>
            <a:endParaRPr lang="en-US" dirty="0"/>
          </a:p>
        </p:txBody>
      </p:sp>
      <p:pic>
        <p:nvPicPr>
          <p:cNvPr id="8" name="Content Placeholder 7" descr="IMG_00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3314700" cy="4419600"/>
          </a:xfrm>
        </p:spPr>
      </p:pic>
      <p:pic>
        <p:nvPicPr>
          <p:cNvPr id="10" name="Picture 9" descr="SC20120103-161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3360" y="2133600"/>
            <a:ext cx="4815840" cy="30099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Ultra-precise Google Glass</a:t>
            </a:r>
            <a:endParaRPr lang="en-US" dirty="0"/>
          </a:p>
        </p:txBody>
      </p:sp>
      <p:pic>
        <p:nvPicPr>
          <p:cNvPr id="6" name="Content Placeholder 5" descr="livingroom-white-3d-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5000"/>
            <a:ext cx="5791200" cy="3461322"/>
          </a:xfrm>
        </p:spPr>
      </p:pic>
      <p:pic>
        <p:nvPicPr>
          <p:cNvPr id="4" name="Picture 3" descr="2d-floor-pl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447800"/>
            <a:ext cx="2590800" cy="3038638"/>
          </a:xfrm>
          <a:prstGeom prst="rect">
            <a:avLst/>
          </a:prstGeom>
        </p:spPr>
      </p:pic>
      <p:grpSp>
        <p:nvGrpSpPr>
          <p:cNvPr id="3" name="Group 9"/>
          <p:cNvGrpSpPr/>
          <p:nvPr/>
        </p:nvGrpSpPr>
        <p:grpSpPr>
          <a:xfrm>
            <a:off x="7391400" y="2667000"/>
            <a:ext cx="351710" cy="396713"/>
            <a:chOff x="7391400" y="2667000"/>
            <a:chExt cx="351710" cy="396713"/>
          </a:xfrm>
        </p:grpSpPr>
        <p:sp>
          <p:nvSpPr>
            <p:cNvPr id="7" name="Donut 6"/>
            <p:cNvSpPr/>
            <p:nvPr/>
          </p:nvSpPr>
          <p:spPr>
            <a:xfrm>
              <a:off x="7391400" y="2667000"/>
              <a:ext cx="351710" cy="396713"/>
            </a:xfrm>
            <a:prstGeom prst="donut">
              <a:avLst>
                <a:gd name="adj" fmla="val 7584"/>
              </a:avLst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19199996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dot.jpg"/>
            <p:cNvPicPr>
              <a:picLocks noChangeAspect="1"/>
            </p:cNvPicPr>
            <p:nvPr/>
          </p:nvPicPr>
          <p:blipFill>
            <a:blip r:embed="rId4" cstate="print">
              <a:lum bright="2000" contrast="16000"/>
            </a:blip>
            <a:stretch>
              <a:fillRect/>
            </a:stretch>
          </p:blipFill>
          <p:spPr>
            <a:xfrm flipH="1">
              <a:off x="7518495" y="2822621"/>
              <a:ext cx="92090" cy="103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Picture 10" descr="Google-Glass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4419600"/>
            <a:ext cx="2108200" cy="15811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hotoHoldingARSyste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981200"/>
            <a:ext cx="5843155" cy="43643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Augmented Reality System</a:t>
            </a:r>
            <a:endParaRPr lang="en-US" dirty="0"/>
          </a:p>
        </p:txBody>
      </p:sp>
      <p:sp>
        <p:nvSpPr>
          <p:cNvPr id="39938" name="AutoShape 2" descr="https://mail-attachment.googleusercontent.com/attachment/u/0/?ui=2&amp;ik=c58cb63415&amp;view=att&amp;th=139e5523b17824b4&amp;attid=0.1&amp;disp=inline&amp;safe=1&amp;zw&amp;saduie=AG9B_P81ZnHfjuF2arKwD2jgrSuD&amp;sadet=1348173352109&amp;sads=RAgrgjVHuYFwrSBCzkBIs8d4fjg&amp;sadssc=1"/>
          <p:cNvSpPr>
            <a:spLocks noChangeAspect="1" noChangeArrowheads="1"/>
          </p:cNvSpPr>
          <p:nvPr/>
        </p:nvSpPr>
        <p:spPr bwMode="auto">
          <a:xfrm>
            <a:off x="155575" y="-4960938"/>
            <a:ext cx="13830300" cy="10334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AutoShape 4" descr="https://mail-attachment.googleusercontent.com/attachment/u/0/?ui=2&amp;ik=c58cb63415&amp;view=att&amp;th=139e5523b17824b4&amp;attid=0.1&amp;disp=inline&amp;safe=1&amp;zw&amp;saduie=AG9B_P81ZnHfjuF2arKwD2jgrSuD&amp;sadet=1348173352109&amp;sads=RAgrgjVHuYFwrSBCzkBIs8d4fjg&amp;sadssc=1"/>
          <p:cNvSpPr>
            <a:spLocks noChangeAspect="1" noChangeArrowheads="1"/>
          </p:cNvSpPr>
          <p:nvPr/>
        </p:nvSpPr>
        <p:spPr bwMode="auto">
          <a:xfrm>
            <a:off x="155575" y="-4960938"/>
            <a:ext cx="13830300" cy="10334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AutoShape 6" descr="https://mail-attachment.googleusercontent.com/attachment/u/0/?ui=2&amp;ik=c58cb63415&amp;view=att&amp;th=139e5523b17824b4&amp;attid=0.1&amp;disp=inline&amp;safe=1&amp;zw&amp;saduie=AG9B_P81ZnHfjuF2arKwD2jgrSuD&amp;sadet=1348173352109&amp;sads=RAgrgjVHuYFwrSBCzkBIs8d4fjg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77813"/>
            <a:ext cx="8534400" cy="1139825"/>
          </a:xfrm>
        </p:spPr>
        <p:txBody>
          <a:bodyPr/>
          <a:lstStyle/>
          <a:p>
            <a:r>
              <a:rPr lang="en-US" sz="3200" dirty="0" smtClean="0"/>
              <a:t>Ultra-Precise Augmented Reality System</a:t>
            </a:r>
            <a:endParaRPr lang="en-US" sz="3200" dirty="0"/>
          </a:p>
        </p:txBody>
      </p:sp>
      <p:sp>
        <p:nvSpPr>
          <p:cNvPr id="2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4098373" cy="4724400"/>
          </a:xfrm>
          <a:ln w="25400">
            <a:solidFill>
              <a:srgbClr val="CC6B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FOTON Software-Defined GPS Receiver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Runs GRID software receiver developed by UT and Cornell</a:t>
            </a:r>
          </a:p>
          <a:p>
            <a:endParaRPr lang="en-US" sz="800" dirty="0" smtClean="0"/>
          </a:p>
          <a:p>
            <a:r>
              <a:rPr lang="en-US" sz="1800" dirty="0" smtClean="0"/>
              <a:t>Dual frequency (L1 C/A and L2C)</a:t>
            </a:r>
          </a:p>
          <a:p>
            <a:pPr>
              <a:buNone/>
            </a:pPr>
            <a:endParaRPr lang="en-US" sz="800" dirty="0" smtClean="0"/>
          </a:p>
          <a:p>
            <a:r>
              <a:rPr lang="en-US" sz="1800" dirty="0" smtClean="0"/>
              <a:t>Data bit wipe-off capable</a:t>
            </a:r>
          </a:p>
          <a:p>
            <a:endParaRPr lang="en-US" sz="800" dirty="0"/>
          </a:p>
          <a:p>
            <a:r>
              <a:rPr lang="en-US" sz="1800" dirty="0" smtClean="0"/>
              <a:t>5 Hz output of observables (carrier phase and </a:t>
            </a:r>
            <a:r>
              <a:rPr lang="en-US" sz="1800" dirty="0" err="1" smtClean="0"/>
              <a:t>psuedorange</a:t>
            </a:r>
            <a:r>
              <a:rPr lang="en-US" sz="1800" dirty="0" smtClean="0"/>
              <a:t>)</a:t>
            </a:r>
          </a:p>
          <a:p>
            <a:endParaRPr lang="en-US" sz="800" dirty="0"/>
          </a:p>
          <a:p>
            <a:r>
              <a:rPr lang="en-US" sz="1800" dirty="0" smtClean="0"/>
              <a:t>Enables rapid testing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9" t="2492" r="3798"/>
          <a:stretch/>
        </p:blipFill>
        <p:spPr>
          <a:xfrm>
            <a:off x="4403173" y="1712259"/>
            <a:ext cx="4512227" cy="3926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7162800" y="3886200"/>
            <a:ext cx="1371600" cy="1371600"/>
          </a:xfrm>
          <a:prstGeom prst="rect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343400" y="1447800"/>
            <a:ext cx="2819400" cy="24384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343400" y="5257800"/>
            <a:ext cx="2819400" cy="9144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pic>
        <p:nvPicPr>
          <p:cNvPr id="8" name="Picture 7" descr="grid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609600"/>
            <a:ext cx="6553200" cy="58949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77813"/>
            <a:ext cx="8534400" cy="1139825"/>
          </a:xfrm>
        </p:spPr>
        <p:txBody>
          <a:bodyPr/>
          <a:lstStyle/>
          <a:p>
            <a:r>
              <a:rPr lang="en-US" sz="3200" dirty="0" smtClean="0"/>
              <a:t>Ultra-Precise </a:t>
            </a:r>
            <a:r>
              <a:rPr lang="en-US" sz="3200" dirty="0"/>
              <a:t>Augmented Reality</a:t>
            </a:r>
            <a:r>
              <a:rPr lang="en-US" sz="3200" dirty="0" smtClean="0"/>
              <a:t> </a:t>
            </a:r>
            <a:r>
              <a:rPr lang="en-US" sz="3200" dirty="0"/>
              <a:t>System </a:t>
            </a:r>
            <a:r>
              <a:rPr lang="en-US" sz="3200" dirty="0" smtClean="0"/>
              <a:t>(cont.)</a:t>
            </a:r>
            <a:endParaRPr lang="en-US" sz="32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447800"/>
            <a:ext cx="4098373" cy="1752600"/>
          </a:xfrm>
          <a:prstGeom prst="rect">
            <a:avLst/>
          </a:prstGeom>
          <a:noFill/>
          <a:ln w="25400">
            <a:solidFill>
              <a:srgbClr val="CC6B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Gill Sans MT" pitchFamily="34" charset="0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dirty="0" smtClean="0"/>
              <a:t>IMU, Medium-grade,  from </a:t>
            </a:r>
            <a:r>
              <a:rPr lang="en-US" sz="1800" dirty="0" err="1" smtClean="0"/>
              <a:t>Xsens</a:t>
            </a:r>
            <a:endParaRPr lang="en-US" sz="1800" dirty="0" smtClean="0"/>
          </a:p>
          <a:p>
            <a:pPr marL="0" indent="0">
              <a:buFont typeface="Wingdings" pitchFamily="2" charset="2"/>
              <a:buNone/>
            </a:pPr>
            <a:endParaRPr lang="en-US" sz="800" dirty="0" smtClean="0"/>
          </a:p>
          <a:p>
            <a:r>
              <a:rPr lang="en-US" sz="1800" dirty="0" smtClean="0"/>
              <a:t>accelerometer,  gyro, and magnetometer measurements</a:t>
            </a:r>
          </a:p>
          <a:p>
            <a:pPr>
              <a:buNone/>
            </a:pPr>
            <a:endParaRPr lang="en-US" sz="800" dirty="0"/>
          </a:p>
          <a:p>
            <a:r>
              <a:rPr lang="en-US" sz="1800" dirty="0" smtClean="0"/>
              <a:t>100 Hz output rate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9" t="2492" r="3798"/>
          <a:stretch/>
        </p:blipFill>
        <p:spPr>
          <a:xfrm>
            <a:off x="4403173" y="1712259"/>
            <a:ext cx="4512227" cy="3926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 bwMode="auto">
          <a:xfrm>
            <a:off x="5257800" y="3124200"/>
            <a:ext cx="762000" cy="685800"/>
          </a:xfrm>
          <a:prstGeom prst="rect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343400" y="1447800"/>
            <a:ext cx="914400" cy="16764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4343400" y="3200400"/>
            <a:ext cx="914401" cy="6096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5181600" y="4038600"/>
            <a:ext cx="1295400" cy="1295400"/>
          </a:xfrm>
          <a:prstGeom prst="rect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228600" y="5067300"/>
            <a:ext cx="4098373" cy="1181100"/>
          </a:xfrm>
          <a:prstGeom prst="rect">
            <a:avLst/>
          </a:prstGeom>
          <a:noFill/>
          <a:ln w="25400">
            <a:solidFill>
              <a:srgbClr val="CC6B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Gill Sans MT" pitchFamily="34" charset="0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dirty="0" smtClean="0"/>
              <a:t>Single Board Computer (SBC)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/>
          </a:p>
          <a:p>
            <a:r>
              <a:rPr lang="en-US" sz="1800" dirty="0" smtClean="0"/>
              <a:t>Handles communications with Software-receiver over Ethernet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4326973" y="4038600"/>
            <a:ext cx="854627" cy="10287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326973" y="5334000"/>
            <a:ext cx="854627" cy="9144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528188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77813"/>
            <a:ext cx="8534400" cy="1139825"/>
          </a:xfrm>
        </p:spPr>
        <p:txBody>
          <a:bodyPr/>
          <a:lstStyle/>
          <a:p>
            <a:r>
              <a:rPr lang="en-US" sz="3200" dirty="0" smtClean="0"/>
              <a:t>Ultra-Precise </a:t>
            </a:r>
            <a:r>
              <a:rPr lang="en-US" sz="3200" dirty="0"/>
              <a:t>Augmented Reality</a:t>
            </a:r>
            <a:r>
              <a:rPr lang="en-US" sz="3200" dirty="0" smtClean="0"/>
              <a:t> </a:t>
            </a:r>
            <a:r>
              <a:rPr lang="en-US" sz="3200" dirty="0"/>
              <a:t>System </a:t>
            </a:r>
            <a:r>
              <a:rPr lang="en-US" sz="3200" dirty="0" smtClean="0"/>
              <a:t>(cont.)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9" t="2492" r="3798"/>
          <a:stretch/>
        </p:blipFill>
        <p:spPr>
          <a:xfrm>
            <a:off x="4403173" y="1712259"/>
            <a:ext cx="4512227" cy="3926541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28600" y="3048000"/>
            <a:ext cx="4098373" cy="1447800"/>
          </a:xfrm>
          <a:prstGeom prst="rect">
            <a:avLst/>
          </a:prstGeom>
          <a:noFill/>
          <a:ln w="25400">
            <a:solidFill>
              <a:srgbClr val="CC6B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Gill Sans MT" pitchFamily="34" charset="0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dirty="0" smtClean="0"/>
              <a:t>Webcam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/>
          </a:p>
          <a:p>
            <a:r>
              <a:rPr lang="en-US" sz="1800" dirty="0" smtClean="0"/>
              <a:t>HD webcam from </a:t>
            </a:r>
            <a:r>
              <a:rPr lang="en-US" sz="1800" dirty="0" err="1" smtClean="0"/>
              <a:t>FaceVision</a:t>
            </a:r>
            <a:endParaRPr lang="en-US" sz="1800" dirty="0" smtClean="0"/>
          </a:p>
          <a:p>
            <a:pPr>
              <a:buNone/>
            </a:pPr>
            <a:endParaRPr lang="en-US" sz="800" dirty="0"/>
          </a:p>
          <a:p>
            <a:r>
              <a:rPr lang="en-US" sz="1800" dirty="0" smtClean="0"/>
              <a:t>22 fps 720P Video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943600" y="3048000"/>
            <a:ext cx="1219200" cy="1066800"/>
          </a:xfrm>
          <a:prstGeom prst="rect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326974" y="3048000"/>
            <a:ext cx="1616627" cy="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343400" y="4114800"/>
            <a:ext cx="1600204" cy="3810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228600" y="1447800"/>
            <a:ext cx="4098373" cy="533400"/>
          </a:xfrm>
          <a:prstGeom prst="rect">
            <a:avLst/>
          </a:prstGeom>
          <a:noFill/>
          <a:ln w="25400">
            <a:solidFill>
              <a:srgbClr val="CC6B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Gill Sans MT" pitchFamily="34" charset="0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dirty="0" err="1" smtClean="0"/>
              <a:t>Antcom</a:t>
            </a:r>
            <a:r>
              <a:rPr lang="en-US" sz="1800" dirty="0" smtClean="0"/>
              <a:t> Active L1/L2 GPS Antenna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591300" y="1752600"/>
            <a:ext cx="1562100" cy="1066800"/>
          </a:xfrm>
          <a:prstGeom prst="rect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4326973" y="1447800"/>
            <a:ext cx="2264327" cy="3048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4343400" y="1981200"/>
            <a:ext cx="2247902" cy="8382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7239000" y="2971800"/>
            <a:ext cx="990600" cy="914400"/>
          </a:xfrm>
          <a:prstGeom prst="rect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7239000" y="3886200"/>
            <a:ext cx="1" cy="5334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8216153" y="3886200"/>
            <a:ext cx="2" cy="8382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228600" y="5105400"/>
            <a:ext cx="4098373" cy="914400"/>
          </a:xfrm>
          <a:prstGeom prst="rect">
            <a:avLst/>
          </a:prstGeom>
          <a:noFill/>
          <a:ln w="25400">
            <a:solidFill>
              <a:srgbClr val="CC6B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Gill Sans MT" pitchFamily="34" charset="0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Gill Sans MT" pitchFamily="34" charset="0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dirty="0" smtClean="0"/>
              <a:t>Rechargeable Lithium Ion Battery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/>
          </a:p>
          <a:p>
            <a:r>
              <a:rPr lang="en-US" sz="1800" dirty="0" smtClean="0"/>
              <a:t>Provides power for over 3 hours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4326974" y="4419600"/>
            <a:ext cx="2912028" cy="6858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4267200" y="4724400"/>
            <a:ext cx="3962401" cy="1295400"/>
          </a:xfrm>
          <a:prstGeom prst="straightConnector1">
            <a:avLst/>
          </a:prstGeom>
          <a:noFill/>
          <a:ln w="25400" cap="flat" cmpd="sng" algn="ctr">
            <a:solidFill>
              <a:srgbClr val="CC6B00"/>
            </a:solidFill>
            <a:prstDash val="solid"/>
            <a:round/>
            <a:headEnd type="none" w="lg" len="lg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528188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3581400" cy="5029200"/>
          </a:xfrm>
        </p:spPr>
        <p:txBody>
          <a:bodyPr/>
          <a:lstStyle/>
          <a:p>
            <a:r>
              <a:rPr lang="en-US" sz="2400" dirty="0" smtClean="0"/>
              <a:t>System hosted by a tablet computer</a:t>
            </a:r>
            <a:endParaRPr lang="en-US" sz="1000" dirty="0"/>
          </a:p>
          <a:p>
            <a:pPr lvl="1"/>
            <a:r>
              <a:rPr lang="en-US" sz="2000" dirty="0" smtClean="0"/>
              <a:t>Retrieves data from the reference station</a:t>
            </a:r>
            <a:endParaRPr lang="en-US" sz="1000" dirty="0"/>
          </a:p>
          <a:p>
            <a:pPr lvl="1"/>
            <a:r>
              <a:rPr lang="en-US" sz="2000" dirty="0" smtClean="0"/>
              <a:t>Records and processes the GPS+IMU data (currently post-processing)</a:t>
            </a:r>
            <a:endParaRPr lang="en-US" sz="600" dirty="0"/>
          </a:p>
          <a:p>
            <a:pPr lvl="1"/>
            <a:r>
              <a:rPr lang="en-US" sz="2000" dirty="0" smtClean="0"/>
              <a:t>Overlays the webcam video with virtual objects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Ultra-Precise </a:t>
            </a:r>
            <a:r>
              <a:rPr lang="en-US" sz="3200" dirty="0"/>
              <a:t>Augmented Reality</a:t>
            </a:r>
            <a:r>
              <a:rPr lang="en-US" sz="3200" dirty="0" smtClean="0"/>
              <a:t> System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86" t="15151" r="18137" b="13576"/>
          <a:stretch/>
        </p:blipFill>
        <p:spPr>
          <a:xfrm>
            <a:off x="4191000" y="1523999"/>
            <a:ext cx="4824176" cy="41979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17982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Augmented Reality (AR) Definition</a:t>
            </a:r>
          </a:p>
          <a:p>
            <a:r>
              <a:rPr lang="en-US" dirty="0" smtClean="0"/>
              <a:t>Motivation for millimeter-accurate AR</a:t>
            </a:r>
          </a:p>
          <a:p>
            <a:r>
              <a:rPr lang="en-US" dirty="0" smtClean="0"/>
              <a:t>Our AR Hardware</a:t>
            </a:r>
          </a:p>
          <a:p>
            <a:r>
              <a:rPr lang="en-US" dirty="0" smtClean="0"/>
              <a:t>Our AR Software</a:t>
            </a:r>
          </a:p>
          <a:p>
            <a:r>
              <a:rPr lang="en-US" dirty="0" smtClean="0"/>
              <a:t>Demonstration</a:t>
            </a:r>
          </a:p>
          <a:p>
            <a:r>
              <a:rPr lang="en-US" dirty="0" smtClean="0"/>
              <a:t>Conclusions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1752600"/>
          </a:xfrm>
        </p:spPr>
        <p:txBody>
          <a:bodyPr/>
          <a:lstStyle/>
          <a:p>
            <a:r>
              <a:rPr lang="en-US" sz="2000" dirty="0" smtClean="0"/>
              <a:t>Goal: Provide </a:t>
            </a:r>
            <a:r>
              <a:rPr lang="en-US" sz="2000" b="1" dirty="0" smtClean="0"/>
              <a:t>sub-centimeter level positioning </a:t>
            </a:r>
            <a:r>
              <a:rPr lang="en-US" sz="2000" dirty="0" smtClean="0"/>
              <a:t>and </a:t>
            </a:r>
            <a:r>
              <a:rPr lang="en-US" sz="2000" b="1" dirty="0" smtClean="0"/>
              <a:t>degree-level orientation</a:t>
            </a:r>
            <a:endParaRPr lang="en-US" sz="900" dirty="0"/>
          </a:p>
          <a:p>
            <a:pPr lvl="1"/>
            <a:r>
              <a:rPr lang="en-US" sz="1800" dirty="0"/>
              <a:t>IMU </a:t>
            </a:r>
            <a:r>
              <a:rPr lang="en-US" sz="1800" dirty="0" smtClean="0"/>
              <a:t>provides orientation to degree-level accuracy</a:t>
            </a:r>
            <a:endParaRPr lang="en-US" sz="900" dirty="0"/>
          </a:p>
          <a:p>
            <a:pPr lvl="1"/>
            <a:r>
              <a:rPr lang="en-US" sz="1800" dirty="0"/>
              <a:t>Tightly coupled IMU and CDGPS EKF will provide the desired positioning </a:t>
            </a:r>
            <a:r>
              <a:rPr lang="en-US" sz="1800" dirty="0" smtClean="0"/>
              <a:t>accuracy</a:t>
            </a:r>
          </a:p>
          <a:p>
            <a:pPr lvl="1"/>
            <a:endParaRPr lang="en-US" sz="9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Extended </a:t>
            </a:r>
            <a:r>
              <a:rPr lang="en-US" sz="3200" dirty="0" err="1" smtClean="0"/>
              <a:t>Kalman</a:t>
            </a:r>
            <a:r>
              <a:rPr lang="en-US" sz="3200" dirty="0" smtClean="0"/>
              <a:t> Filter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457200" y="3352800"/>
                <a:ext cx="5181600" cy="2983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120000"/>
                  <a:buFont typeface="Wingdings" pitchFamily="2" charset="2"/>
                  <a:buChar char="§"/>
                </a:pPr>
                <a:r>
                  <a:rPr lang="en-US" kern="0" dirty="0" smtClean="0">
                    <a:solidFill>
                      <a:srgbClr val="000000"/>
                    </a:solidFill>
                    <a:latin typeface="Gill Sans MT" pitchFamily="34" charset="0"/>
                  </a:rPr>
                  <a:t>EKF state,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kern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kern="0" dirty="0" smtClean="0">
                    <a:solidFill>
                      <a:srgbClr val="000000"/>
                    </a:solidFill>
                    <a:latin typeface="Gill Sans MT" pitchFamily="34" charset="0"/>
                  </a:rPr>
                  <a:t>:</a:t>
                </a:r>
              </a:p>
              <a:p>
                <a:pPr marL="342900" lvl="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120000"/>
                  <a:buFont typeface="Wingdings" pitchFamily="2" charset="2"/>
                  <a:buChar char="§"/>
                </a:pPr>
                <a:endParaRPr lang="en-US" sz="800" kern="0" dirty="0">
                  <a:solidFill>
                    <a:srgbClr val="000000"/>
                  </a:solidFill>
                  <a:latin typeface="Gill Sans MT" pitchFamily="34" charset="0"/>
                </a:endParaRP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𝑟</m:t>
                        </m:r>
                      </m:e>
                    </m:acc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Gill Sans MT" pitchFamily="34" charset="0"/>
                  </a:rPr>
                  <a:t> ECEF position of the </a:t>
                </a:r>
                <a:r>
                  <a:rPr lang="en-US" sz="1600" kern="0" dirty="0" smtClean="0">
                    <a:solidFill>
                      <a:srgbClr val="000000"/>
                    </a:solidFill>
                    <a:latin typeface="Gill Sans MT" pitchFamily="34" charset="0"/>
                  </a:rPr>
                  <a:t>IMU</a:t>
                </a: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:endParaRPr lang="en-US" sz="800" kern="0" dirty="0">
                  <a:solidFill>
                    <a:srgbClr val="000000"/>
                  </a:solidFill>
                  <a:latin typeface="Gill Sans MT" pitchFamily="34" charset="0"/>
                </a:endParaRP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⃑"/>
                            <m:ctrlP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acc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Gill Sans MT" pitchFamily="34" charset="0"/>
                  </a:rPr>
                  <a:t> ECEF velocity of the </a:t>
                </a:r>
                <a:r>
                  <a:rPr lang="en-US" sz="1600" kern="0" dirty="0" smtClean="0">
                    <a:solidFill>
                      <a:srgbClr val="000000"/>
                    </a:solidFill>
                    <a:latin typeface="Gill Sans MT" pitchFamily="34" charset="0"/>
                  </a:rPr>
                  <a:t>IMU</a:t>
                </a: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:endParaRPr lang="en-US" sz="800" kern="0" dirty="0">
                  <a:solidFill>
                    <a:srgbClr val="000000"/>
                  </a:solidFill>
                  <a:latin typeface="Gill Sans MT" pitchFamily="34" charset="0"/>
                </a:endParaRP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𝑏</m:t>
                        </m:r>
                      </m:e>
                    </m:acc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Gill Sans MT" pitchFamily="34" charset="0"/>
                  </a:rPr>
                  <a:t> accelerometer </a:t>
                </a:r>
                <a:r>
                  <a:rPr lang="en-US" sz="1600" kern="0" dirty="0" smtClean="0">
                    <a:solidFill>
                      <a:srgbClr val="000000"/>
                    </a:solidFill>
                    <a:latin typeface="Gill Sans MT" pitchFamily="34" charset="0"/>
                  </a:rPr>
                  <a:t>biases</a:t>
                </a: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:endParaRPr lang="en-US" sz="800" kern="0" dirty="0">
                  <a:solidFill>
                    <a:srgbClr val="000000"/>
                  </a:solidFill>
                  <a:latin typeface="Gill Sans MT" pitchFamily="34" charset="0"/>
                </a:endParaRP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600" i="1" kern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kern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≡</m:t>
                    </m:r>
                    <m:sSup>
                      <m:sSupPr>
                        <m:ctrlPr>
                          <a:rPr lang="en-US" sz="16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600" i="1" kern="0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1600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lang="en-US" sz="1600" i="1" ker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 ker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1600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1600" i="1" ker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acc>
                                            <m:accPr>
                                              <m:chr m:val="⃑"/>
                                              <m:ctrlPr>
                                                <a:rPr lang="en-US" sz="1600" i="1" ker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i="1" ker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1600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lang="en-US" sz="1600" i="1" ker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b="0" i="1" kern="0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sz="16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sz="1600" kern="0" dirty="0" smtClean="0">
                  <a:solidFill>
                    <a:srgbClr val="000000"/>
                  </a:solidFill>
                  <a:latin typeface="Gill Sans MT" pitchFamily="34" charset="0"/>
                </a:endParaRP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:endParaRPr lang="en-US" sz="800" kern="0" dirty="0">
                  <a:solidFill>
                    <a:srgbClr val="000000"/>
                  </a:solidFill>
                  <a:latin typeface="Gill Sans MT" pitchFamily="34" charset="0"/>
                </a:endParaRPr>
              </a:p>
              <a:p>
                <a:pPr marL="669925" lvl="1" indent="-32543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5300"/>
                  </a:buClr>
                  <a:buSzPct val="9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𝑁</m:t>
                        </m:r>
                      </m:e>
                    </m:acc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Gill Sans MT" pitchFamily="34" charset="0"/>
                  </a:rPr>
                  <a:t> integer ambiguities from double-differenced carrier phase</a:t>
                </a:r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2800"/>
                <a:ext cx="5181600" cy="298376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059" t="-613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5886879" y="3997623"/>
                <a:ext cx="1728294" cy="1217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⃑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 ker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e>
                              <m:acc>
                                <m:accPr>
                                  <m:chr m:val="⃑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⃑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879" y="3997623"/>
                <a:ext cx="1728294" cy="121732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dirty="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456811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Block Diagram of our EKF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97" y="1295401"/>
            <a:ext cx="8165403" cy="5014150"/>
          </a:xfrm>
        </p:spPr>
      </p:pic>
      <p:sp>
        <p:nvSpPr>
          <p:cNvPr id="4" name="Rectangle 3"/>
          <p:cNvSpPr/>
          <p:nvPr/>
        </p:nvSpPr>
        <p:spPr bwMode="auto">
          <a:xfrm>
            <a:off x="381000" y="1143000"/>
            <a:ext cx="5334000" cy="2438400"/>
          </a:xfrm>
          <a:prstGeom prst="rect">
            <a:avLst/>
          </a:prstGeom>
          <a:solidFill>
            <a:srgbClr val="FF0000">
              <a:alpha val="7000"/>
            </a:srgbClr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3400" y="5324475"/>
            <a:ext cx="7924800" cy="1066800"/>
          </a:xfrm>
          <a:prstGeom prst="rect">
            <a:avLst/>
          </a:prstGeom>
          <a:solidFill>
            <a:srgbClr val="03A0EF">
              <a:alpha val="7000"/>
            </a:srgbClr>
          </a:solidFill>
          <a:ln w="34925" cap="flat" cmpd="sng" algn="ctr">
            <a:solidFill>
              <a:srgbClr val="03A0E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72200" y="1219200"/>
            <a:ext cx="2743200" cy="4038600"/>
          </a:xfrm>
          <a:prstGeom prst="rect">
            <a:avLst/>
          </a:prstGeom>
          <a:solidFill>
            <a:srgbClr val="B6FE34">
              <a:alpha val="7000"/>
            </a:srgbClr>
          </a:solidFill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581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 Stage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964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CDGPS Stage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838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Overlay Stage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0800000">
            <a:off x="2286000" y="3581400"/>
            <a:ext cx="1295401" cy="1752600"/>
          </a:xfrm>
          <a:prstGeom prst="downArrow">
            <a:avLst/>
          </a:prstGeom>
          <a:solidFill>
            <a:srgbClr val="7030A0">
              <a:alpha val="21000"/>
            </a:srgbClr>
          </a:solidFill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4724401" y="3581400"/>
            <a:ext cx="1295401" cy="1752600"/>
          </a:xfrm>
          <a:prstGeom prst="downArrow">
            <a:avLst/>
          </a:prstGeom>
          <a:solidFill>
            <a:srgbClr val="7030A0">
              <a:alpha val="21000"/>
            </a:srgbClr>
          </a:solidFill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2133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 =====</a:t>
            </a:r>
            <a:r>
              <a:rPr lang="en-US" dirty="0" smtClean="0">
                <a:sym typeface="Wingdings" pitchFamily="2" charset="2"/>
              </a:rPr>
              <a:t>==&gt; K+1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213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K+1 =====</a:t>
            </a:r>
            <a:r>
              <a:rPr lang="en-US" dirty="0" smtClean="0">
                <a:sym typeface="Wingdings" pitchFamily="2" charset="2"/>
              </a:rPr>
              <a:t>==&gt; K+2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1513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11" grpId="0"/>
      <p:bldP spid="12" grpId="0"/>
      <p:bldP spid="13" grpId="0" animBg="1"/>
      <p:bldP spid="14" grpId="0" animBg="1"/>
      <p:bldP spid="15" grpId="0"/>
      <p:bldP spid="15" grpId="1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066800"/>
            <a:ext cx="8305800" cy="2971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Take the precise user position and orientation from the EKF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Use MATLAB 3d toolbox to obtain correct perspective of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Object </a:t>
            </a:r>
            <a:r>
              <a:rPr lang="en-US" sz="2400" dirty="0" err="1" smtClean="0"/>
              <a:t>overlayed</a:t>
            </a:r>
            <a:r>
              <a:rPr lang="en-US" sz="2400" dirty="0" smtClean="0"/>
              <a:t> on camera feed</a:t>
            </a:r>
          </a:p>
          <a:p>
            <a:endParaRPr lang="en-US" sz="1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sz="3200" dirty="0" smtClean="0"/>
              <a:t>Augmented Reality Overlay</a:t>
            </a:r>
            <a:endParaRPr lang="en-US" sz="3200" dirty="0"/>
          </a:p>
        </p:txBody>
      </p:sp>
      <p:pic>
        <p:nvPicPr>
          <p:cNvPr id="10" name="Content Placeholder 6" descr="photoHoldingARSystem.JPG"/>
          <p:cNvPicPr>
            <a:picLocks noChangeAspect="1"/>
          </p:cNvPicPr>
          <p:nvPr/>
        </p:nvPicPr>
        <p:blipFill>
          <a:blip r:embed="rId2" cstate="print"/>
          <a:srcRect l="16851" t="31237" r="30005"/>
          <a:stretch>
            <a:fillRect/>
          </a:stretch>
        </p:blipFill>
        <p:spPr bwMode="auto">
          <a:xfrm>
            <a:off x="304800" y="4191000"/>
            <a:ext cx="2362200" cy="228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038600"/>
            <a:ext cx="2819400" cy="1762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435"/>
          <a:stretch>
            <a:fillRect/>
          </a:stretch>
        </p:blipFill>
        <p:spPr>
          <a:xfrm>
            <a:off x="6096000" y="4038600"/>
            <a:ext cx="2804160" cy="121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8" name="Straight Arrow Connector 47"/>
          <p:cNvCxnSpPr/>
          <p:nvPr/>
        </p:nvCxnSpPr>
        <p:spPr bwMode="auto">
          <a:xfrm flipV="1">
            <a:off x="2209800" y="3657600"/>
            <a:ext cx="0" cy="838200"/>
          </a:xfrm>
          <a:prstGeom prst="straightConnector1">
            <a:avLst/>
          </a:prstGeom>
          <a:noFill/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2209800" y="4495800"/>
            <a:ext cx="1066800" cy="0"/>
          </a:xfrm>
          <a:prstGeom prst="straightConnector1">
            <a:avLst/>
          </a:prstGeom>
          <a:noFill/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H="1">
            <a:off x="1752600" y="4495800"/>
            <a:ext cx="457200" cy="685800"/>
          </a:xfrm>
          <a:prstGeom prst="straightConnector1">
            <a:avLst/>
          </a:prstGeom>
          <a:noFill/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7315200" y="4114800"/>
            <a:ext cx="0" cy="838200"/>
          </a:xfrm>
          <a:prstGeom prst="straightConnector1">
            <a:avLst/>
          </a:prstGeom>
          <a:noFill/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315200" y="4953000"/>
            <a:ext cx="1066800" cy="0"/>
          </a:xfrm>
          <a:prstGeom prst="straightConnector1">
            <a:avLst/>
          </a:prstGeom>
          <a:noFill/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6858000" y="4953000"/>
            <a:ext cx="457200" cy="685800"/>
          </a:xfrm>
          <a:prstGeom prst="straightConnector1">
            <a:avLst/>
          </a:prstGeom>
          <a:noFill/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Isosceles Triangle 17"/>
          <p:cNvSpPr/>
          <p:nvPr/>
        </p:nvSpPr>
        <p:spPr bwMode="auto">
          <a:xfrm rot="16218051">
            <a:off x="3946053" y="2260529"/>
            <a:ext cx="1251894" cy="4717892"/>
          </a:xfrm>
          <a:prstGeom prst="triangle">
            <a:avLst/>
          </a:prstGeom>
          <a:solidFill>
            <a:srgbClr val="7030A0">
              <a:alpha val="49000"/>
            </a:srgbClr>
          </a:solidFill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134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8" grpId="0" uiExpan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Demonstration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4226185" cy="346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7400"/>
            <a:ext cx="4038600" cy="32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5562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East-North Position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5562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Orientation </a:t>
            </a:r>
            <a:r>
              <a:rPr lang="en-US" dirty="0" err="1" smtClean="0"/>
              <a:t>vs</a:t>
            </a:r>
            <a:r>
              <a:rPr lang="en-US" dirty="0" smtClean="0"/>
              <a:t> Time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Demonstration</a:t>
            </a:r>
            <a:endParaRPr lang="en-US" dirty="0"/>
          </a:p>
        </p:txBody>
      </p:sp>
      <p:pic>
        <p:nvPicPr>
          <p:cNvPr id="4" name="ION2012AR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9211733" cy="5181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Demonstrated ultra-precise augmented reality is possible by coupling together CDGPS and IMU measurements</a:t>
            </a:r>
          </a:p>
          <a:p>
            <a:r>
              <a:rPr lang="en-US" dirty="0" smtClean="0"/>
              <a:t>Discussed applications, specifically those tailored toward the mobile arena</a:t>
            </a:r>
          </a:p>
          <a:p>
            <a:r>
              <a:rPr lang="en-US" dirty="0" smtClean="0"/>
              <a:t>Future challenges include overcoming interference and power constraints that will be present in small-mobile systems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Questions</a:t>
            </a:r>
            <a:endParaRPr lang="en-US" sz="4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an augmented reality prototype system incorporates CDGPS and IMU measurements</a:t>
            </a:r>
          </a:p>
          <a:p>
            <a:r>
              <a:rPr lang="en-US" dirty="0" smtClean="0"/>
              <a:t>Designed an EKF to compute hyper-precise position and orientation of camera at 5 Hz</a:t>
            </a:r>
          </a:p>
          <a:p>
            <a:r>
              <a:rPr lang="en-US" dirty="0" smtClean="0"/>
              <a:t>Used this information to overlay 3-dimensional objects onto the live video stream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029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Take the precise position and orientation from the EKF</a:t>
            </a:r>
          </a:p>
          <a:p>
            <a:pPr>
              <a:buFont typeface="+mj-lt"/>
              <a:buAutoNum type="arabicPeriod"/>
            </a:pPr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Create of virtual overlay (Using MATLAB 3d toolbox)</a:t>
            </a:r>
          </a:p>
          <a:p>
            <a:pPr>
              <a:buFont typeface="+mj-lt"/>
              <a:buAutoNum type="arabicPeriod"/>
            </a:pPr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Place overlay onto the camera feed (using MATLAB 3d toolbox)</a:t>
            </a:r>
          </a:p>
          <a:p>
            <a:endParaRPr lang="en-US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Augmented Reality Overlay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240" y="1143000"/>
            <a:ext cx="4023360" cy="2514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240" y="3810000"/>
            <a:ext cx="4023360" cy="2514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13134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Software Receiver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4638083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374" y="2438400"/>
            <a:ext cx="453662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1219200"/>
          </a:xfrm>
        </p:spPr>
        <p:txBody>
          <a:bodyPr/>
          <a:lstStyle/>
          <a:p>
            <a:r>
              <a:rPr lang="en-US" dirty="0" smtClean="0"/>
              <a:t>Augmenting a </a:t>
            </a:r>
            <a:r>
              <a:rPr lang="en-US" b="1" dirty="0" smtClean="0"/>
              <a:t>live view </a:t>
            </a:r>
            <a:r>
              <a:rPr lang="en-US" dirty="0" smtClean="0"/>
              <a:t>of the world with </a:t>
            </a:r>
            <a:r>
              <a:rPr lang="en-US" b="1" dirty="0" smtClean="0"/>
              <a:t>computer-generated</a:t>
            </a:r>
            <a:r>
              <a:rPr lang="en-US" dirty="0" smtClean="0"/>
              <a:t> sensory input to enhance one’s current perception of reality</a:t>
            </a:r>
            <a:r>
              <a:rPr lang="en-US" baseline="30000" dirty="0" smtClean="0"/>
              <a:t>[1]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Augmented Reality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096000"/>
            <a:ext cx="7086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1050" dirty="0" smtClean="0"/>
              <a:t>[1] Graham, M., </a:t>
            </a:r>
            <a:r>
              <a:rPr lang="en-US" sz="1050" dirty="0" err="1" smtClean="0"/>
              <a:t>Zook</a:t>
            </a:r>
            <a:r>
              <a:rPr lang="en-US" sz="1050" dirty="0" smtClean="0"/>
              <a:t>, M., and </a:t>
            </a:r>
            <a:r>
              <a:rPr lang="en-US" sz="1050" dirty="0" err="1" smtClean="0"/>
              <a:t>Boulton</a:t>
            </a:r>
            <a:r>
              <a:rPr lang="en-US" sz="1050" dirty="0" smtClean="0"/>
              <a:t>, A. "Augmented reality in urban places: contested content and the duplicity of code." Transactions of the Institute of British Geographers.</a:t>
            </a:r>
          </a:p>
          <a:p>
            <a:pPr marL="287338" indent="-287338"/>
            <a:r>
              <a:rPr lang="en-US" sz="1050" dirty="0" smtClean="0"/>
              <a:t>.</a:t>
            </a:r>
            <a:endParaRPr lang="en-US" sz="1050" dirty="0"/>
          </a:p>
        </p:txBody>
      </p:sp>
      <p:pic>
        <p:nvPicPr>
          <p:cNvPr id="1028" name="Picture 4" descr="http://cdn-static.zdnet.com/i/story/50/06/356550/63565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00400"/>
            <a:ext cx="3848100" cy="2565401"/>
          </a:xfrm>
          <a:prstGeom prst="rect">
            <a:avLst/>
          </a:prstGeom>
          <a:noFill/>
        </p:spPr>
      </p:pic>
      <p:pic>
        <p:nvPicPr>
          <p:cNvPr id="1030" name="Picture 6" descr="http://static.ddmcdn.com/gif/augmented-realit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276600"/>
            <a:ext cx="3429000" cy="2286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ON2012AR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828800"/>
            <a:ext cx="7746635" cy="43542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IMU measurements propagate state between GPS updates</a:t>
            </a:r>
            <a:endParaRPr lang="en-US" sz="1000" dirty="0" smtClean="0"/>
          </a:p>
          <a:p>
            <a:r>
              <a:rPr lang="en-US" sz="2400" dirty="0" smtClean="0"/>
              <a:t>Accelerometer measurement / dynamics model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000" dirty="0"/>
          </a:p>
          <a:p>
            <a:r>
              <a:rPr lang="en-US" sz="2400" dirty="0" smtClean="0"/>
              <a:t>Discrete-time propagation step (zero-order hold of IMU measurements):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11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EKF: INS in charge of propagation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2667000"/>
            <a:ext cx="7926908" cy="689932"/>
            <a:chOff x="609600" y="2692033"/>
            <a:chExt cx="7926908" cy="689932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933575" y="2696456"/>
                  <a:ext cx="4140300" cy="6855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</m:acc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𝐸𝐶𝐸𝐹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𝐼𝑀𝑈</m:t>
                            </m:r>
                          </m:sup>
                        </m:sSubSup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acc>
                              <m:accPr>
                                <m:chr m:val="⃑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⃑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𝑔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−2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3575" y="2696456"/>
                  <a:ext cx="4140300" cy="685509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400800" y="2692033"/>
                  <a:ext cx="1071255" cy="689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𝑏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692033"/>
                  <a:ext cx="1071255" cy="689932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09600" y="2743200"/>
                  <a:ext cx="918649" cy="638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acc>
                              <m:accPr>
                                <m:chr m:val="⃑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" y="2743200"/>
                  <a:ext cx="918649" cy="638765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543800" y="2692033"/>
                  <a:ext cx="992708" cy="682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𝑁</m:t>
                                </m:r>
                              </m:e>
                            </m:acc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3800" y="2692033"/>
                  <a:ext cx="992708" cy="682559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12"/>
          <p:cNvGrpSpPr/>
          <p:nvPr/>
        </p:nvGrpSpPr>
        <p:grpSpPr>
          <a:xfrm>
            <a:off x="152400" y="4343400"/>
            <a:ext cx="8774774" cy="1244187"/>
            <a:chOff x="216826" y="3937413"/>
            <a:chExt cx="8774774" cy="1244187"/>
          </a:xfrm>
        </p:grpSpPr>
        <p:sp>
          <p:nvSpPr>
            <p:cNvPr id="7" name="TextBox 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16826" y="3937413"/>
              <a:ext cx="8774774" cy="1244187"/>
            </a:xfrm>
            <a:prstGeom prst="rect">
              <a:avLst/>
            </a:prstGeom>
            <a:blipFill rotWithShape="1"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38200" y="4953000"/>
              <a:ext cx="228600" cy="152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5" name="Left Brace 14"/>
          <p:cNvSpPr/>
          <p:nvPr/>
        </p:nvSpPr>
        <p:spPr bwMode="auto">
          <a:xfrm rot="16200000">
            <a:off x="647700" y="5067300"/>
            <a:ext cx="304800" cy="838200"/>
          </a:xfrm>
          <a:prstGeom prst="leftBrace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16200000">
            <a:off x="6286500" y="5143501"/>
            <a:ext cx="304800" cy="685800"/>
          </a:xfrm>
          <a:prstGeom prst="leftBrace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715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State at time k+1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67400" y="5715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State at time k</a:t>
            </a:r>
          </a:p>
        </p:txBody>
      </p:sp>
    </p:spTree>
    <p:extLst>
      <p:ext uri="{BB962C8B-B14F-4D97-AF65-F5344CB8AC3E}">
        <p14:creationId xmlns:p14="http://schemas.microsoft.com/office/powerpoint/2010/main" xmlns="" val="3013134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Block Diagram of the EKF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97" y="1295401"/>
            <a:ext cx="8165403" cy="5014150"/>
          </a:xfrm>
        </p:spPr>
      </p:pic>
      <p:sp>
        <p:nvSpPr>
          <p:cNvPr id="4" name="Rectangle 3"/>
          <p:cNvSpPr/>
          <p:nvPr/>
        </p:nvSpPr>
        <p:spPr bwMode="auto">
          <a:xfrm>
            <a:off x="381000" y="1143000"/>
            <a:ext cx="5029200" cy="2438400"/>
          </a:xfrm>
          <a:prstGeom prst="rect">
            <a:avLst/>
          </a:prstGeom>
          <a:solidFill>
            <a:srgbClr val="FF0000">
              <a:alpha val="7000"/>
            </a:srgbClr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3400" y="5324475"/>
            <a:ext cx="7924800" cy="1066800"/>
          </a:xfrm>
          <a:prstGeom prst="rect">
            <a:avLst/>
          </a:prstGeom>
          <a:solidFill>
            <a:srgbClr val="03A0EF">
              <a:alpha val="7000"/>
            </a:srgbClr>
          </a:solidFill>
          <a:ln w="34925" cap="flat" cmpd="sng" algn="ctr">
            <a:solidFill>
              <a:srgbClr val="03A0E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72200" y="1219200"/>
            <a:ext cx="2743200" cy="4038600"/>
          </a:xfrm>
          <a:prstGeom prst="rect">
            <a:avLst/>
          </a:prstGeom>
          <a:solidFill>
            <a:srgbClr val="B6FE34">
              <a:alpha val="7000"/>
            </a:srgbClr>
          </a:solidFill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513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Double-differenced measurement </a:t>
            </a:r>
            <a:r>
              <a:rPr lang="en-US" sz="1800" dirty="0"/>
              <a:t>m</a:t>
            </a:r>
            <a:r>
              <a:rPr lang="en-US" sz="1800" dirty="0" smtClean="0"/>
              <a:t>odel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800" dirty="0" smtClean="0"/>
              <a:t>     where </a:t>
            </a:r>
          </a:p>
          <a:p>
            <a:endParaRPr lang="en-US" sz="1200" dirty="0" smtClean="0"/>
          </a:p>
          <a:p>
            <a:r>
              <a:rPr lang="en-US" sz="1800" dirty="0" smtClean="0"/>
              <a:t>The measurement model is linearized using the a priori state estimate (from INS)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In square-root information form, the a posteriori state is given by the solution to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EKF: CDGPS Measurement Update</a:t>
            </a:r>
            <a:endParaRPr lang="en-US" sz="3200" dirty="0"/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1123" y="2093685"/>
            <a:ext cx="2650276" cy="453329"/>
          </a:xfrm>
          <a:prstGeom prst="rect">
            <a:avLst/>
          </a:prstGeom>
          <a:blipFill rotWithShape="1">
            <a:blip r:embed="rId2" cstate="print"/>
            <a:stretch>
              <a:fillRect b="-4000"/>
            </a:stretch>
          </a:blipFill>
        </p:spPr>
        <p:txBody>
          <a:bodyPr/>
          <a:lstStyle/>
          <a:p>
            <a:r>
              <a:rPr lang="en-US" dirty="0" err="1" smtClean="0">
                <a:noFill/>
              </a:rPr>
              <a:t>hhhh</a:t>
            </a:r>
            <a:endParaRPr lang="en-US" dirty="0">
              <a:noFill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4172296" y="2107962"/>
                <a:ext cx="3998723" cy="470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𝛻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296" y="2107962"/>
                <a:ext cx="3998723" cy="47045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1600199" y="2667000"/>
                <a:ext cx="6557373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𝑆𝑉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𝑆𝑉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𝑆𝑉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𝑆𝑉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2667000"/>
                <a:ext cx="6557373" cy="50687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05000" y="3733800"/>
            <a:ext cx="4987904" cy="561692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 wrap="none"/>
          <a:lstStyle/>
          <a:p>
            <a:r>
              <a:rPr lang="en-US" dirty="0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1252609" y="4315108"/>
                <a:ext cx="6292685" cy="561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𝑆𝑉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𝑆𝑉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609" y="4315108"/>
                <a:ext cx="6292685" cy="56169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/>
              <p:cNvSpPr txBox="1"/>
              <p:nvPr/>
            </p:nvSpPr>
            <p:spPr>
              <a:xfrm>
                <a:off x="2900615" y="5334000"/>
                <a:ext cx="3356303" cy="1414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𝜌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𝑥𝑁</m:t>
                                  </m:r>
                                </m:sub>
                              </m:sSub>
                              <m:acc>
                                <m:accPr>
                                  <m:chr m:val="⃑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𝜌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bSup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615" y="5334000"/>
                <a:ext cx="3356303" cy="1414875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 bwMode="auto">
          <a:xfrm>
            <a:off x="2971800" y="5334000"/>
            <a:ext cx="2286000" cy="685800"/>
          </a:xfrm>
          <a:prstGeom prst="rect">
            <a:avLst/>
          </a:prstGeom>
          <a:solidFill>
            <a:srgbClr val="03A0EF">
              <a:alpha val="2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971800" y="6019800"/>
            <a:ext cx="2286000" cy="685800"/>
          </a:xfrm>
          <a:prstGeom prst="rect">
            <a:avLst/>
          </a:prstGeom>
          <a:solidFill>
            <a:srgbClr val="FF0000">
              <a:alpha val="2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134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 cstate="print"/>
            <a:stretch>
              <a:fillRect l="-673" t="-1091"/>
            </a:stretch>
          </a:blipFill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EKF: CDGPS Measurement Update (cont.)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1468270" y="2133600"/>
                <a:ext cx="3242683" cy="97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270" y="2133600"/>
                <a:ext cx="3242683" cy="97270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5499794" y="2417555"/>
                <a:ext cx="1488036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94" y="2417555"/>
                <a:ext cx="1488036" cy="40479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09600" y="60960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ill Sans MT" pitchFamily="34" charset="0"/>
              </a:rPr>
              <a:t>[1] Xiao-Wen Chang, </a:t>
            </a:r>
            <a:r>
              <a:rPr lang="en-US" sz="1200" dirty="0" err="1">
                <a:latin typeface="Gill Sans MT" pitchFamily="34" charset="0"/>
              </a:rPr>
              <a:t>Xiaohu</a:t>
            </a:r>
            <a:r>
              <a:rPr lang="en-US" sz="1200" dirty="0">
                <a:latin typeface="Gill Sans MT" pitchFamily="34" charset="0"/>
              </a:rPr>
              <a:t> </a:t>
            </a:r>
            <a:r>
              <a:rPr lang="en-US" sz="1200" dirty="0" err="1">
                <a:latin typeface="Gill Sans MT" pitchFamily="34" charset="0"/>
              </a:rPr>
              <a:t>Xie</a:t>
            </a:r>
            <a:r>
              <a:rPr lang="en-US" sz="1200" dirty="0">
                <a:latin typeface="Gill Sans MT" pitchFamily="34" charset="0"/>
              </a:rPr>
              <a:t> and </a:t>
            </a:r>
            <a:r>
              <a:rPr lang="en-US" sz="1200" dirty="0" err="1">
                <a:latin typeface="Gill Sans MT" pitchFamily="34" charset="0"/>
              </a:rPr>
              <a:t>Tianyang</a:t>
            </a:r>
            <a:r>
              <a:rPr lang="en-US" sz="1200" dirty="0">
                <a:latin typeface="Gill Sans MT" pitchFamily="34" charset="0"/>
              </a:rPr>
              <a:t> Zhou, MILES: MATLAB package for solving </a:t>
            </a:r>
            <a:r>
              <a:rPr lang="en-US" sz="1200" dirty="0" smtClean="0">
                <a:latin typeface="Gill Sans MT" pitchFamily="34" charset="0"/>
              </a:rPr>
              <a:t>Mixed Integer Least </a:t>
            </a:r>
            <a:r>
              <a:rPr lang="en-US" sz="1200" dirty="0">
                <a:latin typeface="Gill Sans MT" pitchFamily="34" charset="0"/>
              </a:rPr>
              <a:t>Squares problems, Version 2.0, http://www.cs.mcgill.ca/∼</a:t>
            </a:r>
            <a:r>
              <a:rPr lang="en-US" sz="1200" dirty="0" err="1" smtClean="0">
                <a:latin typeface="Gill Sans MT" pitchFamily="34" charset="0"/>
              </a:rPr>
              <a:t>chang</a:t>
            </a:r>
            <a:r>
              <a:rPr lang="en-US" sz="1200" dirty="0" smtClean="0">
                <a:latin typeface="Gill Sans MT" pitchFamily="34" charset="0"/>
              </a:rPr>
              <a:t>/</a:t>
            </a:r>
            <a:r>
              <a:rPr lang="en-US" sz="1200" dirty="0" err="1" smtClean="0">
                <a:latin typeface="Gill Sans MT" pitchFamily="34" charset="0"/>
              </a:rPr>
              <a:t>software.php</a:t>
            </a:r>
            <a:r>
              <a:rPr lang="en-US" sz="1200" dirty="0" smtClean="0">
                <a:latin typeface="Gill Sans MT" pitchFamily="34" charset="0"/>
              </a:rPr>
              <a:t>, October </a:t>
            </a:r>
            <a:r>
              <a:rPr lang="en-US" sz="1200" dirty="0">
                <a:latin typeface="Gill Sans MT" pitchFamily="34" charset="0"/>
              </a:rPr>
              <a:t>2011.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3285904" y="5589105"/>
                <a:ext cx="2724592" cy="430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𝑜𝑝𝑡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904" y="5589105"/>
                <a:ext cx="2724592" cy="43069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3352800" y="5562600"/>
            <a:ext cx="2743200" cy="533400"/>
          </a:xfrm>
          <a:prstGeom prst="rect">
            <a:avLst/>
          </a:prstGeom>
          <a:solidFill>
            <a:srgbClr val="7030A0">
              <a:alpha val="2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295400" y="1295400"/>
            <a:ext cx="4572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134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Block Diagram of the EKF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97" y="1295401"/>
            <a:ext cx="8165403" cy="5014150"/>
          </a:xfrm>
        </p:spPr>
      </p:pic>
      <p:sp>
        <p:nvSpPr>
          <p:cNvPr id="4" name="Rectangle 3"/>
          <p:cNvSpPr/>
          <p:nvPr/>
        </p:nvSpPr>
        <p:spPr bwMode="auto">
          <a:xfrm>
            <a:off x="381000" y="1143000"/>
            <a:ext cx="5029200" cy="2438400"/>
          </a:xfrm>
          <a:prstGeom prst="rect">
            <a:avLst/>
          </a:prstGeom>
          <a:solidFill>
            <a:srgbClr val="FF0000">
              <a:alpha val="7000"/>
            </a:srgbClr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3400" y="5324475"/>
            <a:ext cx="7924800" cy="1066800"/>
          </a:xfrm>
          <a:prstGeom prst="rect">
            <a:avLst/>
          </a:prstGeom>
          <a:solidFill>
            <a:srgbClr val="03A0EF">
              <a:alpha val="7000"/>
            </a:srgbClr>
          </a:solidFill>
          <a:ln w="34925" cap="flat" cmpd="sng" algn="ctr">
            <a:solidFill>
              <a:srgbClr val="03A0E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72200" y="1219200"/>
            <a:ext cx="2743200" cy="4038600"/>
          </a:xfrm>
          <a:prstGeom prst="rect">
            <a:avLst/>
          </a:prstGeom>
          <a:solidFill>
            <a:srgbClr val="B6FE34">
              <a:alpha val="7000"/>
            </a:srgbClr>
          </a:solidFill>
          <a:ln w="34925" cap="flat" cmpd="sng" algn="ctr">
            <a:solidFill>
              <a:srgbClr val="1D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10800000">
            <a:off x="2286000" y="3581400"/>
            <a:ext cx="1295401" cy="1752600"/>
          </a:xfrm>
          <a:prstGeom prst="downArrow">
            <a:avLst/>
          </a:prstGeom>
          <a:solidFill>
            <a:srgbClr val="7030A0">
              <a:alpha val="21000"/>
            </a:srgbClr>
          </a:solidFill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513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Reality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ch_ipad_2147345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524000"/>
            <a:ext cx="6598920" cy="41296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5029200"/>
          </a:xfrm>
        </p:spPr>
        <p:txBody>
          <a:bodyPr/>
          <a:lstStyle/>
          <a:p>
            <a:r>
              <a:rPr lang="en-US" dirty="0" smtClean="0"/>
              <a:t>Landmark identification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Stargazing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Reality Today</a:t>
            </a:r>
            <a:endParaRPr lang="en-US" dirty="0"/>
          </a:p>
        </p:txBody>
      </p:sp>
      <p:pic>
        <p:nvPicPr>
          <p:cNvPr id="14338" name="Picture 2" descr="http://images.pcworld.com/images/article/2012/04/07-11345969.jpg"/>
          <p:cNvPicPr>
            <a:picLocks noChangeAspect="1" noChangeArrowheads="1"/>
          </p:cNvPicPr>
          <p:nvPr/>
        </p:nvPicPr>
        <p:blipFill>
          <a:blip r:embed="rId2" cstate="print"/>
          <a:srcRect l="10937" t="11719" r="9375" b="10937"/>
          <a:stretch>
            <a:fillRect/>
          </a:stretch>
        </p:blipFill>
        <p:spPr bwMode="auto">
          <a:xfrm>
            <a:off x="4724400" y="1371600"/>
            <a:ext cx="3886200" cy="2514600"/>
          </a:xfrm>
          <a:prstGeom prst="rect">
            <a:avLst/>
          </a:prstGeom>
          <a:noFill/>
        </p:spPr>
      </p:pic>
      <p:pic>
        <p:nvPicPr>
          <p:cNvPr id="14342" name="Picture 6" descr="http://www.slapapp.com/wp-content/uploads/2010/09/StarWalk2.jpg"/>
          <p:cNvPicPr>
            <a:picLocks noChangeAspect="1" noChangeArrowheads="1"/>
          </p:cNvPicPr>
          <p:nvPr/>
        </p:nvPicPr>
        <p:blipFill>
          <a:blip r:embed="rId3" cstate="print"/>
          <a:srcRect l="4054" t="42568" r="31081" b="2703"/>
          <a:stretch>
            <a:fillRect/>
          </a:stretch>
        </p:blipFill>
        <p:spPr bwMode="auto">
          <a:xfrm>
            <a:off x="4800600" y="4267200"/>
            <a:ext cx="365760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r>
              <a:rPr lang="en-US" dirty="0" smtClean="0"/>
              <a:t>Augmented Reality: How it works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38200" y="1524000"/>
            <a:ext cx="2057400" cy="10668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lang="en-US" dirty="0" smtClean="0">
                <a:latin typeface="Arial" charset="0"/>
                <a:cs typeface="Arial" charset="0"/>
              </a:rPr>
              <a:t>Visual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lang="en-US" dirty="0" smtClean="0">
                <a:latin typeface="Arial" charset="0"/>
                <a:cs typeface="Arial" charset="0"/>
              </a:rPr>
              <a:t>Capture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lang="en-US" dirty="0" smtClean="0">
                <a:latin typeface="Arial" charset="0"/>
                <a:cs typeface="Arial" charset="0"/>
              </a:rPr>
              <a:t>Device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62000" y="2819400"/>
            <a:ext cx="2133600" cy="10668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Orientation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581400" y="1905000"/>
            <a:ext cx="2286000" cy="31242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Computer Processing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400800" y="1676400"/>
            <a:ext cx="2590800" cy="34290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Visual Overlays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lang="en-US" dirty="0" smtClean="0">
                <a:latin typeface="Arial" charset="0"/>
                <a:cs typeface="Arial" charset="0"/>
              </a:rPr>
              <a:t>Textual Information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Other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Sensory Inputs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895600" y="1981200"/>
            <a:ext cx="685800" cy="457200"/>
          </a:xfrm>
          <a:prstGeom prst="right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895600" y="2819400"/>
            <a:ext cx="685800" cy="457200"/>
          </a:xfrm>
          <a:prstGeom prst="right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867400" y="1828800"/>
            <a:ext cx="533400" cy="457200"/>
          </a:xfrm>
          <a:prstGeom prst="right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7650" name="Picture 2" descr="http://benchmarkreviews.com/images/reviews/webcams/H5D-00001/Microsoft_Lifecam_Cinema_Webcam_Angle_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76400"/>
            <a:ext cx="711073" cy="838200"/>
          </a:xfrm>
          <a:prstGeom prst="rect">
            <a:avLst/>
          </a:prstGeom>
          <a:noFill/>
        </p:spPr>
      </p:pic>
      <p:pic>
        <p:nvPicPr>
          <p:cNvPr id="27652" name="Picture 4" descr="http://www.memphis.edu/trac/images/Comp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0234" y="2944948"/>
            <a:ext cx="769166" cy="788852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 bwMode="auto">
          <a:xfrm>
            <a:off x="762000" y="4191000"/>
            <a:ext cx="2133600" cy="10668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Position</a:t>
            </a:r>
          </a:p>
        </p:txBody>
      </p:sp>
      <p:sp>
        <p:nvSpPr>
          <p:cNvPr id="22" name="Right Arrow 21"/>
          <p:cNvSpPr/>
          <p:nvPr/>
        </p:nvSpPr>
        <p:spPr bwMode="auto">
          <a:xfrm>
            <a:off x="2895600" y="4191000"/>
            <a:ext cx="685800" cy="457200"/>
          </a:xfrm>
          <a:prstGeom prst="right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7654" name="Picture 6" descr="http://www.gpsdiscount.com/products/garmin/images/gps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67200"/>
            <a:ext cx="914400" cy="914400"/>
          </a:xfrm>
          <a:prstGeom prst="rect">
            <a:avLst/>
          </a:prstGeom>
          <a:noFill/>
        </p:spPr>
      </p:pic>
      <p:pic>
        <p:nvPicPr>
          <p:cNvPr id="27656" name="Picture 8" descr="http://4.bp.blogspot.com/-FQ2-RyylphA/UCRje9X6AQI/AAAAAAAAAFU/C-vmTasWbys/s1600/laptop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352800"/>
            <a:ext cx="1619997" cy="1304925"/>
          </a:xfrm>
          <a:prstGeom prst="rect">
            <a:avLst/>
          </a:prstGeom>
          <a:noFill/>
        </p:spPr>
      </p:pic>
      <p:pic>
        <p:nvPicPr>
          <p:cNvPr id="23" name="Picture 22" descr="Google_Glasses_of_the_Future_02915.jpg"/>
          <p:cNvPicPr>
            <a:picLocks noChangeAspect="1"/>
          </p:cNvPicPr>
          <p:nvPr/>
        </p:nvPicPr>
        <p:blipFill>
          <a:blip r:embed="rId6" cstate="print"/>
          <a:srcRect t="50000" r="50990"/>
          <a:stretch>
            <a:fillRect/>
          </a:stretch>
        </p:blipFill>
        <p:spPr>
          <a:xfrm>
            <a:off x="6629400" y="3048000"/>
            <a:ext cx="2209800" cy="13057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Components for AR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533400" y="1371600"/>
            <a:ext cx="815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Incorporates seven primary pieces of hardware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cs typeface="+mn-cs"/>
              </a:rPr>
              <a:t>GPS receiver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cs typeface="+mn-cs"/>
              </a:rPr>
              <a:t>Accelerometer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cs typeface="+mn-cs"/>
              </a:rPr>
              <a:t>Gyroscope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cs typeface="+mn-cs"/>
              </a:rPr>
              <a:t>Magnetometer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cs typeface="+mn-cs"/>
              </a:rPr>
              <a:t>Camera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lang="en-US" sz="2600" kern="0" dirty="0" smtClean="0">
                <a:latin typeface="Gill Sans MT" pitchFamily="34" charset="0"/>
              </a:rPr>
              <a:t>Computer</a:t>
            </a:r>
          </a:p>
          <a:p>
            <a:pPr marL="669925" marR="0" lvl="1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5300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cs typeface="+mn-cs"/>
              </a:rPr>
              <a:t>Screen</a:t>
            </a:r>
          </a:p>
        </p:txBody>
      </p:sp>
      <p:pic>
        <p:nvPicPr>
          <p:cNvPr id="38916" name="Picture 4" descr="http://hothardware.com/newsimages/Item19016/iphone-4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981200"/>
            <a:ext cx="4605710" cy="44767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019800" y="1905001"/>
            <a:ext cx="2209800" cy="3733800"/>
            <a:chOff x="4557265" y="451256"/>
            <a:chExt cx="3806581" cy="5709871"/>
          </a:xfrm>
        </p:grpSpPr>
        <p:grpSp>
          <p:nvGrpSpPr>
            <p:cNvPr id="23" name="Group 6"/>
            <p:cNvGrpSpPr/>
            <p:nvPr/>
          </p:nvGrpSpPr>
          <p:grpSpPr>
            <a:xfrm>
              <a:off x="4557265" y="451256"/>
              <a:ext cx="3806581" cy="5709871"/>
              <a:chOff x="4103972" y="561974"/>
              <a:chExt cx="3806581" cy="5709871"/>
            </a:xfrm>
          </p:grpSpPr>
          <p:pic>
            <p:nvPicPr>
              <p:cNvPr id="27" name="Picture 4" descr="http://www.lukew.com/ff/content/gps_iphon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03972" y="561974"/>
                <a:ext cx="3806581" cy="5709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06008" y="1331486"/>
                <a:ext cx="3798277" cy="44274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24" name="Group 13"/>
            <p:cNvGrpSpPr/>
            <p:nvPr/>
          </p:nvGrpSpPr>
          <p:grpSpPr>
            <a:xfrm>
              <a:off x="5763840" y="3810649"/>
              <a:ext cx="606669" cy="606669"/>
              <a:chOff x="5763840" y="3810649"/>
              <a:chExt cx="606669" cy="606669"/>
            </a:xfrm>
          </p:grpSpPr>
          <p:sp>
            <p:nvSpPr>
              <p:cNvPr id="25" name="Donut 24"/>
              <p:cNvSpPr/>
              <p:nvPr/>
            </p:nvSpPr>
            <p:spPr>
              <a:xfrm>
                <a:off x="5763840" y="3810649"/>
                <a:ext cx="606669" cy="606669"/>
              </a:xfrm>
              <a:prstGeom prst="donut">
                <a:avLst>
                  <a:gd name="adj" fmla="val 758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779DCB"/>
                </a:solidFill>
              </a:ln>
              <a:scene3d>
                <a:camera prst="orthographicFront">
                  <a:rot lat="19199996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Picture 25" descr="do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flipH="1">
                <a:off x="5983068" y="4048630"/>
                <a:ext cx="158848" cy="1588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4" name="Content Placeholder 3" descr="gps-course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531"/>
          <a:stretch>
            <a:fillRect/>
          </a:stretch>
        </p:blipFill>
        <p:spPr>
          <a:xfrm>
            <a:off x="685800" y="1600200"/>
            <a:ext cx="5112641" cy="2057400"/>
          </a:xfrm>
        </p:spPr>
      </p:pic>
      <p:pic>
        <p:nvPicPr>
          <p:cNvPr id="34" name="Content Placeholder 3" descr="gps-course.jpg"/>
          <p:cNvPicPr>
            <a:picLocks noChangeAspect="1"/>
          </p:cNvPicPr>
          <p:nvPr/>
        </p:nvPicPr>
        <p:blipFill>
          <a:blip r:embed="rId5" cstate="print"/>
          <a:srcRect l="19376" t="13215" r="37402" b="40531"/>
          <a:stretch>
            <a:fillRect/>
          </a:stretch>
        </p:blipFill>
        <p:spPr bwMode="auto">
          <a:xfrm rot="3744437">
            <a:off x="265030" y="3412675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6019801" y="1905000"/>
            <a:ext cx="2209800" cy="3733800"/>
            <a:chOff x="6019801" y="1905000"/>
            <a:chExt cx="2209800" cy="3733800"/>
          </a:xfrm>
        </p:grpSpPr>
        <p:pic>
          <p:nvPicPr>
            <p:cNvPr id="16" name="Picture 4" descr="http://www.lukew.com/ff/content/gps_iphon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22774" y="1905000"/>
              <a:ext cx="2206827" cy="373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2" descr="F:\DCIM\103D5000\DSC_073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1" y="2395249"/>
              <a:ext cx="2209796" cy="2912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 9"/>
            <p:cNvGrpSpPr/>
            <p:nvPr/>
          </p:nvGrpSpPr>
          <p:grpSpPr>
            <a:xfrm>
              <a:off x="7172153" y="3918218"/>
              <a:ext cx="351710" cy="396713"/>
              <a:chOff x="5763840" y="3810649"/>
              <a:chExt cx="606669" cy="606669"/>
            </a:xfrm>
          </p:grpSpPr>
          <p:sp>
            <p:nvSpPr>
              <p:cNvPr id="19" name="Donut 18"/>
              <p:cNvSpPr/>
              <p:nvPr/>
            </p:nvSpPr>
            <p:spPr>
              <a:xfrm>
                <a:off x="5763840" y="3810649"/>
                <a:ext cx="606669" cy="606669"/>
              </a:xfrm>
              <a:prstGeom prst="donut">
                <a:avLst>
                  <a:gd name="adj" fmla="val 758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779DCB"/>
                </a:solidFill>
              </a:ln>
              <a:scene3d>
                <a:camera prst="orthographicFront">
                  <a:rot lat="19199996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0" name="Picture 19" descr="do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flipH="1">
                <a:off x="5983068" y="4048630"/>
                <a:ext cx="158848" cy="1588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1139825"/>
          </a:xfrm>
        </p:spPr>
        <p:txBody>
          <a:bodyPr/>
          <a:lstStyle/>
          <a:p>
            <a:r>
              <a:rPr lang="en-US" dirty="0" smtClean="0"/>
              <a:t>Carrier-phase GPS (CDGPS) Positioning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 bwMode="auto">
          <a:xfrm rot="1569122">
            <a:off x="1421168" y="2858870"/>
            <a:ext cx="2228754" cy="38840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3" name="Picture 32" descr="cell-tow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4419600"/>
            <a:ext cx="1524000" cy="15240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 bwMode="auto">
          <a:xfrm>
            <a:off x="1752600" y="5715000"/>
            <a:ext cx="175260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3505200" y="5486400"/>
            <a:ext cx="0" cy="457200"/>
          </a:xfrm>
          <a:prstGeom prst="line">
            <a:avLst/>
          </a:prstGeom>
          <a:noFill/>
          <a:ln w="19050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1752600" y="5486400"/>
            <a:ext cx="0" cy="457200"/>
          </a:xfrm>
          <a:prstGeom prst="line">
            <a:avLst/>
          </a:prstGeom>
          <a:noFill/>
          <a:ln w="19050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Content Placeholder 3" descr="gps-cours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531"/>
          <a:stretch>
            <a:fillRect/>
          </a:stretch>
        </p:blipFill>
        <p:spPr bwMode="auto">
          <a:xfrm>
            <a:off x="678559" y="1600200"/>
            <a:ext cx="511264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ps_compass_find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7674" b="11464"/>
          <a:stretch>
            <a:fillRect/>
          </a:stretch>
        </p:blipFill>
        <p:spPr>
          <a:xfrm>
            <a:off x="3605031" y="3238500"/>
            <a:ext cx="1119369" cy="2286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52600" y="5280660"/>
            <a:ext cx="167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Accurate!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Incorporate CDGPS-generated hyper-precise location information</a:t>
            </a:r>
          </a:p>
          <a:p>
            <a:r>
              <a:rPr lang="en-US" dirty="0" smtClean="0"/>
              <a:t>Incorporate in IMU (gyroscopic, magnetometer, accelerometer) orientation measurements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Ultra-Precise Augmented Reality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24000" y="4038600"/>
            <a:ext cx="1752600" cy="7620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IMU Measurements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524000" y="5410200"/>
            <a:ext cx="1752600" cy="7620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CDGPS Measurements</a:t>
            </a:r>
          </a:p>
        </p:txBody>
      </p:sp>
      <p:sp>
        <p:nvSpPr>
          <p:cNvPr id="6" name="Curved Down Arrow 5"/>
          <p:cNvSpPr/>
          <p:nvPr/>
        </p:nvSpPr>
        <p:spPr bwMode="auto">
          <a:xfrm rot="16200000">
            <a:off x="394692" y="4814292"/>
            <a:ext cx="1725216" cy="533400"/>
          </a:xfrm>
          <a:prstGeom prst="curvedDown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Curved Down Arrow 6"/>
          <p:cNvSpPr/>
          <p:nvPr/>
        </p:nvSpPr>
        <p:spPr bwMode="auto">
          <a:xfrm rot="5400000">
            <a:off x="2680692" y="4863108"/>
            <a:ext cx="1725216" cy="533400"/>
          </a:xfrm>
          <a:prstGeom prst="curvedDown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962400" y="4876800"/>
            <a:ext cx="2057400" cy="381000"/>
          </a:xfrm>
          <a:prstGeom prst="rightArrow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96000" y="4267200"/>
            <a:ext cx="2743200" cy="1600200"/>
          </a:xfrm>
          <a:prstGeom prst="rect">
            <a:avLst/>
          </a:prstGeom>
          <a:noFill/>
          <a:ln w="9525" cap="flat" cmpd="sng" algn="ctr">
            <a:solidFill>
              <a:srgbClr val="CC5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endParaRPr lang="en-US" dirty="0" smtClean="0">
              <a:latin typeface="Arial" charset="0"/>
              <a:cs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r>
              <a:rPr lang="en-US" dirty="0" smtClean="0">
                <a:latin typeface="Arial" charset="0"/>
                <a:cs typeface="Arial" charset="0"/>
              </a:rPr>
              <a:t>--Ultra-precise Position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r>
              <a:rPr lang="en-US" dirty="0" smtClean="0">
                <a:latin typeface="Arial" charset="0"/>
                <a:cs typeface="Arial" charset="0"/>
              </a:rPr>
              <a:t>--Ultra-precise Velocity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tabLst/>
            </a:pPr>
            <a:r>
              <a:rPr lang="en-US" dirty="0" smtClean="0">
                <a:latin typeface="Arial" charset="0"/>
                <a:cs typeface="Arial" charset="0"/>
              </a:rPr>
              <a:t>--Orientation information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MP2273@AJMSLINFUVWYY5H6" val="4246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5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5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32038</TotalTime>
  <Words>955</Words>
  <Application>Microsoft Office PowerPoint</Application>
  <PresentationFormat>On-screen Show (4:3)</PresentationFormat>
  <Paragraphs>191</Paragraphs>
  <Slides>35</Slides>
  <Notes>6</Notes>
  <HiddenSlides>6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Edge</vt:lpstr>
      <vt:lpstr>Millimeter-accurate Augmented Reality enabled by Carrier-Phase Differential GPS </vt:lpstr>
      <vt:lpstr>Outline</vt:lpstr>
      <vt:lpstr>What is Augmented Reality</vt:lpstr>
      <vt:lpstr>Augmented Reality Today</vt:lpstr>
      <vt:lpstr>Augmented Reality Today</vt:lpstr>
      <vt:lpstr>Augmented Reality: How it works</vt:lpstr>
      <vt:lpstr>Essential Components for AR</vt:lpstr>
      <vt:lpstr>Carrier-phase GPS (CDGPS) Positioning</vt:lpstr>
      <vt:lpstr>Ultra-Precise Augmented Reality</vt:lpstr>
      <vt:lpstr>Prior Art: Subsurface data visualization</vt:lpstr>
      <vt:lpstr>Great Potential: Google Glass</vt:lpstr>
      <vt:lpstr>Ultra-precise Google Glass</vt:lpstr>
      <vt:lpstr>Ultra-precise Google Glass</vt:lpstr>
      <vt:lpstr>Ultra-precise Google Glass</vt:lpstr>
      <vt:lpstr>Our Augmented Reality System</vt:lpstr>
      <vt:lpstr>Ultra-Precise Augmented Reality System</vt:lpstr>
      <vt:lpstr>Ultra-Precise Augmented Reality System (cont.)</vt:lpstr>
      <vt:lpstr>Ultra-Precise Augmented Reality System (cont.)</vt:lpstr>
      <vt:lpstr>Ultra-Precise Augmented Reality System</vt:lpstr>
      <vt:lpstr>Extended Kalman Filter</vt:lpstr>
      <vt:lpstr>Block Diagram of our EKF</vt:lpstr>
      <vt:lpstr>Augmented Reality Overlay</vt:lpstr>
      <vt:lpstr>System Demonstration</vt:lpstr>
      <vt:lpstr>System Demonstration</vt:lpstr>
      <vt:lpstr>Conclusions</vt:lpstr>
      <vt:lpstr>Slide 26</vt:lpstr>
      <vt:lpstr>Conclusions</vt:lpstr>
      <vt:lpstr>Augmented Reality Overlay</vt:lpstr>
      <vt:lpstr>GRID Software Receiver</vt:lpstr>
      <vt:lpstr>Slide 30</vt:lpstr>
      <vt:lpstr>EKF: INS in charge of propagation</vt:lpstr>
      <vt:lpstr>Block Diagram of the EKF</vt:lpstr>
      <vt:lpstr>EKF: CDGPS Measurement Update</vt:lpstr>
      <vt:lpstr>EKF: CDGPS Measurement Update (cont.)</vt:lpstr>
      <vt:lpstr>Block Diagram of the EKF</vt:lpstr>
    </vt:vector>
  </TitlesOfParts>
  <Company>UT 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zst75</dc:creator>
  <cp:lastModifiedBy>Ken</cp:lastModifiedBy>
  <cp:revision>1731</cp:revision>
  <dcterms:created xsi:type="dcterms:W3CDTF">2010-06-11T15:45:13Z</dcterms:created>
  <dcterms:modified xsi:type="dcterms:W3CDTF">2012-09-23T19:37:27Z</dcterms:modified>
</cp:coreProperties>
</file>