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8"/>
  </p:notesMasterIdLst>
  <p:handoutMasterIdLst>
    <p:handoutMasterId r:id="rId49"/>
  </p:handoutMasterIdLst>
  <p:sldIdLst>
    <p:sldId id="256" r:id="rId2"/>
    <p:sldId id="321" r:id="rId3"/>
    <p:sldId id="258" r:id="rId4"/>
    <p:sldId id="320" r:id="rId5"/>
    <p:sldId id="259" r:id="rId6"/>
    <p:sldId id="299" r:id="rId7"/>
    <p:sldId id="331" r:id="rId8"/>
    <p:sldId id="363" r:id="rId9"/>
    <p:sldId id="364" r:id="rId10"/>
    <p:sldId id="353" r:id="rId11"/>
    <p:sldId id="260" r:id="rId12"/>
    <p:sldId id="344" r:id="rId13"/>
    <p:sldId id="345" r:id="rId14"/>
    <p:sldId id="334" r:id="rId15"/>
    <p:sldId id="323" r:id="rId16"/>
    <p:sldId id="291" r:id="rId17"/>
    <p:sldId id="342" r:id="rId18"/>
    <p:sldId id="338" r:id="rId19"/>
    <p:sldId id="339" r:id="rId20"/>
    <p:sldId id="340" r:id="rId21"/>
    <p:sldId id="341" r:id="rId22"/>
    <p:sldId id="336" r:id="rId23"/>
    <p:sldId id="343" r:id="rId24"/>
    <p:sldId id="351" r:id="rId25"/>
    <p:sldId id="352" r:id="rId26"/>
    <p:sldId id="348" r:id="rId27"/>
    <p:sldId id="349" r:id="rId28"/>
    <p:sldId id="324" r:id="rId29"/>
    <p:sldId id="357" r:id="rId30"/>
    <p:sldId id="358" r:id="rId31"/>
    <p:sldId id="317" r:id="rId32"/>
    <p:sldId id="335" r:id="rId33"/>
    <p:sldId id="370" r:id="rId34"/>
    <p:sldId id="287" r:id="rId35"/>
    <p:sldId id="359" r:id="rId36"/>
    <p:sldId id="360" r:id="rId37"/>
    <p:sldId id="365" r:id="rId38"/>
    <p:sldId id="361" r:id="rId39"/>
    <p:sldId id="366" r:id="rId40"/>
    <p:sldId id="367" r:id="rId41"/>
    <p:sldId id="369" r:id="rId42"/>
    <p:sldId id="318" r:id="rId43"/>
    <p:sldId id="319" r:id="rId44"/>
    <p:sldId id="354" r:id="rId45"/>
    <p:sldId id="355" r:id="rId46"/>
    <p:sldId id="356" r:id="rId47"/>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15" autoAdjust="0"/>
    <p:restoredTop sz="96433" autoAdjust="0"/>
  </p:normalViewPr>
  <p:slideViewPr>
    <p:cSldViewPr snapToGrid="0">
      <p:cViewPr>
        <p:scale>
          <a:sx n="75" d="100"/>
          <a:sy n="75" d="100"/>
        </p:scale>
        <p:origin x="-1086" y="-4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674"/>
    </p:cViewPr>
  </p:sorterViewPr>
  <p:notesViewPr>
    <p:cSldViewPr snapToGrid="0">
      <p:cViewPr varScale="1">
        <p:scale>
          <a:sx n="81" d="100"/>
          <a:sy n="81" d="100"/>
        </p:scale>
        <p:origin x="-3204" y="-102"/>
      </p:cViewPr>
      <p:guideLst>
        <p:guide orient="horz" pos="2928"/>
        <p:guide pos="2168"/>
      </p:guideLst>
    </p:cSldViewPr>
  </p:notes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97A0E0-E596-4E89-9F4E-82634C1EE02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A6D7F45-432A-48B5-8169-76D6F45F2F2C}">
      <dgm:prSet phldrT="[Text]"/>
      <dgm:spPr/>
      <dgm:t>
        <a:bodyPr/>
        <a:lstStyle/>
        <a:p>
          <a:r>
            <a:rPr lang="en-US" dirty="0" smtClean="0"/>
            <a:t>The Dynamic Matched-Power Position Push</a:t>
          </a:r>
          <a:endParaRPr lang="en-US" dirty="0"/>
        </a:p>
      </dgm:t>
    </dgm:pt>
    <dgm:pt modelId="{381E9595-6535-40A3-88DA-59C9676E6761}" type="parTrans" cxnId="{FACBA228-8540-4ABA-BD66-637EE0A1D1B8}">
      <dgm:prSet/>
      <dgm:spPr/>
      <dgm:t>
        <a:bodyPr/>
        <a:lstStyle/>
        <a:p>
          <a:endParaRPr lang="en-US"/>
        </a:p>
      </dgm:t>
    </dgm:pt>
    <dgm:pt modelId="{9E6D4440-5880-4EB1-BA6E-C7652FC96687}" type="sibTrans" cxnId="{FACBA228-8540-4ABA-BD66-637EE0A1D1B8}">
      <dgm:prSet/>
      <dgm:spPr/>
      <dgm:t>
        <a:bodyPr/>
        <a:lstStyle/>
        <a:p>
          <a:endParaRPr lang="en-US"/>
        </a:p>
      </dgm:t>
    </dgm:pt>
    <dgm:pt modelId="{5BDE6A0F-FAEC-4135-8492-DB5A1E1E0999}">
      <dgm:prSet phldrT="[Text]"/>
      <dgm:spPr/>
      <dgm:t>
        <a:bodyPr/>
        <a:lstStyle/>
        <a:p>
          <a:r>
            <a:rPr lang="en-US" dirty="0" smtClean="0"/>
            <a:t>The Dynamic Overpowered Time Push</a:t>
          </a:r>
          <a:endParaRPr lang="en-US" dirty="0"/>
        </a:p>
      </dgm:t>
    </dgm:pt>
    <dgm:pt modelId="{19ED6B85-4FD6-449F-8F54-1414C946814F}" type="parTrans" cxnId="{9B6CA82A-6CBA-4F86-917C-D3E5CA12CF59}">
      <dgm:prSet/>
      <dgm:spPr/>
      <dgm:t>
        <a:bodyPr/>
        <a:lstStyle/>
        <a:p>
          <a:endParaRPr lang="en-US"/>
        </a:p>
      </dgm:t>
    </dgm:pt>
    <dgm:pt modelId="{6C02F3A7-6030-48E0-84D0-6EFC97D0FEF3}" type="sibTrans" cxnId="{9B6CA82A-6CBA-4F86-917C-D3E5CA12CF59}">
      <dgm:prSet/>
      <dgm:spPr/>
      <dgm:t>
        <a:bodyPr/>
        <a:lstStyle/>
        <a:p>
          <a:endParaRPr lang="en-US"/>
        </a:p>
      </dgm:t>
    </dgm:pt>
    <dgm:pt modelId="{4627862C-FC87-48BC-944E-407E59788019}">
      <dgm:prSet/>
      <dgm:spPr/>
      <dgm:t>
        <a:bodyPr/>
        <a:lstStyle/>
        <a:p>
          <a:r>
            <a:rPr lang="en-US" dirty="0" smtClean="0"/>
            <a:t>The Static Matched-Power Position Push</a:t>
          </a:r>
          <a:endParaRPr lang="en-US" dirty="0"/>
        </a:p>
      </dgm:t>
    </dgm:pt>
    <dgm:pt modelId="{6D318065-EACC-4236-8493-65509DAFFC2F}" type="parTrans" cxnId="{F240D84B-47CF-4BAC-90D8-555566634D93}">
      <dgm:prSet/>
      <dgm:spPr/>
      <dgm:t>
        <a:bodyPr/>
        <a:lstStyle/>
        <a:p>
          <a:endParaRPr lang="en-US"/>
        </a:p>
      </dgm:t>
    </dgm:pt>
    <dgm:pt modelId="{C47443B8-8637-43E5-A66A-12351F4B863F}" type="sibTrans" cxnId="{F240D84B-47CF-4BAC-90D8-555566634D93}">
      <dgm:prSet/>
      <dgm:spPr/>
      <dgm:t>
        <a:bodyPr/>
        <a:lstStyle/>
        <a:p>
          <a:endParaRPr lang="en-US"/>
        </a:p>
      </dgm:t>
    </dgm:pt>
    <dgm:pt modelId="{4AA56309-668E-4383-964D-4ED9C13BC70F}">
      <dgm:prSet/>
      <dgm:spPr/>
      <dgm:t>
        <a:bodyPr/>
        <a:lstStyle/>
        <a:p>
          <a:r>
            <a:rPr lang="en-US" dirty="0" smtClean="0"/>
            <a:t>The Static Matched-Power Time Push</a:t>
          </a:r>
          <a:endParaRPr lang="en-US" dirty="0"/>
        </a:p>
      </dgm:t>
    </dgm:pt>
    <dgm:pt modelId="{F41B2CD5-0BD7-4938-8F49-568561EA7C88}" type="parTrans" cxnId="{5E2D094F-4F2C-4207-A313-5C80B22B6853}">
      <dgm:prSet/>
      <dgm:spPr/>
      <dgm:t>
        <a:bodyPr/>
        <a:lstStyle/>
        <a:p>
          <a:endParaRPr lang="en-US"/>
        </a:p>
      </dgm:t>
    </dgm:pt>
    <dgm:pt modelId="{B94665DF-C944-402F-B85C-1C6E8FF54010}" type="sibTrans" cxnId="{5E2D094F-4F2C-4207-A313-5C80B22B6853}">
      <dgm:prSet/>
      <dgm:spPr/>
      <dgm:t>
        <a:bodyPr/>
        <a:lstStyle/>
        <a:p>
          <a:endParaRPr lang="en-US"/>
        </a:p>
      </dgm:t>
    </dgm:pt>
    <dgm:pt modelId="{C588290D-758B-495D-9786-AFEA74A93685}">
      <dgm:prSet/>
      <dgm:spPr/>
      <dgm:t>
        <a:bodyPr/>
        <a:lstStyle/>
        <a:p>
          <a:r>
            <a:rPr lang="en-US" dirty="0" smtClean="0"/>
            <a:t>The Static Overpowered Time Push</a:t>
          </a:r>
          <a:endParaRPr lang="en-US" dirty="0"/>
        </a:p>
      </dgm:t>
    </dgm:pt>
    <dgm:pt modelId="{025A74AA-FCE2-426E-883C-236168BCF930}" type="parTrans" cxnId="{5F6B0B71-1E39-4467-8F6C-6B2F191D2649}">
      <dgm:prSet/>
      <dgm:spPr/>
      <dgm:t>
        <a:bodyPr/>
        <a:lstStyle/>
        <a:p>
          <a:endParaRPr lang="en-US"/>
        </a:p>
      </dgm:t>
    </dgm:pt>
    <dgm:pt modelId="{2DD09FF6-81F3-4613-959A-E71C91300A22}" type="sibTrans" cxnId="{5F6B0B71-1E39-4467-8F6C-6B2F191D2649}">
      <dgm:prSet/>
      <dgm:spPr/>
      <dgm:t>
        <a:bodyPr/>
        <a:lstStyle/>
        <a:p>
          <a:endParaRPr lang="en-US"/>
        </a:p>
      </dgm:t>
    </dgm:pt>
    <dgm:pt modelId="{13FED372-6790-4764-BBC7-8A7B5D009624}">
      <dgm:prSet/>
      <dgm:spPr/>
      <dgm:t>
        <a:bodyPr/>
        <a:lstStyle/>
        <a:p>
          <a:r>
            <a:rPr lang="en-US" dirty="0" smtClean="0"/>
            <a:t>The Static Switch</a:t>
          </a:r>
          <a:endParaRPr lang="en-US" dirty="0"/>
        </a:p>
      </dgm:t>
    </dgm:pt>
    <dgm:pt modelId="{28F64A50-72F4-4F1E-A287-66B77CDA093B}" type="parTrans" cxnId="{77A714D0-FE3C-4D17-8F64-E3383974FDF7}">
      <dgm:prSet/>
      <dgm:spPr/>
      <dgm:t>
        <a:bodyPr/>
        <a:lstStyle/>
        <a:p>
          <a:endParaRPr lang="en-US"/>
        </a:p>
      </dgm:t>
    </dgm:pt>
    <dgm:pt modelId="{2E34EAB4-8428-4413-9805-7BCE8A42B477}" type="sibTrans" cxnId="{77A714D0-FE3C-4D17-8F64-E3383974FDF7}">
      <dgm:prSet/>
      <dgm:spPr/>
      <dgm:t>
        <a:bodyPr/>
        <a:lstStyle/>
        <a:p>
          <a:endParaRPr lang="en-US"/>
        </a:p>
      </dgm:t>
    </dgm:pt>
    <dgm:pt modelId="{586793F0-ADB4-47E4-BDC2-B6E478E17A9A}" type="pres">
      <dgm:prSet presAssocID="{E197A0E0-E596-4E89-9F4E-82634C1EE029}" presName="linear" presStyleCnt="0">
        <dgm:presLayoutVars>
          <dgm:animLvl val="lvl"/>
          <dgm:resizeHandles val="exact"/>
        </dgm:presLayoutVars>
      </dgm:prSet>
      <dgm:spPr/>
      <dgm:t>
        <a:bodyPr/>
        <a:lstStyle/>
        <a:p>
          <a:endParaRPr lang="en-US"/>
        </a:p>
      </dgm:t>
    </dgm:pt>
    <dgm:pt modelId="{96980B92-17EF-445C-AF10-EA28604BE15B}" type="pres">
      <dgm:prSet presAssocID="{3A6D7F45-432A-48B5-8169-76D6F45F2F2C}" presName="parentText" presStyleLbl="node1" presStyleIdx="0" presStyleCnt="6">
        <dgm:presLayoutVars>
          <dgm:chMax val="0"/>
          <dgm:bulletEnabled val="1"/>
        </dgm:presLayoutVars>
      </dgm:prSet>
      <dgm:spPr/>
      <dgm:t>
        <a:bodyPr/>
        <a:lstStyle/>
        <a:p>
          <a:endParaRPr lang="en-US"/>
        </a:p>
      </dgm:t>
    </dgm:pt>
    <dgm:pt modelId="{4496F882-70BB-4843-9F1B-CCEF7E374465}" type="pres">
      <dgm:prSet presAssocID="{9E6D4440-5880-4EB1-BA6E-C7652FC96687}" presName="spacer" presStyleCnt="0"/>
      <dgm:spPr/>
    </dgm:pt>
    <dgm:pt modelId="{B1A2D02A-E800-4D4C-8520-7B467070B0CB}" type="pres">
      <dgm:prSet presAssocID="{5BDE6A0F-FAEC-4135-8492-DB5A1E1E0999}" presName="parentText" presStyleLbl="node1" presStyleIdx="1" presStyleCnt="6">
        <dgm:presLayoutVars>
          <dgm:chMax val="0"/>
          <dgm:bulletEnabled val="1"/>
        </dgm:presLayoutVars>
      </dgm:prSet>
      <dgm:spPr/>
      <dgm:t>
        <a:bodyPr/>
        <a:lstStyle/>
        <a:p>
          <a:endParaRPr lang="en-US"/>
        </a:p>
      </dgm:t>
    </dgm:pt>
    <dgm:pt modelId="{1BB98A6F-5145-4987-85C0-444D9AB11C4D}" type="pres">
      <dgm:prSet presAssocID="{6C02F3A7-6030-48E0-84D0-6EFC97D0FEF3}" presName="spacer" presStyleCnt="0"/>
      <dgm:spPr/>
    </dgm:pt>
    <dgm:pt modelId="{05B15CDD-D8BD-4187-8FD0-DC0FC3F1A019}" type="pres">
      <dgm:prSet presAssocID="{4627862C-FC87-48BC-944E-407E59788019}" presName="parentText" presStyleLbl="node1" presStyleIdx="2" presStyleCnt="6">
        <dgm:presLayoutVars>
          <dgm:chMax val="0"/>
          <dgm:bulletEnabled val="1"/>
        </dgm:presLayoutVars>
      </dgm:prSet>
      <dgm:spPr/>
      <dgm:t>
        <a:bodyPr/>
        <a:lstStyle/>
        <a:p>
          <a:endParaRPr lang="en-US"/>
        </a:p>
      </dgm:t>
    </dgm:pt>
    <dgm:pt modelId="{F2C57C69-7CF2-43B2-9114-5877924CB1DD}" type="pres">
      <dgm:prSet presAssocID="{C47443B8-8637-43E5-A66A-12351F4B863F}" presName="spacer" presStyleCnt="0"/>
      <dgm:spPr/>
    </dgm:pt>
    <dgm:pt modelId="{C527151B-3F1D-4877-BB43-45EDB78DC17B}" type="pres">
      <dgm:prSet presAssocID="{4AA56309-668E-4383-964D-4ED9C13BC70F}" presName="parentText" presStyleLbl="node1" presStyleIdx="3" presStyleCnt="6">
        <dgm:presLayoutVars>
          <dgm:chMax val="0"/>
          <dgm:bulletEnabled val="1"/>
        </dgm:presLayoutVars>
      </dgm:prSet>
      <dgm:spPr/>
      <dgm:t>
        <a:bodyPr/>
        <a:lstStyle/>
        <a:p>
          <a:endParaRPr lang="en-US"/>
        </a:p>
      </dgm:t>
    </dgm:pt>
    <dgm:pt modelId="{0A6F3C44-7C00-4AFF-B8F0-92792B65324E}" type="pres">
      <dgm:prSet presAssocID="{B94665DF-C944-402F-B85C-1C6E8FF54010}" presName="spacer" presStyleCnt="0"/>
      <dgm:spPr/>
    </dgm:pt>
    <dgm:pt modelId="{2BD189F9-7036-4A09-B08C-10BF7734D764}" type="pres">
      <dgm:prSet presAssocID="{C588290D-758B-495D-9786-AFEA74A93685}" presName="parentText" presStyleLbl="node1" presStyleIdx="4" presStyleCnt="6">
        <dgm:presLayoutVars>
          <dgm:chMax val="0"/>
          <dgm:bulletEnabled val="1"/>
        </dgm:presLayoutVars>
      </dgm:prSet>
      <dgm:spPr/>
      <dgm:t>
        <a:bodyPr/>
        <a:lstStyle/>
        <a:p>
          <a:endParaRPr lang="en-US"/>
        </a:p>
      </dgm:t>
    </dgm:pt>
    <dgm:pt modelId="{6A699F3C-67CB-41C1-85D4-5F182C137F58}" type="pres">
      <dgm:prSet presAssocID="{2DD09FF6-81F3-4613-959A-E71C91300A22}" presName="spacer" presStyleCnt="0"/>
      <dgm:spPr/>
    </dgm:pt>
    <dgm:pt modelId="{B3A65E07-17A5-4BCA-B589-C79DC8DFA1A4}" type="pres">
      <dgm:prSet presAssocID="{13FED372-6790-4764-BBC7-8A7B5D009624}" presName="parentText" presStyleLbl="node1" presStyleIdx="5" presStyleCnt="6">
        <dgm:presLayoutVars>
          <dgm:chMax val="0"/>
          <dgm:bulletEnabled val="1"/>
        </dgm:presLayoutVars>
      </dgm:prSet>
      <dgm:spPr/>
      <dgm:t>
        <a:bodyPr/>
        <a:lstStyle/>
        <a:p>
          <a:endParaRPr lang="en-US"/>
        </a:p>
      </dgm:t>
    </dgm:pt>
  </dgm:ptLst>
  <dgm:cxnLst>
    <dgm:cxn modelId="{875E6F18-A5E1-4C8A-8204-39A268411C1D}" type="presOf" srcId="{3A6D7F45-432A-48B5-8169-76D6F45F2F2C}" destId="{96980B92-17EF-445C-AF10-EA28604BE15B}" srcOrd="0" destOrd="0" presId="urn:microsoft.com/office/officeart/2005/8/layout/vList2"/>
    <dgm:cxn modelId="{5E2D094F-4F2C-4207-A313-5C80B22B6853}" srcId="{E197A0E0-E596-4E89-9F4E-82634C1EE029}" destId="{4AA56309-668E-4383-964D-4ED9C13BC70F}" srcOrd="3" destOrd="0" parTransId="{F41B2CD5-0BD7-4938-8F49-568561EA7C88}" sibTransId="{B94665DF-C944-402F-B85C-1C6E8FF54010}"/>
    <dgm:cxn modelId="{82F8285B-0C49-4A4E-9007-06CD80FBAA91}" type="presOf" srcId="{C588290D-758B-495D-9786-AFEA74A93685}" destId="{2BD189F9-7036-4A09-B08C-10BF7734D764}" srcOrd="0" destOrd="0" presId="urn:microsoft.com/office/officeart/2005/8/layout/vList2"/>
    <dgm:cxn modelId="{D2E4781B-71B3-433A-8DDE-119FEAC73541}" type="presOf" srcId="{13FED372-6790-4764-BBC7-8A7B5D009624}" destId="{B3A65E07-17A5-4BCA-B589-C79DC8DFA1A4}" srcOrd="0" destOrd="0" presId="urn:microsoft.com/office/officeart/2005/8/layout/vList2"/>
    <dgm:cxn modelId="{D6B7A61F-D5D0-470E-B989-A7DAC96DE217}" type="presOf" srcId="{4AA56309-668E-4383-964D-4ED9C13BC70F}" destId="{C527151B-3F1D-4877-BB43-45EDB78DC17B}" srcOrd="0" destOrd="0" presId="urn:microsoft.com/office/officeart/2005/8/layout/vList2"/>
    <dgm:cxn modelId="{77A714D0-FE3C-4D17-8F64-E3383974FDF7}" srcId="{E197A0E0-E596-4E89-9F4E-82634C1EE029}" destId="{13FED372-6790-4764-BBC7-8A7B5D009624}" srcOrd="5" destOrd="0" parTransId="{28F64A50-72F4-4F1E-A287-66B77CDA093B}" sibTransId="{2E34EAB4-8428-4413-9805-7BCE8A42B477}"/>
    <dgm:cxn modelId="{9B6CA82A-6CBA-4F86-917C-D3E5CA12CF59}" srcId="{E197A0E0-E596-4E89-9F4E-82634C1EE029}" destId="{5BDE6A0F-FAEC-4135-8492-DB5A1E1E0999}" srcOrd="1" destOrd="0" parTransId="{19ED6B85-4FD6-449F-8F54-1414C946814F}" sibTransId="{6C02F3A7-6030-48E0-84D0-6EFC97D0FEF3}"/>
    <dgm:cxn modelId="{E672C9D3-088C-4063-84C6-13E20D07802E}" type="presOf" srcId="{E197A0E0-E596-4E89-9F4E-82634C1EE029}" destId="{586793F0-ADB4-47E4-BDC2-B6E478E17A9A}" srcOrd="0" destOrd="0" presId="urn:microsoft.com/office/officeart/2005/8/layout/vList2"/>
    <dgm:cxn modelId="{5F6B0B71-1E39-4467-8F6C-6B2F191D2649}" srcId="{E197A0E0-E596-4E89-9F4E-82634C1EE029}" destId="{C588290D-758B-495D-9786-AFEA74A93685}" srcOrd="4" destOrd="0" parTransId="{025A74AA-FCE2-426E-883C-236168BCF930}" sibTransId="{2DD09FF6-81F3-4613-959A-E71C91300A22}"/>
    <dgm:cxn modelId="{1551373D-9E84-483E-A000-3C824E123E76}" type="presOf" srcId="{5BDE6A0F-FAEC-4135-8492-DB5A1E1E0999}" destId="{B1A2D02A-E800-4D4C-8520-7B467070B0CB}" srcOrd="0" destOrd="0" presId="urn:microsoft.com/office/officeart/2005/8/layout/vList2"/>
    <dgm:cxn modelId="{F240D84B-47CF-4BAC-90D8-555566634D93}" srcId="{E197A0E0-E596-4E89-9F4E-82634C1EE029}" destId="{4627862C-FC87-48BC-944E-407E59788019}" srcOrd="2" destOrd="0" parTransId="{6D318065-EACC-4236-8493-65509DAFFC2F}" sibTransId="{C47443B8-8637-43E5-A66A-12351F4B863F}"/>
    <dgm:cxn modelId="{FACBA228-8540-4ABA-BD66-637EE0A1D1B8}" srcId="{E197A0E0-E596-4E89-9F4E-82634C1EE029}" destId="{3A6D7F45-432A-48B5-8169-76D6F45F2F2C}" srcOrd="0" destOrd="0" parTransId="{381E9595-6535-40A3-88DA-59C9676E6761}" sibTransId="{9E6D4440-5880-4EB1-BA6E-C7652FC96687}"/>
    <dgm:cxn modelId="{5629D1A0-8190-4B3F-BDE7-7DC56918BFFB}" type="presOf" srcId="{4627862C-FC87-48BC-944E-407E59788019}" destId="{05B15CDD-D8BD-4187-8FD0-DC0FC3F1A019}" srcOrd="0" destOrd="0" presId="urn:microsoft.com/office/officeart/2005/8/layout/vList2"/>
    <dgm:cxn modelId="{E21C1E66-B273-4834-A788-351E46EA59D3}" type="presParOf" srcId="{586793F0-ADB4-47E4-BDC2-B6E478E17A9A}" destId="{96980B92-17EF-445C-AF10-EA28604BE15B}" srcOrd="0" destOrd="0" presId="urn:microsoft.com/office/officeart/2005/8/layout/vList2"/>
    <dgm:cxn modelId="{A34FA582-ACD6-484D-9D3F-4FE5DDA9A7DE}" type="presParOf" srcId="{586793F0-ADB4-47E4-BDC2-B6E478E17A9A}" destId="{4496F882-70BB-4843-9F1B-CCEF7E374465}" srcOrd="1" destOrd="0" presId="urn:microsoft.com/office/officeart/2005/8/layout/vList2"/>
    <dgm:cxn modelId="{7AC46DB2-0D47-4857-883D-26D7A50638BA}" type="presParOf" srcId="{586793F0-ADB4-47E4-BDC2-B6E478E17A9A}" destId="{B1A2D02A-E800-4D4C-8520-7B467070B0CB}" srcOrd="2" destOrd="0" presId="urn:microsoft.com/office/officeart/2005/8/layout/vList2"/>
    <dgm:cxn modelId="{3C7CC7C7-974E-4E30-9E61-3F6490E75B2B}" type="presParOf" srcId="{586793F0-ADB4-47E4-BDC2-B6E478E17A9A}" destId="{1BB98A6F-5145-4987-85C0-444D9AB11C4D}" srcOrd="3" destOrd="0" presId="urn:microsoft.com/office/officeart/2005/8/layout/vList2"/>
    <dgm:cxn modelId="{E54158C3-63A6-4554-BFA9-6AA254F32B18}" type="presParOf" srcId="{586793F0-ADB4-47E4-BDC2-B6E478E17A9A}" destId="{05B15CDD-D8BD-4187-8FD0-DC0FC3F1A019}" srcOrd="4" destOrd="0" presId="urn:microsoft.com/office/officeart/2005/8/layout/vList2"/>
    <dgm:cxn modelId="{EF788455-5C6A-4B90-9132-B082D0D8862C}" type="presParOf" srcId="{586793F0-ADB4-47E4-BDC2-B6E478E17A9A}" destId="{F2C57C69-7CF2-43B2-9114-5877924CB1DD}" srcOrd="5" destOrd="0" presId="urn:microsoft.com/office/officeart/2005/8/layout/vList2"/>
    <dgm:cxn modelId="{E15DFF0D-6596-4440-879D-3EC8A3FBD9DC}" type="presParOf" srcId="{586793F0-ADB4-47E4-BDC2-B6E478E17A9A}" destId="{C527151B-3F1D-4877-BB43-45EDB78DC17B}" srcOrd="6" destOrd="0" presId="urn:microsoft.com/office/officeart/2005/8/layout/vList2"/>
    <dgm:cxn modelId="{E05F2A51-6148-4BEA-B63F-35D08EE274DB}" type="presParOf" srcId="{586793F0-ADB4-47E4-BDC2-B6E478E17A9A}" destId="{0A6F3C44-7C00-4AFF-B8F0-92792B65324E}" srcOrd="7" destOrd="0" presId="urn:microsoft.com/office/officeart/2005/8/layout/vList2"/>
    <dgm:cxn modelId="{5F018E98-1ECA-4733-BBFE-B56CF7186CBC}" type="presParOf" srcId="{586793F0-ADB4-47E4-BDC2-B6E478E17A9A}" destId="{2BD189F9-7036-4A09-B08C-10BF7734D764}" srcOrd="8" destOrd="0" presId="urn:microsoft.com/office/officeart/2005/8/layout/vList2"/>
    <dgm:cxn modelId="{18986F9E-8920-4A31-AD11-63D734DE4AAF}" type="presParOf" srcId="{586793F0-ADB4-47E4-BDC2-B6E478E17A9A}" destId="{6A699F3C-67CB-41C1-85D4-5F182C137F58}" srcOrd="9" destOrd="0" presId="urn:microsoft.com/office/officeart/2005/8/layout/vList2"/>
    <dgm:cxn modelId="{CADF9FB2-8FFA-4C93-BF31-4B2002471DF8}" type="presParOf" srcId="{586793F0-ADB4-47E4-BDC2-B6E478E17A9A}" destId="{B3A65E07-17A5-4BCA-B589-C79DC8DFA1A4}"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80B92-17EF-445C-AF10-EA28604BE15B}">
      <dsp:nvSpPr>
        <dsp:cNvPr id="0" name=""/>
        <dsp:cNvSpPr/>
      </dsp:nvSpPr>
      <dsp:spPr>
        <a:xfrm>
          <a:off x="0" y="33243"/>
          <a:ext cx="5218403" cy="45571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The Dynamic Matched-Power Position Push</a:t>
          </a:r>
          <a:endParaRPr lang="en-US" sz="1900" kern="1200" dirty="0"/>
        </a:p>
      </dsp:txBody>
      <dsp:txXfrm>
        <a:off x="22246" y="55489"/>
        <a:ext cx="5173911" cy="411223"/>
      </dsp:txXfrm>
    </dsp:sp>
    <dsp:sp modelId="{B1A2D02A-E800-4D4C-8520-7B467070B0CB}">
      <dsp:nvSpPr>
        <dsp:cNvPr id="0" name=""/>
        <dsp:cNvSpPr/>
      </dsp:nvSpPr>
      <dsp:spPr>
        <a:xfrm>
          <a:off x="0" y="543678"/>
          <a:ext cx="5218403" cy="455715"/>
        </a:xfrm>
        <a:prstGeom prst="roundRect">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The Dynamic Overpowered Time Push</a:t>
          </a:r>
          <a:endParaRPr lang="en-US" sz="1900" kern="1200" dirty="0"/>
        </a:p>
      </dsp:txBody>
      <dsp:txXfrm>
        <a:off x="22246" y="565924"/>
        <a:ext cx="5173911" cy="411223"/>
      </dsp:txXfrm>
    </dsp:sp>
    <dsp:sp modelId="{05B15CDD-D8BD-4187-8FD0-DC0FC3F1A019}">
      <dsp:nvSpPr>
        <dsp:cNvPr id="0" name=""/>
        <dsp:cNvSpPr/>
      </dsp:nvSpPr>
      <dsp:spPr>
        <a:xfrm>
          <a:off x="0" y="1054113"/>
          <a:ext cx="5218403" cy="455715"/>
        </a:xfrm>
        <a:prstGeom prst="roundRect">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The Static Matched-Power Position Push</a:t>
          </a:r>
          <a:endParaRPr lang="en-US" sz="1900" kern="1200" dirty="0"/>
        </a:p>
      </dsp:txBody>
      <dsp:txXfrm>
        <a:off x="22246" y="1076359"/>
        <a:ext cx="5173911" cy="411223"/>
      </dsp:txXfrm>
    </dsp:sp>
    <dsp:sp modelId="{C527151B-3F1D-4877-BB43-45EDB78DC17B}">
      <dsp:nvSpPr>
        <dsp:cNvPr id="0" name=""/>
        <dsp:cNvSpPr/>
      </dsp:nvSpPr>
      <dsp:spPr>
        <a:xfrm>
          <a:off x="0" y="1564548"/>
          <a:ext cx="5218403" cy="455715"/>
        </a:xfrm>
        <a:prstGeom prst="roundRect">
          <a:avLst/>
        </a:prstGeom>
        <a:solidFill>
          <a:schemeClr val="accent2">
            <a:hueOff val="2808911"/>
            <a:satOff val="-3503"/>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The Static Matched-Power Time Push</a:t>
          </a:r>
          <a:endParaRPr lang="en-US" sz="1900" kern="1200" dirty="0"/>
        </a:p>
      </dsp:txBody>
      <dsp:txXfrm>
        <a:off x="22246" y="1586794"/>
        <a:ext cx="5173911" cy="411223"/>
      </dsp:txXfrm>
    </dsp:sp>
    <dsp:sp modelId="{2BD189F9-7036-4A09-B08C-10BF7734D764}">
      <dsp:nvSpPr>
        <dsp:cNvPr id="0" name=""/>
        <dsp:cNvSpPr/>
      </dsp:nvSpPr>
      <dsp:spPr>
        <a:xfrm>
          <a:off x="0" y="2074983"/>
          <a:ext cx="5218403" cy="455715"/>
        </a:xfrm>
        <a:prstGeom prst="roundRect">
          <a:avLst/>
        </a:prstGeom>
        <a:solidFill>
          <a:schemeClr val="accent2">
            <a:hueOff val="3745215"/>
            <a:satOff val="-4671"/>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The Static Overpowered Time Push</a:t>
          </a:r>
          <a:endParaRPr lang="en-US" sz="1900" kern="1200" dirty="0"/>
        </a:p>
      </dsp:txBody>
      <dsp:txXfrm>
        <a:off x="22246" y="2097229"/>
        <a:ext cx="5173911" cy="411223"/>
      </dsp:txXfrm>
    </dsp:sp>
    <dsp:sp modelId="{B3A65E07-17A5-4BCA-B589-C79DC8DFA1A4}">
      <dsp:nvSpPr>
        <dsp:cNvPr id="0" name=""/>
        <dsp:cNvSpPr/>
      </dsp:nvSpPr>
      <dsp:spPr>
        <a:xfrm>
          <a:off x="0" y="2585418"/>
          <a:ext cx="5218403" cy="455715"/>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The Static Switch</a:t>
          </a:r>
          <a:endParaRPr lang="en-US" sz="1900" kern="1200" dirty="0"/>
        </a:p>
      </dsp:txBody>
      <dsp:txXfrm>
        <a:off x="22246" y="2607664"/>
        <a:ext cx="5173911" cy="41122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69A460AC-DAC1-4D98-B2B0-B0FFAA4EBF28}" type="datetimeFigureOut">
              <a:rPr lang="en-US" smtClean="0"/>
              <a:pPr/>
              <a:t>9/17/2013</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906474C3-D825-410B-94A8-F98CBB429C61}" type="slidenum">
              <a:rPr lang="en-US" smtClean="0"/>
              <a:pPr/>
              <a:t>‹#›</a:t>
            </a:fld>
            <a:endParaRPr lang="en-US"/>
          </a:p>
        </p:txBody>
      </p:sp>
    </p:spTree>
    <p:extLst>
      <p:ext uri="{BB962C8B-B14F-4D97-AF65-F5344CB8AC3E}">
        <p14:creationId xmlns:p14="http://schemas.microsoft.com/office/powerpoint/2010/main" val="873113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58E5896A-7924-46B1-9507-3B5F25E890D8}" type="datetimeFigureOut">
              <a:rPr lang="en-US" smtClean="0"/>
              <a:pPr/>
              <a:t>9/17/2013</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7875905C-58D6-495A-85BD-5412A2DC7531}" type="slidenum">
              <a:rPr lang="en-US" smtClean="0"/>
              <a:pPr/>
              <a:t>‹#›</a:t>
            </a:fld>
            <a:endParaRPr lang="en-US"/>
          </a:p>
        </p:txBody>
      </p:sp>
    </p:spTree>
    <p:extLst>
      <p:ext uri="{BB962C8B-B14F-4D97-AF65-F5344CB8AC3E}">
        <p14:creationId xmlns:p14="http://schemas.microsoft.com/office/powerpoint/2010/main" val="2619022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875905C-58D6-495A-85BD-5412A2DC7531}"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D8D197-07D6-46F9-B500-0C50B274802E}" type="slidenum">
              <a:rPr lang="en-US" smtClean="0"/>
              <a:pPr/>
              <a:t>6</a:t>
            </a:fld>
            <a:endParaRPr lang="en-US"/>
          </a:p>
        </p:txBody>
      </p:sp>
    </p:spTree>
    <p:extLst>
      <p:ext uri="{BB962C8B-B14F-4D97-AF65-F5344CB8AC3E}">
        <p14:creationId xmlns:p14="http://schemas.microsoft.com/office/powerpoint/2010/main" val="874245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24DBC941-F11E-4FBA-8FBE-91987F0DB439}" type="slidenum">
              <a:rPr lang="en-US" smtClean="0"/>
              <a:pPr/>
              <a:t>35</a:t>
            </a:fld>
            <a:endParaRPr lang="en-US" dirty="0"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r>
              <a:rPr lang="en-US" dirty="0" smtClean="0"/>
              <a:t>The scope of our research in the UT Radionavigation Laboratory covers GPS, GNSS, and other radionavigation systems -- or systems that can be repurposed as radionavigation systems -- such as the Iridium low-earth-orbiting communications constellation, HDTV, cellular telephony systems, and the NIST timing dissemination system.  We’re also looking to create our own local navigation systems:  ad-hoc collaborative radionavigation networks in which each node benefits from assistance data and ranging signals transmitted by the other nodes.  Hence, GPS is at the core of our work, but our scope extends well beyond it. </a:t>
            </a:r>
          </a:p>
        </p:txBody>
      </p:sp>
    </p:spTree>
    <p:extLst>
      <p:ext uri="{BB962C8B-B14F-4D97-AF65-F5344CB8AC3E}">
        <p14:creationId xmlns:p14="http://schemas.microsoft.com/office/powerpoint/2010/main" val="1537022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B8C0678-73BB-43F2-BE3F-1DC1B16FF06A}" type="slidenum">
              <a:rPr lang="en-US"/>
              <a:pPr/>
              <a:t>36</a:t>
            </a:fld>
            <a:endParaRPr lang="en-US"/>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p:txBody>
          <a:bodyPr/>
          <a:lstStyle/>
          <a:p>
            <a:r>
              <a:rPr lang="en-US"/>
              <a:t>Be sure mention GDOP as a multiplicative factor and the final accuracies.</a:t>
            </a:r>
          </a:p>
        </p:txBody>
      </p:sp>
    </p:spTree>
    <p:extLst>
      <p:ext uri="{BB962C8B-B14F-4D97-AF65-F5344CB8AC3E}">
        <p14:creationId xmlns:p14="http://schemas.microsoft.com/office/powerpoint/2010/main" val="425451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4ED8D197-07D6-46F9-B500-0C50B274802E}" type="slidenum">
              <a:rPr lang="en-US" smtClean="0"/>
              <a:pPr/>
              <a:t>44</a:t>
            </a:fld>
            <a:endParaRPr lang="en-US"/>
          </a:p>
        </p:txBody>
      </p:sp>
    </p:spTree>
    <p:extLst>
      <p:ext uri="{BB962C8B-B14F-4D97-AF65-F5344CB8AC3E}">
        <p14:creationId xmlns:p14="http://schemas.microsoft.com/office/powerpoint/2010/main" val="586135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4ED8D197-07D6-46F9-B500-0C50B274802E}" type="slidenum">
              <a:rPr lang="en-US" smtClean="0"/>
              <a:pPr/>
              <a:t>45</a:t>
            </a:fld>
            <a:endParaRPr lang="en-US"/>
          </a:p>
        </p:txBody>
      </p:sp>
    </p:spTree>
    <p:extLst>
      <p:ext uri="{BB962C8B-B14F-4D97-AF65-F5344CB8AC3E}">
        <p14:creationId xmlns:p14="http://schemas.microsoft.com/office/powerpoint/2010/main" val="4084426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Correlation: correlate with code to produce prompt, early, late complex accumulation </a:t>
            </a:r>
            <a:r>
              <a:rPr lang="en-US" baseline="0" dirty="0" err="1" smtClean="0"/>
              <a:t>phasors</a:t>
            </a:r>
            <a:endParaRPr lang="en-US" baseline="0" dirty="0" smtClean="0"/>
          </a:p>
          <a:p>
            <a:pPr marL="228600" indent="-228600">
              <a:buAutoNum type="arabicPeriod"/>
            </a:pPr>
            <a:r>
              <a:rPr lang="en-US" baseline="0" dirty="0" smtClean="0"/>
              <a:t>Coherent summations: For weak signals (C/N0 &lt; 45dB) M of them</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Code Tracking: Phase Detector &amp; Code Loop Filter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Carrier Tracking: Carrier Phase Detector &amp; Carrier Phase Loop Filter</a:t>
            </a:r>
          </a:p>
          <a:p>
            <a:pPr marL="228600" indent="-228600">
              <a:buAutoNum type="arabicPeriod"/>
            </a:pPr>
            <a:r>
              <a:rPr lang="en-US" baseline="0" dirty="0" smtClean="0"/>
              <a:t>Code Generator: Generate delayed code (like a long measuring tape of consecutive codes)</a:t>
            </a:r>
          </a:p>
          <a:p>
            <a:pPr marL="228600" indent="-228600">
              <a:buAutoNum type="arabicPeriod"/>
            </a:pPr>
            <a:r>
              <a:rPr lang="en-US" baseline="0" dirty="0" smtClean="0"/>
              <a:t>NCO: Integrator</a:t>
            </a:r>
          </a:p>
          <a:p>
            <a:pPr marL="0" indent="0">
              <a:buNone/>
            </a:pPr>
            <a:endParaRPr lang="en-US" baseline="0" dirty="0" smtClean="0"/>
          </a:p>
          <a:p>
            <a:pPr marL="0" indent="0">
              <a:buNone/>
            </a:pPr>
            <a:r>
              <a:rPr lang="en-US" baseline="0" dirty="0" smtClean="0"/>
              <a:t>Why Carrier-Aided Code Tracking instead of Code-Only Tracking?</a:t>
            </a:r>
          </a:p>
          <a:p>
            <a:pPr marL="0" indent="0">
              <a:buNone/>
            </a:pPr>
            <a:r>
              <a:rPr lang="en-US" baseline="0" dirty="0" smtClean="0"/>
              <a:t>Code @ 1.023 MHz &amp; Carrier @ 1575.42 MHz -&gt; Code  wavelength @ 300 m &amp; Carrier wavelength @ 19 cm</a:t>
            </a:r>
          </a:p>
          <a:p>
            <a:pPr marL="0" indent="0">
              <a:buNone/>
            </a:pPr>
            <a:r>
              <a:rPr lang="en-US" baseline="0" dirty="0" smtClean="0"/>
              <a:t>To get same precision in code as in carrier we need a filter with a time constant 1,000 times as high as carrier. But for typical Noise scenarios and </a:t>
            </a:r>
            <a:r>
              <a:rPr lang="en-US" baseline="0" dirty="0" err="1" smtClean="0"/>
              <a:t>fD</a:t>
            </a:r>
            <a:r>
              <a:rPr lang="en-US" baseline="0" dirty="0" smtClean="0"/>
              <a:t> dynamics (</a:t>
            </a:r>
            <a:r>
              <a:rPr lang="en-US" baseline="0" dirty="0" err="1" smtClean="0"/>
              <a:t>Bwcode</a:t>
            </a:r>
            <a:r>
              <a:rPr lang="en-US" baseline="0" dirty="0" smtClean="0"/>
              <a:t> ~ 0.2 Hz and </a:t>
            </a:r>
            <a:r>
              <a:rPr lang="en-US" baseline="0" dirty="0" err="1" smtClean="0"/>
              <a:t>Bwcarrier</a:t>
            </a:r>
            <a:r>
              <a:rPr lang="en-US" baseline="0" dirty="0" smtClean="0"/>
              <a:t> ~ 20 Hz) stable code-loop only filter are impossible to realize.</a:t>
            </a:r>
          </a:p>
          <a:p>
            <a:pPr marL="228600"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fld id="{4ED8D197-07D6-46F9-B500-0C50B274802E}" type="slidenum">
              <a:rPr lang="en-US" smtClean="0"/>
              <a:pPr/>
              <a:t>46</a:t>
            </a:fld>
            <a:endParaRPr lang="en-US"/>
          </a:p>
        </p:txBody>
      </p:sp>
    </p:spTree>
    <p:extLst>
      <p:ext uri="{BB962C8B-B14F-4D97-AF65-F5344CB8AC3E}">
        <p14:creationId xmlns:p14="http://schemas.microsoft.com/office/powerpoint/2010/main" val="40877535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0" y="4648200"/>
            <a:ext cx="9144000" cy="2209800"/>
          </a:xfrm>
        </p:spPr>
        <p:txBody>
          <a:bodyPr>
            <a:normAutofit/>
          </a:bodyPr>
          <a:lstStyle>
            <a:lvl1pPr marL="0" indent="0" algn="ctr">
              <a:buNone/>
              <a:defRPr sz="2200" baseline="0">
                <a:solidFill>
                  <a:schemeClr val="tx1">
                    <a:tint val="75000"/>
                  </a:schemeClr>
                </a:solidFill>
                <a:latin typeface="Garamond"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descr="esplwb.gif"/>
          <p:cNvPicPr>
            <a:picLocks noChangeAspect="1"/>
          </p:cNvPicPr>
          <p:nvPr userDrawn="1"/>
        </p:nvPicPr>
        <p:blipFill>
          <a:blip r:embed="rId3" cstate="print">
            <a:clrChange>
              <a:clrFrom>
                <a:srgbClr val="000000"/>
              </a:clrFrom>
              <a:clrTo>
                <a:srgbClr val="000000">
                  <a:alpha val="0"/>
                </a:srgbClr>
              </a:clrTo>
            </a:clrChange>
            <a:biLevel thresh="50000"/>
          </a:blip>
          <a:stretch>
            <a:fillRect/>
          </a:stretch>
        </p:blipFill>
        <p:spPr>
          <a:xfrm>
            <a:off x="6766560" y="137160"/>
            <a:ext cx="2228850" cy="1114425"/>
          </a:xfrm>
          <a:prstGeom prst="rect">
            <a:avLst/>
          </a:prstGeom>
        </p:spPr>
      </p:pic>
      <p:sp>
        <p:nvSpPr>
          <p:cNvPr id="11" name="Text Placeholder 10"/>
          <p:cNvSpPr>
            <a:spLocks noGrp="1"/>
          </p:cNvSpPr>
          <p:nvPr>
            <p:ph type="body" sz="quarter" idx="10" hasCustomPrompt="1"/>
          </p:nvPr>
        </p:nvSpPr>
        <p:spPr>
          <a:xfrm>
            <a:off x="0" y="3810000"/>
            <a:ext cx="9144000" cy="838200"/>
          </a:xfrm>
        </p:spPr>
        <p:txBody>
          <a:bodyPr/>
          <a:lstStyle>
            <a:lvl1pPr algn="ctr">
              <a:buNone/>
              <a:defRPr>
                <a:solidFill>
                  <a:schemeClr val="bg1"/>
                </a:solidFill>
              </a:defRPr>
            </a:lvl1pPr>
          </a:lstStyle>
          <a:p>
            <a:pPr lvl="0"/>
            <a:r>
              <a:rPr lang="en-US" dirty="0" smtClean="0"/>
              <a:t>Insert Slide Title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60AAE0-6DE2-421E-B8EB-B55D9973FFD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60AAE0-6DE2-421E-B8EB-B55D9973FFD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058025" y="6572250"/>
            <a:ext cx="2133600" cy="365125"/>
          </a:xfrm>
        </p:spPr>
        <p:txBody>
          <a:bodyPr/>
          <a:lstStyle/>
          <a:p>
            <a:fld id="{EB60AAE0-6DE2-421E-B8EB-B55D9973FFD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60AAE0-6DE2-421E-B8EB-B55D9973FFD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34464"/>
            <a:ext cx="4038600" cy="48916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34464"/>
            <a:ext cx="4038600" cy="48916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60AAE0-6DE2-421E-B8EB-B55D9973FFD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60AAE0-6DE2-421E-B8EB-B55D9973FFD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60AAE0-6DE2-421E-B8EB-B55D9973FFD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60AAE0-6DE2-421E-B8EB-B55D9973FFD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60AAE0-6DE2-421E-B8EB-B55D9973FFD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60AAE0-6DE2-421E-B8EB-B55D9973FFD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8683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19200"/>
            <a:ext cx="8229600" cy="4906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10400" y="65532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60AAE0-6DE2-421E-B8EB-B55D9973FFD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4.xml"/><Relationship Id="rId7" Type="http://schemas.openxmlformats.org/officeDocument/2006/relationships/image" Target="../media/image2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2.xml"/><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7.xml"/><Relationship Id="rId7" Type="http://schemas.openxmlformats.org/officeDocument/2006/relationships/image" Target="../media/image3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radionavlab.ae.utexas.edu/" TargetMode="External"/><Relationship Id="rId2" Type="http://schemas.openxmlformats.org/officeDocument/2006/relationships/hyperlink" Target="mailto:kyle.wesson@utexas.edu"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tags" Target="../tags/tag10.xml"/><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3.xml"/><Relationship Id="rId11" Type="http://schemas.openxmlformats.org/officeDocument/2006/relationships/image" Target="../media/image46.png"/><Relationship Id="rId5" Type="http://schemas.openxmlformats.org/officeDocument/2006/relationships/slideLayout" Target="../slideLayouts/slideLayout6.xml"/><Relationship Id="rId10" Type="http://schemas.openxmlformats.org/officeDocument/2006/relationships/image" Target="../media/image45.png"/><Relationship Id="rId4" Type="http://schemas.openxmlformats.org/officeDocument/2006/relationships/tags" Target="../tags/tag11.xml"/><Relationship Id="rId9" Type="http://schemas.openxmlformats.org/officeDocument/2006/relationships/image" Target="../media/image44.png"/><Relationship Id="rId1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6.xml"/><Relationship Id="rId13" Type="http://schemas.openxmlformats.org/officeDocument/2006/relationships/image" Target="../media/image63.png"/><Relationship Id="rId3" Type="http://schemas.openxmlformats.org/officeDocument/2006/relationships/tags" Target="../tags/tag14.xml"/><Relationship Id="rId7" Type="http://schemas.openxmlformats.org/officeDocument/2006/relationships/slideLayout" Target="../slideLayouts/slideLayout6.xml"/><Relationship Id="rId12" Type="http://schemas.openxmlformats.org/officeDocument/2006/relationships/image" Target="../media/image62.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61.png"/><Relationship Id="rId5" Type="http://schemas.openxmlformats.org/officeDocument/2006/relationships/tags" Target="../tags/tag16.xml"/><Relationship Id="rId10" Type="http://schemas.openxmlformats.org/officeDocument/2006/relationships/image" Target="../media/image60.png"/><Relationship Id="rId4" Type="http://schemas.openxmlformats.org/officeDocument/2006/relationships/tags" Target="../tags/tag15.xml"/><Relationship Id="rId9" Type="http://schemas.openxmlformats.org/officeDocument/2006/relationships/image" Target="../media/image59.png"/><Relationship Id="rId1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8600" y="3995060"/>
            <a:ext cx="9601200" cy="641596"/>
          </a:xfrm>
          <a:prstGeom prst="rect">
            <a:avLst/>
          </a:prstGeom>
          <a:ln>
            <a:solidFill>
              <a:schemeClr val="tx1">
                <a:lumMod val="50000"/>
                <a:lumOff val="50000"/>
              </a:schemeClr>
            </a:solidFill>
          </a:ln>
        </p:spPr>
        <p:txBody>
          <a:bodyPr>
            <a:normAutofit fontScale="90000" lnSpcReduction="10000"/>
          </a:bodyPr>
          <a:lstStyle>
            <a:lvl1pPr algn="ctr" defTabSz="914400" rtl="0" eaLnBrk="1" latinLnBrk="0" hangingPunct="1">
              <a:spcBef>
                <a:spcPct val="0"/>
              </a:spcBef>
              <a:buNone/>
              <a:defRPr sz="4400" kern="1200">
                <a:solidFill>
                  <a:schemeClr val="tx2"/>
                </a:solidFill>
                <a:latin typeface="+mj-lt"/>
                <a:ea typeface="+mj-ea"/>
                <a:cs typeface="+mj-cs"/>
              </a:defRPr>
            </a:lvl1pPr>
          </a:lstStyle>
          <a:p>
            <a:r>
              <a:rPr lang="en-US" dirty="0" smtClean="0">
                <a:solidFill>
                  <a:schemeClr val="bg1"/>
                </a:solidFill>
                <a:latin typeface="Garamond" panose="02020404030301010803" pitchFamily="18" charset="0"/>
              </a:rPr>
              <a:t>GPS Spoofing &amp; Implications for Telecom</a:t>
            </a:r>
            <a:endParaRPr lang="en-US" sz="2700" dirty="0">
              <a:solidFill>
                <a:schemeClr val="bg1"/>
              </a:solidFill>
              <a:latin typeface="Garamond" panose="02020404030301010803" pitchFamily="18" charset="0"/>
            </a:endParaRPr>
          </a:p>
        </p:txBody>
      </p:sp>
      <p:sp>
        <p:nvSpPr>
          <p:cNvPr id="7" name="Subtitle 2"/>
          <p:cNvSpPr txBox="1">
            <a:spLocks/>
          </p:cNvSpPr>
          <p:nvPr/>
        </p:nvSpPr>
        <p:spPr>
          <a:xfrm>
            <a:off x="0" y="5410200"/>
            <a:ext cx="9144000" cy="1447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200" kern="1200" baseline="0">
                <a:solidFill>
                  <a:schemeClr val="tx1">
                    <a:tint val="75000"/>
                  </a:schemeClr>
                </a:solidFill>
                <a:latin typeface="Garamond" pitchFamily="18"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smtClean="0">
                <a:solidFill>
                  <a:schemeClr val="bg1"/>
                </a:solidFill>
                <a:latin typeface="Calibri" pitchFamily="34" charset="0"/>
              </a:rPr>
              <a:t>Kyle Wesson</a:t>
            </a:r>
          </a:p>
          <a:p>
            <a:r>
              <a:rPr lang="en-US" dirty="0" smtClean="0">
                <a:solidFill>
                  <a:schemeClr val="bg1"/>
                </a:solidFill>
                <a:latin typeface="Calibri" pitchFamily="34" charset="0"/>
              </a:rPr>
              <a:t>The University of Texas at Austin</a:t>
            </a:r>
          </a:p>
          <a:p>
            <a:endParaRPr lang="en-US" sz="1400" dirty="0" smtClean="0">
              <a:solidFill>
                <a:schemeClr val="bg1"/>
              </a:solidFill>
              <a:latin typeface="Calibri" pitchFamily="34" charset="0"/>
            </a:endParaRPr>
          </a:p>
          <a:p>
            <a:r>
              <a:rPr lang="en-US" sz="1400" dirty="0" smtClean="0">
                <a:solidFill>
                  <a:schemeClr val="bg1"/>
                </a:solidFill>
                <a:latin typeface="Calibri" pitchFamily="34" charset="0"/>
              </a:rPr>
              <a:t>Sprint Synchronization Conference | September 18, 2013</a:t>
            </a:r>
          </a:p>
          <a:p>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Spoofing a Super Yacht (2013)</a:t>
            </a:r>
            <a:endParaRPr lang="en-US" dirty="0"/>
          </a:p>
        </p:txBody>
      </p:sp>
      <p:sp>
        <p:nvSpPr>
          <p:cNvPr id="5" name="Slide Number Placeholder 4"/>
          <p:cNvSpPr>
            <a:spLocks noGrp="1"/>
          </p:cNvSpPr>
          <p:nvPr>
            <p:ph type="sldNum" sz="quarter" idx="12"/>
          </p:nvPr>
        </p:nvSpPr>
        <p:spPr/>
        <p:txBody>
          <a:bodyPr/>
          <a:lstStyle/>
          <a:p>
            <a:fld id="{EB60AAE0-6DE2-421E-B8EB-B55D9973FFDB}" type="slidenum">
              <a:rPr lang="en-US" smtClean="0"/>
              <a:pPr/>
              <a:t>10</a:t>
            </a:fld>
            <a:endParaRPr lang="en-US"/>
          </a:p>
        </p:txBody>
      </p:sp>
      <p:pic>
        <p:nvPicPr>
          <p:cNvPr id="3074" name="Picture 2" descr="white rose yacht"/>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190582"/>
            <a:ext cx="4038600" cy="2694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descr="http://media.kvue.com/images/600*338/Spoofing.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819650" y="2400204"/>
            <a:ext cx="4038600" cy="22750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3034650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p:cNvPicPr>
          <p:nvPr/>
        </p:nvPicPr>
        <p:blipFill>
          <a:blip r:embed="rId2" cstate="print">
            <a:extLst>
              <a:ext uri="{28A0092B-C50C-407E-A947-70E740481C1C}">
                <a14:useLocalDpi xmlns:a14="http://schemas.microsoft.com/office/drawing/2010/main" val="0"/>
              </a:ext>
            </a:extLst>
          </a:blip>
          <a:srcRect t="418" b="418"/>
          <a:stretch>
            <a:fillRect/>
          </a:stretch>
        </p:blipFill>
        <p:spPr>
          <a:xfrm>
            <a:off x="455292" y="3691889"/>
            <a:ext cx="4041775" cy="3032125"/>
          </a:xfrm>
          <a:prstGeom prst="rect">
            <a:avLst/>
          </a:prstGeom>
        </p:spPr>
      </p:pic>
      <p:sp>
        <p:nvSpPr>
          <p:cNvPr id="2" name="Title 1"/>
          <p:cNvSpPr>
            <a:spLocks noGrp="1"/>
          </p:cNvSpPr>
          <p:nvPr>
            <p:ph type="title"/>
          </p:nvPr>
        </p:nvSpPr>
        <p:spPr>
          <a:xfrm>
            <a:off x="0" y="152400"/>
            <a:ext cx="9144000" cy="868362"/>
          </a:xfrm>
        </p:spPr>
        <p:txBody>
          <a:bodyPr>
            <a:normAutofit/>
          </a:bodyPr>
          <a:lstStyle/>
          <a:p>
            <a:r>
              <a:rPr lang="en-US" sz="4000" dirty="0" smtClean="0"/>
              <a:t>Telecom Network Vulnerabilities</a:t>
            </a:r>
            <a:endParaRPr lang="en-US" sz="4000" dirty="0"/>
          </a:p>
        </p:txBody>
      </p:sp>
      <p:sp>
        <p:nvSpPr>
          <p:cNvPr id="3" name="Slide Number Placeholder 2"/>
          <p:cNvSpPr>
            <a:spLocks noGrp="1"/>
          </p:cNvSpPr>
          <p:nvPr>
            <p:ph type="sldNum" sz="quarter" idx="12"/>
          </p:nvPr>
        </p:nvSpPr>
        <p:spPr/>
        <p:txBody>
          <a:bodyPr/>
          <a:lstStyle/>
          <a:p>
            <a:fld id="{EB60AAE0-6DE2-421E-B8EB-B55D9973FFDB}" type="slidenum">
              <a:rPr lang="en-US" smtClean="0"/>
              <a:pPr/>
              <a:t>11</a:t>
            </a:fld>
            <a:endParaRPr lang="en-US"/>
          </a:p>
        </p:txBody>
      </p:sp>
      <p:pic>
        <p:nvPicPr>
          <p:cNvPr id="5" name="Picture 4" descr="HP.JPG"/>
          <p:cNvPicPr>
            <a:picLocks noChangeAspect="1"/>
          </p:cNvPicPr>
          <p:nvPr/>
        </p:nvPicPr>
        <p:blipFill>
          <a:blip r:embed="rId3" cstate="print"/>
          <a:stretch>
            <a:fillRect/>
          </a:stretch>
        </p:blipFill>
        <p:spPr>
          <a:xfrm>
            <a:off x="5676900" y="1211775"/>
            <a:ext cx="2988659" cy="2232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4562520" y="4781535"/>
            <a:ext cx="4206244" cy="1200329"/>
          </a:xfrm>
          <a:prstGeom prst="rect">
            <a:avLst/>
          </a:prstGeom>
          <a:solidFill>
            <a:schemeClr val="accent6"/>
          </a:solidFill>
          <a:ln>
            <a:noFill/>
          </a:ln>
        </p:spPr>
        <p:txBody>
          <a:bodyPr wrap="square">
            <a:spAutoFit/>
          </a:bodyPr>
          <a:lstStyle/>
          <a:p>
            <a:pPr lvl="0" algn="ctr" eaLnBrk="0" fontAlgn="base" hangingPunct="0">
              <a:spcBef>
                <a:spcPct val="20000"/>
              </a:spcBef>
              <a:spcAft>
                <a:spcPct val="0"/>
              </a:spcAft>
              <a:buClr>
                <a:srgbClr val="CC5300"/>
              </a:buClr>
              <a:buSzPct val="120000"/>
            </a:pPr>
            <a:r>
              <a:rPr lang="en-US" sz="2400" kern="0" dirty="0" smtClean="0">
                <a:solidFill>
                  <a:srgbClr val="000000"/>
                </a:solidFill>
              </a:rPr>
              <a:t>In 35 minutes, spoofer can shift time 10 </a:t>
            </a:r>
            <a:r>
              <a:rPr lang="el-GR" sz="2400" kern="0" dirty="0" smtClean="0">
                <a:solidFill>
                  <a:srgbClr val="000000"/>
                </a:solidFill>
              </a:rPr>
              <a:t>μ</a:t>
            </a:r>
            <a:r>
              <a:rPr lang="en-US" sz="2400" kern="0" dirty="0" smtClean="0">
                <a:solidFill>
                  <a:srgbClr val="000000"/>
                </a:solidFill>
              </a:rPr>
              <a:t>s, which would disrupt CDMA2000 call hand-off</a:t>
            </a:r>
          </a:p>
        </p:txBody>
      </p:sp>
      <p:graphicFrame>
        <p:nvGraphicFramePr>
          <p:cNvPr id="7" name="Table 6"/>
          <p:cNvGraphicFramePr>
            <a:graphicFrameLocks noGrp="1"/>
          </p:cNvGraphicFramePr>
          <p:nvPr/>
        </p:nvGraphicFramePr>
        <p:xfrm>
          <a:off x="457245" y="1216223"/>
          <a:ext cx="4743405" cy="2251965"/>
        </p:xfrm>
        <a:graphic>
          <a:graphicData uri="http://schemas.openxmlformats.org/drawingml/2006/table">
            <a:tbl>
              <a:tblPr firstRow="1" bandRow="1">
                <a:tableStyleId>{5C22544A-7EE6-4342-B048-85BDC9FD1C3A}</a:tableStyleId>
              </a:tblPr>
              <a:tblGrid>
                <a:gridCol w="1398513"/>
                <a:gridCol w="1241425"/>
                <a:gridCol w="2103467"/>
              </a:tblGrid>
              <a:tr h="603052">
                <a:tc>
                  <a:txBody>
                    <a:bodyPr/>
                    <a:lstStyle/>
                    <a:p>
                      <a:pPr algn="l" fontAlgn="b"/>
                      <a:r>
                        <a:rPr lang="en-US" sz="2000" u="none" strike="noStrike" dirty="0" smtClean="0"/>
                        <a:t>Standard</a:t>
                      </a:r>
                      <a:endParaRPr lang="en-US" sz="2000" b="0" i="0" u="none" strike="noStrike" dirty="0">
                        <a:solidFill>
                          <a:srgbClr val="000000"/>
                        </a:solidFill>
                        <a:latin typeface="Calibri"/>
                      </a:endParaRPr>
                    </a:p>
                  </a:txBody>
                  <a:tcPr marL="9525" marR="9525" marT="9525" marB="0" anchor="b"/>
                </a:tc>
                <a:tc>
                  <a:txBody>
                    <a:bodyPr/>
                    <a:lstStyle/>
                    <a:p>
                      <a:pPr algn="l" fontAlgn="b"/>
                      <a:r>
                        <a:rPr lang="en-US" sz="2000" u="none" strike="noStrike" dirty="0" smtClean="0"/>
                        <a:t>Timing</a:t>
                      </a:r>
                      <a:r>
                        <a:rPr lang="en-US" sz="2000" u="none" strike="noStrike" baseline="0" dirty="0" smtClean="0"/>
                        <a:t> </a:t>
                      </a:r>
                      <a:br>
                        <a:rPr lang="en-US" sz="2000" u="none" strike="noStrike" baseline="0" dirty="0" smtClean="0"/>
                      </a:br>
                      <a:r>
                        <a:rPr lang="en-US" sz="2000" u="none" strike="noStrike" baseline="0" dirty="0" smtClean="0"/>
                        <a:t>(Air)</a:t>
                      </a:r>
                      <a:endParaRPr lang="en-US" sz="2000" b="0" i="0" u="none" strike="noStrike" dirty="0">
                        <a:solidFill>
                          <a:srgbClr val="000000"/>
                        </a:solidFill>
                        <a:latin typeface="Calibri"/>
                      </a:endParaRPr>
                    </a:p>
                  </a:txBody>
                  <a:tcPr marL="9525" marR="9525" marT="9525" marB="0" anchor="b"/>
                </a:tc>
                <a:tc>
                  <a:txBody>
                    <a:bodyPr/>
                    <a:lstStyle/>
                    <a:p>
                      <a:pPr algn="l" fontAlgn="b"/>
                      <a:r>
                        <a:rPr lang="en-US" sz="2000" u="none" strike="noStrike" dirty="0" smtClean="0"/>
                        <a:t>Frequency</a:t>
                      </a:r>
                      <a:r>
                        <a:rPr lang="en-US" sz="2000" u="none" strike="noStrike" baseline="0" dirty="0" smtClean="0"/>
                        <a:t> (Transport / Air)</a:t>
                      </a:r>
                      <a:endParaRPr lang="en-US" sz="2000" b="0" i="0" u="none" strike="noStrike" dirty="0">
                        <a:solidFill>
                          <a:srgbClr val="000000"/>
                        </a:solidFill>
                        <a:latin typeface="Calibri"/>
                      </a:endParaRPr>
                    </a:p>
                  </a:txBody>
                  <a:tcPr marL="9525" marR="9525" marT="9525" marB="0" anchor="b"/>
                </a:tc>
              </a:tr>
              <a:tr h="326568">
                <a:tc>
                  <a:txBody>
                    <a:bodyPr/>
                    <a:lstStyle/>
                    <a:p>
                      <a:pPr algn="l" fontAlgn="b"/>
                      <a:r>
                        <a:rPr lang="en-US" sz="2000" u="none" strike="noStrike" dirty="0"/>
                        <a:t>CDMA2000 </a:t>
                      </a:r>
                      <a:endParaRPr lang="en-US" sz="2000" b="0" i="0" u="none" strike="noStrike" dirty="0">
                        <a:solidFill>
                          <a:srgbClr val="000000"/>
                        </a:solidFill>
                        <a:latin typeface="Calibri"/>
                      </a:endParaRPr>
                    </a:p>
                  </a:txBody>
                  <a:tcPr marL="9525" marR="9525" marT="9525" marB="0" anchor="b"/>
                </a:tc>
                <a:tc>
                  <a:txBody>
                    <a:bodyPr/>
                    <a:lstStyle/>
                    <a:p>
                      <a:pPr algn="l" fontAlgn="b"/>
                      <a:r>
                        <a:rPr lang="en-US" sz="2000" u="none" strike="noStrike" dirty="0" smtClean="0"/>
                        <a:t>± 3 –</a:t>
                      </a:r>
                      <a:r>
                        <a:rPr lang="en-US" sz="2000" u="none" strike="noStrike" baseline="0" dirty="0" smtClean="0"/>
                        <a:t> </a:t>
                      </a:r>
                      <a:r>
                        <a:rPr lang="en-US" sz="2000" u="none" strike="noStrike" dirty="0" smtClean="0"/>
                        <a:t>10 </a:t>
                      </a:r>
                      <a:r>
                        <a:rPr lang="en-US" sz="2000" u="none" strike="noStrike" dirty="0"/>
                        <a:t>µs </a:t>
                      </a:r>
                      <a:endParaRPr lang="en-US" sz="2000" b="0" i="0" u="none" strike="noStrike" dirty="0">
                        <a:solidFill>
                          <a:srgbClr val="000000"/>
                        </a:solidFill>
                        <a:latin typeface="Calibri"/>
                      </a:endParaRPr>
                    </a:p>
                  </a:txBody>
                  <a:tcPr marL="9525" marR="9525" marT="9525" marB="0" anchor="b"/>
                </a:tc>
                <a:tc>
                  <a:txBody>
                    <a:bodyPr/>
                    <a:lstStyle/>
                    <a:p>
                      <a:pPr algn="l" fontAlgn="b"/>
                      <a:r>
                        <a:rPr lang="en-US" sz="2000" u="none" strike="noStrike" dirty="0" smtClean="0"/>
                        <a:t>± 16 ppb / ± 50 </a:t>
                      </a:r>
                      <a:r>
                        <a:rPr lang="en-US" sz="2000" u="none" strike="noStrike" dirty="0"/>
                        <a:t>ppb</a:t>
                      </a:r>
                      <a:endParaRPr lang="en-US" sz="2000" b="0" i="0" u="none" strike="noStrike" dirty="0">
                        <a:solidFill>
                          <a:srgbClr val="000000"/>
                        </a:solidFill>
                        <a:latin typeface="Calibri"/>
                      </a:endParaRPr>
                    </a:p>
                  </a:txBody>
                  <a:tcPr marL="9525" marR="9525" marT="9525" marB="0" anchor="b"/>
                </a:tc>
              </a:tr>
              <a:tr h="326568">
                <a:tc>
                  <a:txBody>
                    <a:bodyPr/>
                    <a:lstStyle/>
                    <a:p>
                      <a:pPr algn="l" fontAlgn="b"/>
                      <a:r>
                        <a:rPr lang="en-US" sz="2000" u="none" strike="noStrike" dirty="0"/>
                        <a:t>GSM </a:t>
                      </a:r>
                      <a:endParaRPr lang="en-US" sz="2000" b="0" i="0" u="none" strike="noStrike" dirty="0">
                        <a:solidFill>
                          <a:srgbClr val="000000"/>
                        </a:solidFill>
                        <a:latin typeface="Calibri"/>
                      </a:endParaRPr>
                    </a:p>
                  </a:txBody>
                  <a:tcPr marL="9525" marR="9525" marT="9525" marB="0" anchor="b"/>
                </a:tc>
                <a:tc>
                  <a:txBody>
                    <a:bodyPr/>
                    <a:lstStyle/>
                    <a:p>
                      <a:pPr algn="l" fontAlgn="b"/>
                      <a:r>
                        <a:rPr lang="en-US" sz="2000" kern="0" dirty="0" smtClean="0">
                          <a:solidFill>
                            <a:srgbClr val="000000"/>
                          </a:solidFill>
                        </a:rPr>
                        <a:t>–</a:t>
                      </a:r>
                      <a:r>
                        <a:rPr lang="en-US" sz="2000" b="0" i="0" u="none" strike="noStrike" baseline="0" dirty="0" smtClean="0">
                          <a:solidFill>
                            <a:schemeClr val="dk1"/>
                          </a:solidFill>
                          <a:latin typeface="+mn-lt"/>
                        </a:rPr>
                        <a:t> </a:t>
                      </a:r>
                      <a:endParaRPr lang="en-US" sz="2000" b="0" i="0" u="none" strike="noStrike" dirty="0">
                        <a:solidFill>
                          <a:srgbClr val="000000"/>
                        </a:solidFill>
                        <a:latin typeface="Calibri"/>
                      </a:endParaRPr>
                    </a:p>
                  </a:txBody>
                  <a:tcPr marL="9525" marR="9525" marT="9525" marB="0" anchor="b"/>
                </a:tc>
                <a:tc>
                  <a:txBody>
                    <a:bodyPr/>
                    <a:lstStyle/>
                    <a:p>
                      <a:pPr algn="l" fontAlgn="b"/>
                      <a:r>
                        <a:rPr lang="en-US" sz="2000" u="none" strike="noStrike" dirty="0" smtClean="0"/>
                        <a:t>± 16 ppb / ± 50 ppb</a:t>
                      </a:r>
                    </a:p>
                  </a:txBody>
                  <a:tcPr marL="9525" marR="9525" marT="9525" marB="0" anchor="b"/>
                </a:tc>
              </a:tr>
              <a:tr h="326568">
                <a:tc>
                  <a:txBody>
                    <a:bodyPr/>
                    <a:lstStyle/>
                    <a:p>
                      <a:pPr algn="l" fontAlgn="b"/>
                      <a:r>
                        <a:rPr lang="en-US" sz="2000" b="0" i="0" u="none" strike="noStrike" dirty="0" smtClean="0">
                          <a:solidFill>
                            <a:srgbClr val="000000"/>
                          </a:solidFill>
                          <a:latin typeface="Calibri"/>
                        </a:rPr>
                        <a:t>LTE </a:t>
                      </a:r>
                      <a:r>
                        <a:rPr lang="en-US" sz="2000" b="0" i="0" u="none" strike="noStrike" baseline="0" dirty="0" smtClean="0">
                          <a:solidFill>
                            <a:srgbClr val="000000"/>
                          </a:solidFill>
                          <a:latin typeface="Calibri"/>
                        </a:rPr>
                        <a:t> (FDD) </a:t>
                      </a:r>
                      <a:endParaRPr lang="en-US" sz="2000" b="0" i="0" u="none" strike="noStrike" dirty="0">
                        <a:solidFill>
                          <a:srgbClr val="000000"/>
                        </a:solidFill>
                        <a:latin typeface="Calibri"/>
                      </a:endParaRPr>
                    </a:p>
                  </a:txBody>
                  <a:tcPr marL="9525" marR="9525" marT="9525" marB="0" anchor="b"/>
                </a:tc>
                <a:tc>
                  <a:txBody>
                    <a:bodyPr/>
                    <a:lstStyle/>
                    <a:p>
                      <a:pPr algn="l" fontAlgn="b"/>
                      <a:r>
                        <a:rPr lang="en-US" sz="2000" kern="0" dirty="0" smtClean="0">
                          <a:solidFill>
                            <a:srgbClr val="000000"/>
                          </a:solidFill>
                        </a:rPr>
                        <a:t>–</a:t>
                      </a:r>
                      <a:r>
                        <a:rPr lang="en-US" sz="2000" b="0" i="0" u="none" strike="noStrike" baseline="0" dirty="0" smtClean="0">
                          <a:solidFill>
                            <a:schemeClr val="dk1"/>
                          </a:solidFill>
                          <a:latin typeface="+mn-lt"/>
                        </a:rPr>
                        <a:t> </a:t>
                      </a:r>
                      <a:endParaRPr lang="en-US" sz="2000" b="0" i="0" u="none" strike="noStrike" dirty="0">
                        <a:solidFill>
                          <a:srgbClr val="000000"/>
                        </a:solidFill>
                        <a:latin typeface="Calibri"/>
                      </a:endParaRPr>
                    </a:p>
                  </a:txBody>
                  <a:tcPr marL="9525" marR="9525" marT="9525" marB="0" anchor="b"/>
                </a:tc>
                <a:tc>
                  <a:txBody>
                    <a:bodyPr/>
                    <a:lstStyle/>
                    <a:p>
                      <a:pPr algn="l" fontAlgn="b"/>
                      <a:r>
                        <a:rPr lang="en-US" sz="2000" u="none" strike="noStrike" dirty="0" smtClean="0"/>
                        <a:t>± 16 ppb / ± 50 ppb</a:t>
                      </a:r>
                    </a:p>
                  </a:txBody>
                  <a:tcPr marL="9525" marR="9525" marT="9525" marB="0" anchor="b"/>
                </a:tc>
              </a:tr>
              <a:tr h="326568">
                <a:tc>
                  <a:txBody>
                    <a:bodyPr/>
                    <a:lstStyle/>
                    <a:p>
                      <a:pPr algn="l" fontAlgn="b"/>
                      <a:r>
                        <a:rPr lang="en-US" sz="2000" u="none" strike="noStrike" dirty="0"/>
                        <a:t>LTE </a:t>
                      </a:r>
                      <a:r>
                        <a:rPr lang="en-US" sz="2000" u="none" strike="noStrike" baseline="0" dirty="0" smtClean="0"/>
                        <a:t> (TDD)</a:t>
                      </a:r>
                      <a:endParaRPr lang="en-US" sz="2000" b="0" i="0" u="none" strike="noStrike" dirty="0">
                        <a:solidFill>
                          <a:srgbClr val="000000"/>
                        </a:solidFill>
                        <a:latin typeface="Calibri"/>
                      </a:endParaRPr>
                    </a:p>
                  </a:txBody>
                  <a:tcPr marL="9525" marR="9525" marT="9525" marB="0" anchor="b"/>
                </a:tc>
                <a:tc>
                  <a:txBody>
                    <a:bodyPr/>
                    <a:lstStyle/>
                    <a:p>
                      <a:pPr algn="l" fontAlgn="b"/>
                      <a:r>
                        <a:rPr lang="en-US" sz="2000" u="none" strike="noStrike" dirty="0" smtClean="0"/>
                        <a:t>± 1.5 µs</a:t>
                      </a:r>
                      <a:endParaRPr lang="en-US" sz="2000" b="0" i="0" u="none" strike="noStrike" dirty="0">
                        <a:solidFill>
                          <a:srgbClr val="000000"/>
                        </a:solidFill>
                        <a:latin typeface="Calibri"/>
                      </a:endParaRPr>
                    </a:p>
                  </a:txBody>
                  <a:tcPr marL="9525" marR="9525" marT="9525" marB="0" anchor="b"/>
                </a:tc>
                <a:tc>
                  <a:txBody>
                    <a:bodyPr/>
                    <a:lstStyle/>
                    <a:p>
                      <a:pPr algn="l" fontAlgn="b"/>
                      <a:r>
                        <a:rPr lang="en-US" sz="2000" u="none" strike="noStrike" dirty="0" smtClean="0"/>
                        <a:t>± 16 ppb / ± 50 ppb</a:t>
                      </a:r>
                      <a:endParaRPr lang="en-US" sz="2000" b="0" i="0" u="none" strike="noStrike" dirty="0">
                        <a:solidFill>
                          <a:srgbClr val="000000"/>
                        </a:solidFill>
                        <a:latin typeface="+mn-lt"/>
                      </a:endParaRPr>
                    </a:p>
                  </a:txBody>
                  <a:tcPr marL="9525" marR="9525" marT="9525" marB="0" anchor="b"/>
                </a:tc>
              </a:tr>
              <a:tr h="326568">
                <a:tc>
                  <a:txBody>
                    <a:bodyPr/>
                    <a:lstStyle/>
                    <a:p>
                      <a:pPr algn="l" fontAlgn="b"/>
                      <a:r>
                        <a:rPr lang="en-US" sz="2000" u="none" strike="noStrike" dirty="0"/>
                        <a:t>TD-SCDMA </a:t>
                      </a:r>
                      <a:endParaRPr lang="en-US" sz="2000" b="0" i="0" u="none" strike="noStrike" dirty="0">
                        <a:solidFill>
                          <a:srgbClr val="000000"/>
                        </a:solidFill>
                        <a:latin typeface="Calibri"/>
                      </a:endParaRPr>
                    </a:p>
                  </a:txBody>
                  <a:tcPr marL="9525" marR="9525" marT="9525" marB="0" anchor="b"/>
                </a:tc>
                <a:tc>
                  <a:txBody>
                    <a:bodyPr/>
                    <a:lstStyle/>
                    <a:p>
                      <a:pPr algn="l" fontAlgn="b"/>
                      <a:r>
                        <a:rPr lang="en-US" sz="2000" u="none" strike="noStrike" dirty="0" smtClean="0"/>
                        <a:t>± 1.5 </a:t>
                      </a:r>
                      <a:r>
                        <a:rPr lang="en-US" sz="2000" u="none" strike="noStrike" dirty="0"/>
                        <a:t>µs </a:t>
                      </a:r>
                      <a:endParaRPr lang="en-US" sz="2000" b="0" i="0" u="none" strike="noStrike" dirty="0">
                        <a:solidFill>
                          <a:srgbClr val="000000"/>
                        </a:solidFill>
                        <a:latin typeface="Calibri"/>
                      </a:endParaRPr>
                    </a:p>
                  </a:txBody>
                  <a:tcPr marL="9525" marR="9525" marT="9525" marB="0" anchor="b"/>
                </a:tc>
                <a:tc>
                  <a:txBody>
                    <a:bodyPr/>
                    <a:lstStyle/>
                    <a:p>
                      <a:pPr algn="l" fontAlgn="b"/>
                      <a:r>
                        <a:rPr lang="en-US" sz="2000" u="none" strike="noStrike" dirty="0" smtClean="0"/>
                        <a:t>± 16 ppb / ± 50 ppb</a:t>
                      </a:r>
                      <a:endParaRPr lang="en-US" sz="2000" b="0" i="0" u="none" strike="noStrike" dirty="0">
                        <a:solidFill>
                          <a:srgbClr val="000000"/>
                        </a:solidFill>
                        <a:latin typeface="+mn-lt"/>
                      </a:endParaRPr>
                    </a:p>
                  </a:txBody>
                  <a:tcPr marL="9525" marR="9525" marT="9525" marB="0" anchor="b"/>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Misconceptions</a:t>
            </a:r>
            <a:r>
              <a:rPr lang="en-US" sz="3200" dirty="0" smtClean="0"/>
              <a:t> about Timing Security (1/2)</a:t>
            </a:r>
            <a:endParaRPr lang="en-US" sz="3200" dirty="0"/>
          </a:p>
        </p:txBody>
      </p:sp>
      <p:sp>
        <p:nvSpPr>
          <p:cNvPr id="3" name="Content Placeholder 2"/>
          <p:cNvSpPr>
            <a:spLocks noGrp="1"/>
          </p:cNvSpPr>
          <p:nvPr>
            <p:ph idx="1"/>
          </p:nvPr>
        </p:nvSpPr>
        <p:spPr/>
        <p:txBody>
          <a:bodyPr>
            <a:normAutofit fontScale="92500" lnSpcReduction="20000"/>
          </a:bodyPr>
          <a:lstStyle/>
          <a:p>
            <a:r>
              <a:rPr lang="en-US" dirty="0" smtClean="0"/>
              <a:t>“</a:t>
            </a:r>
            <a:r>
              <a:rPr lang="en-US" dirty="0"/>
              <a:t>Holdover” capability of GPS-disciplined oscillator (GPSDO) protects against </a:t>
            </a:r>
            <a:r>
              <a:rPr lang="en-US" dirty="0" smtClean="0"/>
              <a:t>spoofing</a:t>
            </a:r>
          </a:p>
          <a:p>
            <a:pPr lvl="1"/>
            <a:r>
              <a:rPr lang="en-US" dirty="0" smtClean="0"/>
              <a:t>Holdover </a:t>
            </a:r>
            <a:r>
              <a:rPr lang="en-US" dirty="0"/>
              <a:t>will not be triggered by a sophisticated spoofing attack</a:t>
            </a:r>
          </a:p>
          <a:p>
            <a:r>
              <a:rPr lang="en-US" dirty="0" smtClean="0"/>
              <a:t>The </a:t>
            </a:r>
            <a:r>
              <a:rPr lang="en-US" dirty="0"/>
              <a:t>reference oscillator’s drift rate is the upper limit of speed at which a GPSDO can be spoofed (e.g., 1 us per day)</a:t>
            </a:r>
          </a:p>
          <a:p>
            <a:pPr lvl="1"/>
            <a:r>
              <a:rPr lang="en-US" dirty="0" smtClean="0"/>
              <a:t>Drift </a:t>
            </a:r>
            <a:r>
              <a:rPr lang="en-US" dirty="0"/>
              <a:t>rate only matters if GPSDO is configured to alarm on a mismatch between GPS rate and internal clock rate</a:t>
            </a:r>
          </a:p>
          <a:p>
            <a:pPr lvl="1"/>
            <a:r>
              <a:rPr lang="en-US" dirty="0" smtClean="0"/>
              <a:t>Even </a:t>
            </a:r>
            <a:r>
              <a:rPr lang="en-US" dirty="0"/>
              <a:t>then, </a:t>
            </a:r>
            <a:r>
              <a:rPr lang="en-US" dirty="0" err="1"/>
              <a:t>spoofer</a:t>
            </a:r>
            <a:r>
              <a:rPr lang="en-US" dirty="0"/>
              <a:t> can push GPS timing at </a:t>
            </a:r>
            <a:r>
              <a:rPr lang="en-US" dirty="0" smtClean="0"/>
              <a:t>about 5x </a:t>
            </a:r>
            <a:r>
              <a:rPr lang="en-US" dirty="0"/>
              <a:t>the calibrated clock drift rate because of need to keep false alarm rate low</a:t>
            </a:r>
          </a:p>
        </p:txBody>
      </p:sp>
      <p:sp>
        <p:nvSpPr>
          <p:cNvPr id="4" name="Slide Number Placeholder 3"/>
          <p:cNvSpPr>
            <a:spLocks noGrp="1"/>
          </p:cNvSpPr>
          <p:nvPr>
            <p:ph type="sldNum" sz="quarter" idx="12"/>
          </p:nvPr>
        </p:nvSpPr>
        <p:spPr/>
        <p:txBody>
          <a:bodyPr/>
          <a:lstStyle/>
          <a:p>
            <a:fld id="{EB60AAE0-6DE2-421E-B8EB-B55D9973FFDB}" type="slidenum">
              <a:rPr lang="en-US" smtClean="0"/>
              <a:pPr/>
              <a:t>12</a:t>
            </a:fld>
            <a:endParaRPr lang="en-US"/>
          </a:p>
        </p:txBody>
      </p:sp>
    </p:spTree>
    <p:extLst>
      <p:ext uri="{BB962C8B-B14F-4D97-AF65-F5344CB8AC3E}">
        <p14:creationId xmlns:p14="http://schemas.microsoft.com/office/powerpoint/2010/main" val="1411892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Misconceptions</a:t>
            </a:r>
            <a:r>
              <a:rPr lang="en-US" sz="3200" dirty="0" smtClean="0"/>
              <a:t> about Timing Security (2/2)</a:t>
            </a:r>
            <a:endParaRPr lang="en-US" sz="3200" dirty="0"/>
          </a:p>
        </p:txBody>
      </p:sp>
      <p:sp>
        <p:nvSpPr>
          <p:cNvPr id="3" name="Content Placeholder 2"/>
          <p:cNvSpPr>
            <a:spLocks noGrp="1"/>
          </p:cNvSpPr>
          <p:nvPr>
            <p:ph idx="1"/>
          </p:nvPr>
        </p:nvSpPr>
        <p:spPr>
          <a:xfrm>
            <a:off x="457200" y="1219200"/>
            <a:ext cx="8229600" cy="5123543"/>
          </a:xfrm>
        </p:spPr>
        <p:txBody>
          <a:bodyPr>
            <a:normAutofit fontScale="92500" lnSpcReduction="20000"/>
          </a:bodyPr>
          <a:lstStyle/>
          <a:p>
            <a:r>
              <a:rPr lang="en-US" dirty="0"/>
              <a:t>Timing errors only become a problem at the level of seconds, or maybe milliseconds.</a:t>
            </a:r>
          </a:p>
          <a:p>
            <a:pPr lvl="1"/>
            <a:r>
              <a:rPr lang="en-US" dirty="0" smtClean="0"/>
              <a:t>Microseconds </a:t>
            </a:r>
            <a:r>
              <a:rPr lang="en-US" dirty="0"/>
              <a:t>matter </a:t>
            </a:r>
            <a:r>
              <a:rPr lang="en-US" dirty="0" smtClean="0"/>
              <a:t>in </a:t>
            </a:r>
            <a:r>
              <a:rPr lang="en-US" dirty="0" err="1" smtClean="0"/>
              <a:t>comm</a:t>
            </a:r>
            <a:r>
              <a:rPr lang="en-US" dirty="0" smtClean="0"/>
              <a:t>, </a:t>
            </a:r>
            <a:r>
              <a:rPr lang="en-US" dirty="0"/>
              <a:t>finance, and energy sectors</a:t>
            </a:r>
          </a:p>
          <a:p>
            <a:r>
              <a:rPr lang="en-US" dirty="0" smtClean="0"/>
              <a:t>Cross-checking </a:t>
            </a:r>
            <a:r>
              <a:rPr lang="en-US" dirty="0"/>
              <a:t>against an atomic clock affords foolproof timing security</a:t>
            </a:r>
          </a:p>
          <a:p>
            <a:pPr lvl="1"/>
            <a:r>
              <a:rPr lang="en-US" dirty="0" smtClean="0"/>
              <a:t>Rubidium </a:t>
            </a:r>
            <a:r>
              <a:rPr lang="en-US" dirty="0"/>
              <a:t>clock with stability of </a:t>
            </a:r>
            <a:r>
              <a:rPr lang="en-US" dirty="0" smtClean="0"/>
              <a:t>10</a:t>
            </a:r>
            <a:r>
              <a:rPr lang="en-US" baseline="30000" dirty="0" smtClean="0"/>
              <a:t>-12</a:t>
            </a:r>
            <a:r>
              <a:rPr lang="en-US" dirty="0" smtClean="0"/>
              <a:t> can </a:t>
            </a:r>
            <a:r>
              <a:rPr lang="en-US" dirty="0"/>
              <a:t>be pushed off by </a:t>
            </a:r>
            <a:r>
              <a:rPr lang="en-US" dirty="0" smtClean="0"/>
              <a:t>about 100 </a:t>
            </a:r>
            <a:r>
              <a:rPr lang="en-US" dirty="0"/>
              <a:t>ns per day</a:t>
            </a:r>
          </a:p>
          <a:p>
            <a:r>
              <a:rPr lang="en-US" dirty="0" smtClean="0"/>
              <a:t>PTP/NTP </a:t>
            </a:r>
            <a:r>
              <a:rPr lang="en-US" dirty="0"/>
              <a:t>are </a:t>
            </a:r>
            <a:r>
              <a:rPr lang="en-US" dirty="0" smtClean="0"/>
              <a:t>a potential solution </a:t>
            </a:r>
            <a:r>
              <a:rPr lang="en-US" dirty="0"/>
              <a:t>to GPS spoofing problem</a:t>
            </a:r>
          </a:p>
          <a:p>
            <a:pPr lvl="1"/>
            <a:r>
              <a:rPr lang="en-US" dirty="0" smtClean="0"/>
              <a:t>These </a:t>
            </a:r>
            <a:r>
              <a:rPr lang="en-US" dirty="0"/>
              <a:t>are getting better, but, due to network asymmetry, they still not accurate enough for most demanding applications non-dedicated </a:t>
            </a:r>
            <a:r>
              <a:rPr lang="en-US" dirty="0" smtClean="0"/>
              <a:t>networks</a:t>
            </a:r>
            <a:endParaRPr lang="en-US" dirty="0"/>
          </a:p>
        </p:txBody>
      </p:sp>
      <p:sp>
        <p:nvSpPr>
          <p:cNvPr id="4" name="Slide Number Placeholder 3"/>
          <p:cNvSpPr>
            <a:spLocks noGrp="1"/>
          </p:cNvSpPr>
          <p:nvPr>
            <p:ph type="sldNum" sz="quarter" idx="12"/>
          </p:nvPr>
        </p:nvSpPr>
        <p:spPr/>
        <p:txBody>
          <a:bodyPr/>
          <a:lstStyle/>
          <a:p>
            <a:fld id="{EB60AAE0-6DE2-421E-B8EB-B55D9973FFDB}" type="slidenum">
              <a:rPr lang="en-US" smtClean="0"/>
              <a:pPr/>
              <a:t>13</a:t>
            </a:fld>
            <a:endParaRPr lang="en-US"/>
          </a:p>
        </p:txBody>
      </p:sp>
    </p:spTree>
    <p:extLst>
      <p:ext uri="{BB962C8B-B14F-4D97-AF65-F5344CB8AC3E}">
        <p14:creationId xmlns:p14="http://schemas.microsoft.com/office/powerpoint/2010/main" val="24610864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sp>
        <p:nvSpPr>
          <p:cNvPr id="3" name="Content Placeholder 2"/>
          <p:cNvSpPr>
            <a:spLocks noGrp="1"/>
          </p:cNvSpPr>
          <p:nvPr>
            <p:ph idx="1"/>
          </p:nvPr>
        </p:nvSpPr>
        <p:spPr>
          <a:xfrm>
            <a:off x="457200" y="1465943"/>
            <a:ext cx="8229600" cy="4906963"/>
          </a:xfrm>
        </p:spPr>
        <p:txBody>
          <a:bodyPr>
            <a:normAutofit/>
          </a:bodyPr>
          <a:lstStyle/>
          <a:p>
            <a:pPr lvl="0">
              <a:defRPr/>
            </a:pPr>
            <a:r>
              <a:rPr lang="en-US" b="1" i="1" dirty="0"/>
              <a:t>Require</a:t>
            </a:r>
            <a:r>
              <a:rPr lang="en-US" dirty="0"/>
              <a:t> navigation systems for UAVs above 18 </a:t>
            </a:r>
            <a:r>
              <a:rPr lang="en-US" dirty="0" err="1"/>
              <a:t>lbs</a:t>
            </a:r>
            <a:r>
              <a:rPr lang="en-US" dirty="0"/>
              <a:t> to be certified “spoof-resistant”</a:t>
            </a:r>
          </a:p>
          <a:p>
            <a:pPr>
              <a:defRPr/>
            </a:pPr>
            <a:r>
              <a:rPr lang="en-US" b="1" i="1" dirty="0"/>
              <a:t>Require</a:t>
            </a:r>
            <a:r>
              <a:rPr lang="en-US" dirty="0"/>
              <a:t> navigation and timing systems in critical infrastructure to be certified “spoof-resistant”</a:t>
            </a:r>
            <a:endParaRPr lang="en-US" b="1" dirty="0"/>
          </a:p>
          <a:p>
            <a:pPr lvl="0">
              <a:defRPr/>
            </a:pPr>
            <a:r>
              <a:rPr lang="en-US" dirty="0"/>
              <a:t>“Spoof resistant” defined by </a:t>
            </a:r>
            <a:r>
              <a:rPr lang="en-US" i="1" dirty="0"/>
              <a:t>ability to withstand or detect civil GPS spoofing in </a:t>
            </a:r>
            <a:r>
              <a:rPr lang="en-US" dirty="0"/>
              <a:t>a battery of tests performed in a spoofing testbed (</a:t>
            </a:r>
            <a:r>
              <a:rPr lang="en-US" dirty="0" smtClean="0"/>
              <a:t>e.g., Texas Spoofing Battery)</a:t>
            </a:r>
            <a:endParaRPr lang="en-US" dirty="0"/>
          </a:p>
        </p:txBody>
      </p:sp>
      <p:sp>
        <p:nvSpPr>
          <p:cNvPr id="4" name="Slide Number Placeholder 3"/>
          <p:cNvSpPr>
            <a:spLocks noGrp="1"/>
          </p:cNvSpPr>
          <p:nvPr>
            <p:ph type="sldNum" sz="quarter" idx="12"/>
          </p:nvPr>
        </p:nvSpPr>
        <p:spPr/>
        <p:txBody>
          <a:bodyPr/>
          <a:lstStyle/>
          <a:p>
            <a:fld id="{EB60AAE0-6DE2-421E-B8EB-B55D9973FFDB}" type="slidenum">
              <a:rPr lang="en-US" smtClean="0"/>
              <a:pPr/>
              <a:t>14</a:t>
            </a:fld>
            <a:endParaRPr lang="en-US"/>
          </a:p>
        </p:txBody>
      </p:sp>
      <p:sp>
        <p:nvSpPr>
          <p:cNvPr id="5" name="TextBox 4"/>
          <p:cNvSpPr txBox="1"/>
          <p:nvPr/>
        </p:nvSpPr>
        <p:spPr>
          <a:xfrm>
            <a:off x="334045" y="986325"/>
            <a:ext cx="8475910" cy="400110"/>
          </a:xfrm>
          <a:prstGeom prst="rect">
            <a:avLst/>
          </a:prstGeom>
          <a:noFill/>
        </p:spPr>
        <p:txBody>
          <a:bodyPr wrap="none" rtlCol="0">
            <a:spAutoFit/>
          </a:bodyPr>
          <a:lstStyle/>
          <a:p>
            <a:r>
              <a:rPr lang="en-US" sz="2000" i="1" u="sng" dirty="0" smtClean="0"/>
              <a:t>Humphreys’ testimony to House Committee on Homeland Security, July 19, 2012</a:t>
            </a:r>
            <a:endParaRPr lang="en-US" sz="2000" i="1" u="sng" dirty="0"/>
          </a:p>
        </p:txBody>
      </p:sp>
    </p:spTree>
    <p:extLst>
      <p:ext uri="{BB962C8B-B14F-4D97-AF65-F5344CB8AC3E}">
        <p14:creationId xmlns:p14="http://schemas.microsoft.com/office/powerpoint/2010/main" val="13559602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Anti-Spoofing</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EB60AAE0-6DE2-421E-B8EB-B55D9973FFDB}" type="slidenum">
              <a:rPr lang="en-US" smtClean="0"/>
              <a:pPr/>
              <a:t>15</a:t>
            </a:fld>
            <a:endParaRPr lang="en-US"/>
          </a:p>
        </p:txBody>
      </p:sp>
    </p:spTree>
    <p:extLst>
      <p:ext uri="{BB962C8B-B14F-4D97-AF65-F5344CB8AC3E}">
        <p14:creationId xmlns:p14="http://schemas.microsoft.com/office/powerpoint/2010/main" val="7391641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2587568" y="57317"/>
            <a:ext cx="4022640" cy="707886"/>
          </a:xfrm>
          <a:prstGeom prst="rect">
            <a:avLst/>
          </a:prstGeom>
          <a:noFill/>
        </p:spPr>
        <p:txBody>
          <a:bodyPr wrap="none" rtlCol="0">
            <a:spAutoFit/>
          </a:bodyPr>
          <a:lstStyle/>
          <a:p>
            <a:pPr algn="ctr"/>
            <a:r>
              <a:rPr lang="en-US" sz="4000" dirty="0" smtClean="0">
                <a:latin typeface="+mj-lt"/>
              </a:rPr>
              <a:t>Spoofing Defenses</a:t>
            </a:r>
            <a:endParaRPr lang="en-US" sz="4000" dirty="0">
              <a:latin typeface="+mj-lt"/>
            </a:endParaRPr>
          </a:p>
        </p:txBody>
      </p:sp>
      <p:sp>
        <p:nvSpPr>
          <p:cNvPr id="3" name="TextBox 2"/>
          <p:cNvSpPr txBox="1"/>
          <p:nvPr/>
        </p:nvSpPr>
        <p:spPr>
          <a:xfrm>
            <a:off x="1041586" y="700780"/>
            <a:ext cx="2227341" cy="523220"/>
          </a:xfrm>
          <a:prstGeom prst="rect">
            <a:avLst/>
          </a:prstGeom>
          <a:noFill/>
        </p:spPr>
        <p:txBody>
          <a:bodyPr wrap="none" rtlCol="0">
            <a:spAutoFit/>
          </a:bodyPr>
          <a:lstStyle/>
          <a:p>
            <a:pPr algn="ctr"/>
            <a:r>
              <a:rPr lang="en-US" sz="2800" u="sng" dirty="0" smtClean="0">
                <a:latin typeface="+mj-lt"/>
              </a:rPr>
              <a:t>Cryptographic</a:t>
            </a:r>
            <a:endParaRPr lang="en-US" sz="2800" u="sng" dirty="0">
              <a:latin typeface="+mj-lt"/>
            </a:endParaRPr>
          </a:p>
        </p:txBody>
      </p:sp>
      <p:cxnSp>
        <p:nvCxnSpPr>
          <p:cNvPr id="7" name="Straight Connector 6"/>
          <p:cNvCxnSpPr/>
          <p:nvPr/>
        </p:nvCxnSpPr>
        <p:spPr>
          <a:xfrm flipH="1" flipV="1">
            <a:off x="287855" y="4251951"/>
            <a:ext cx="4246045" cy="424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27528" y="683845"/>
            <a:ext cx="2948692" cy="523220"/>
          </a:xfrm>
          <a:prstGeom prst="rect">
            <a:avLst/>
          </a:prstGeom>
          <a:noFill/>
        </p:spPr>
        <p:txBody>
          <a:bodyPr wrap="none" rtlCol="0">
            <a:spAutoFit/>
          </a:bodyPr>
          <a:lstStyle/>
          <a:p>
            <a:pPr algn="ctr"/>
            <a:r>
              <a:rPr lang="en-US" sz="2800" u="sng" dirty="0" smtClean="0">
                <a:latin typeface="+mj-lt"/>
              </a:rPr>
              <a:t>Non-Cryptographic</a:t>
            </a:r>
            <a:endParaRPr lang="en-US" sz="2800" u="sng" dirty="0">
              <a:latin typeface="+mj-lt"/>
            </a:endParaRPr>
          </a:p>
        </p:txBody>
      </p:sp>
      <p:sp>
        <p:nvSpPr>
          <p:cNvPr id="11" name="TextBox 10"/>
          <p:cNvSpPr txBox="1"/>
          <p:nvPr/>
        </p:nvSpPr>
        <p:spPr>
          <a:xfrm rot="16200000">
            <a:off x="-719050" y="1979270"/>
            <a:ext cx="1972464" cy="523220"/>
          </a:xfrm>
          <a:prstGeom prst="rect">
            <a:avLst/>
          </a:prstGeom>
          <a:noFill/>
        </p:spPr>
        <p:txBody>
          <a:bodyPr wrap="none" rtlCol="0">
            <a:spAutoFit/>
          </a:bodyPr>
          <a:lstStyle/>
          <a:p>
            <a:pPr algn="ctr"/>
            <a:r>
              <a:rPr lang="en-US" sz="2800" u="sng" dirty="0" smtClean="0">
                <a:latin typeface="+mj-lt"/>
              </a:rPr>
              <a:t>Stand-Alone</a:t>
            </a:r>
            <a:endParaRPr lang="en-US" sz="2800" u="sng" dirty="0">
              <a:latin typeface="+mj-lt"/>
            </a:endParaRPr>
          </a:p>
        </p:txBody>
      </p:sp>
      <p:sp>
        <p:nvSpPr>
          <p:cNvPr id="12" name="TextBox 11"/>
          <p:cNvSpPr txBox="1"/>
          <p:nvPr/>
        </p:nvSpPr>
        <p:spPr>
          <a:xfrm rot="16200000">
            <a:off x="-632679" y="5052688"/>
            <a:ext cx="1799723" cy="523220"/>
          </a:xfrm>
          <a:prstGeom prst="rect">
            <a:avLst/>
          </a:prstGeom>
          <a:noFill/>
        </p:spPr>
        <p:txBody>
          <a:bodyPr wrap="none" rtlCol="0">
            <a:spAutoFit/>
          </a:bodyPr>
          <a:lstStyle/>
          <a:p>
            <a:pPr algn="ctr"/>
            <a:r>
              <a:rPr lang="en-US" sz="2800" u="sng" dirty="0" smtClean="0">
                <a:latin typeface="+mj-lt"/>
              </a:rPr>
              <a:t>Networked</a:t>
            </a:r>
            <a:endParaRPr lang="en-US" sz="2800" u="sng" dirty="0">
              <a:latin typeface="+mj-lt"/>
            </a:endParaRPr>
          </a:p>
        </p:txBody>
      </p:sp>
      <p:sp>
        <p:nvSpPr>
          <p:cNvPr id="13" name="TextBox 12"/>
          <p:cNvSpPr txBox="1"/>
          <p:nvPr/>
        </p:nvSpPr>
        <p:spPr>
          <a:xfrm>
            <a:off x="5312582" y="1386604"/>
            <a:ext cx="2490682" cy="707886"/>
          </a:xfrm>
          <a:prstGeom prst="rect">
            <a:avLst/>
          </a:prstGeom>
          <a:ln w="76200">
            <a:solidFill>
              <a:schemeClr val="accent2"/>
            </a:solidFill>
          </a:ln>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sz="2000" b="1" dirty="0" smtClean="0">
                <a:latin typeface="+mj-lt"/>
              </a:rPr>
              <a:t>J/N Sensing</a:t>
            </a:r>
          </a:p>
          <a:p>
            <a:pPr algn="ctr"/>
            <a:r>
              <a:rPr lang="en-US" sz="2000" b="1" dirty="0" smtClean="0">
                <a:latin typeface="+mj-lt"/>
              </a:rPr>
              <a:t>(Ward, Scott, Calgary)</a:t>
            </a:r>
            <a:endParaRPr lang="en-US" sz="2000" b="1" dirty="0">
              <a:latin typeface="+mj-lt"/>
            </a:endParaRPr>
          </a:p>
        </p:txBody>
      </p:sp>
      <p:sp>
        <p:nvSpPr>
          <p:cNvPr id="14" name="TextBox 13"/>
          <p:cNvSpPr txBox="1"/>
          <p:nvPr/>
        </p:nvSpPr>
        <p:spPr>
          <a:xfrm>
            <a:off x="1419191" y="3178309"/>
            <a:ext cx="2623602" cy="707886"/>
          </a:xfrm>
          <a:prstGeom prst="rect">
            <a:avLst/>
          </a:prstGeom>
          <a:ln w="76200">
            <a:solidFill>
              <a:schemeClr val="accent2"/>
            </a:solidFill>
          </a:ln>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sz="2000" b="1" dirty="0" smtClean="0">
                <a:latin typeface="+mj-lt"/>
              </a:rPr>
              <a:t>SSSC or NMA on WAAS</a:t>
            </a:r>
          </a:p>
          <a:p>
            <a:pPr algn="ctr"/>
            <a:r>
              <a:rPr lang="en-US" sz="2000" b="1" dirty="0" smtClean="0">
                <a:latin typeface="+mj-lt"/>
              </a:rPr>
              <a:t>(Scott, UT)</a:t>
            </a:r>
            <a:endParaRPr lang="en-US" sz="2000" b="1" dirty="0">
              <a:latin typeface="+mj-lt"/>
            </a:endParaRPr>
          </a:p>
        </p:txBody>
      </p:sp>
      <p:sp>
        <p:nvSpPr>
          <p:cNvPr id="16" name="TextBox 15"/>
          <p:cNvSpPr txBox="1"/>
          <p:nvPr/>
        </p:nvSpPr>
        <p:spPr>
          <a:xfrm>
            <a:off x="4915326" y="3596413"/>
            <a:ext cx="3844001" cy="707886"/>
          </a:xfrm>
          <a:prstGeom prst="rect">
            <a:avLst/>
          </a:prstGeom>
          <a:ln w="76200">
            <a:solidFill>
              <a:schemeClr val="accent2"/>
            </a:solidFill>
          </a:ln>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sz="2000" b="1" dirty="0" smtClean="0">
                <a:latin typeface="+mj-lt"/>
              </a:rPr>
              <a:t>Single-Antenna Spatial Correlation</a:t>
            </a:r>
          </a:p>
          <a:p>
            <a:pPr algn="ctr"/>
            <a:r>
              <a:rPr lang="en-US" sz="2000" b="1" dirty="0" smtClean="0">
                <a:latin typeface="+mj-lt"/>
              </a:rPr>
              <a:t>(Cornell, Calgary)</a:t>
            </a:r>
            <a:endParaRPr lang="en-US" sz="2000" b="1" dirty="0">
              <a:latin typeface="+mj-lt"/>
            </a:endParaRPr>
          </a:p>
        </p:txBody>
      </p:sp>
      <p:sp>
        <p:nvSpPr>
          <p:cNvPr id="17" name="TextBox 16"/>
          <p:cNvSpPr txBox="1"/>
          <p:nvPr/>
        </p:nvSpPr>
        <p:spPr>
          <a:xfrm>
            <a:off x="2732812" y="1234199"/>
            <a:ext cx="1452642" cy="707886"/>
          </a:xfrm>
          <a:prstGeom prst="rect">
            <a:avLst/>
          </a:prstGeom>
          <a:ln w="76200">
            <a:solidFill>
              <a:schemeClr val="accent2"/>
            </a:solidFill>
          </a:ln>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sz="2000" b="1" dirty="0" smtClean="0">
                <a:latin typeface="+mj-lt"/>
              </a:rPr>
              <a:t>SSSC on L1C</a:t>
            </a:r>
          </a:p>
          <a:p>
            <a:pPr algn="ctr"/>
            <a:r>
              <a:rPr lang="en-US" sz="2000" b="1" dirty="0" smtClean="0">
                <a:latin typeface="+mj-lt"/>
              </a:rPr>
              <a:t>(Scott)</a:t>
            </a:r>
            <a:endParaRPr lang="en-US" sz="2000" b="1" dirty="0">
              <a:latin typeface="+mj-lt"/>
            </a:endParaRPr>
          </a:p>
        </p:txBody>
      </p:sp>
      <p:sp>
        <p:nvSpPr>
          <p:cNvPr id="19" name="TextBox 18"/>
          <p:cNvSpPr txBox="1"/>
          <p:nvPr/>
        </p:nvSpPr>
        <p:spPr>
          <a:xfrm>
            <a:off x="4633115" y="4722526"/>
            <a:ext cx="3322128" cy="707886"/>
          </a:xfrm>
          <a:prstGeom prst="rect">
            <a:avLst/>
          </a:prstGeom>
          <a:ln w="76200">
            <a:solidFill>
              <a:schemeClr val="accent2"/>
            </a:solidFill>
          </a:ln>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sz="2000" b="1" dirty="0" smtClean="0">
                <a:latin typeface="+mj-lt"/>
              </a:rPr>
              <a:t>Correlation Anomaly Defense</a:t>
            </a:r>
          </a:p>
          <a:p>
            <a:pPr algn="ctr"/>
            <a:r>
              <a:rPr lang="en-US" sz="2000" b="1" dirty="0" smtClean="0">
                <a:latin typeface="+mj-lt"/>
              </a:rPr>
              <a:t>(TENCAP, Ledvina, Torino, UT)</a:t>
            </a:r>
            <a:endParaRPr lang="en-US" sz="2000" b="1" dirty="0">
              <a:latin typeface="+mj-lt"/>
            </a:endParaRPr>
          </a:p>
        </p:txBody>
      </p:sp>
      <p:sp>
        <p:nvSpPr>
          <p:cNvPr id="21" name="TextBox 20"/>
          <p:cNvSpPr txBox="1"/>
          <p:nvPr/>
        </p:nvSpPr>
        <p:spPr>
          <a:xfrm>
            <a:off x="5803249" y="2497394"/>
            <a:ext cx="2825775" cy="707886"/>
          </a:xfrm>
          <a:prstGeom prst="rect">
            <a:avLst/>
          </a:prstGeom>
          <a:ln w="76200">
            <a:solidFill>
              <a:schemeClr val="accent2"/>
            </a:solidFill>
          </a:ln>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sz="2000" b="1" dirty="0" smtClean="0">
                <a:latin typeface="+mj-lt"/>
              </a:rPr>
              <a:t>Sensor Diversity Defense</a:t>
            </a:r>
          </a:p>
          <a:p>
            <a:pPr algn="ctr"/>
            <a:r>
              <a:rPr lang="en-US" sz="2000" b="1" dirty="0" smtClean="0">
                <a:latin typeface="+mj-lt"/>
              </a:rPr>
              <a:t>(DARPA, BAE, UT)</a:t>
            </a:r>
          </a:p>
        </p:txBody>
      </p:sp>
      <p:sp>
        <p:nvSpPr>
          <p:cNvPr id="23" name="TextBox 22"/>
          <p:cNvSpPr txBox="1"/>
          <p:nvPr/>
        </p:nvSpPr>
        <p:spPr>
          <a:xfrm>
            <a:off x="744986" y="2172480"/>
            <a:ext cx="2645981" cy="707886"/>
          </a:xfrm>
          <a:prstGeom prst="rect">
            <a:avLst/>
          </a:prstGeom>
          <a:ln w="76200">
            <a:solidFill>
              <a:schemeClr val="accent2"/>
            </a:solidFill>
          </a:ln>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sz="2000" b="1" dirty="0" smtClean="0">
                <a:latin typeface="+mj-lt"/>
              </a:rPr>
              <a:t>NMA on L2C, L5, or L1C</a:t>
            </a:r>
          </a:p>
          <a:p>
            <a:pPr algn="ctr"/>
            <a:r>
              <a:rPr lang="en-US" sz="2000" b="1" dirty="0" smtClean="0">
                <a:latin typeface="+mj-lt"/>
              </a:rPr>
              <a:t>(MITRE, Scott, UT)</a:t>
            </a:r>
            <a:endParaRPr lang="en-US" sz="2000" b="1" dirty="0">
              <a:latin typeface="+mj-lt"/>
            </a:endParaRPr>
          </a:p>
        </p:txBody>
      </p:sp>
      <p:sp>
        <p:nvSpPr>
          <p:cNvPr id="24" name="TextBox 23"/>
          <p:cNvSpPr txBox="1"/>
          <p:nvPr/>
        </p:nvSpPr>
        <p:spPr>
          <a:xfrm>
            <a:off x="1330044" y="4863883"/>
            <a:ext cx="2515048" cy="707886"/>
          </a:xfrm>
          <a:prstGeom prst="rect">
            <a:avLst/>
          </a:prstGeom>
          <a:ln w="76200">
            <a:solidFill>
              <a:schemeClr val="accent2"/>
            </a:solidFill>
          </a:ln>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sz="2000" b="1" dirty="0" smtClean="0">
                <a:latin typeface="+mj-lt"/>
              </a:rPr>
              <a:t>P(Y) Cross-Correlation</a:t>
            </a:r>
          </a:p>
          <a:p>
            <a:pPr algn="ctr"/>
            <a:r>
              <a:rPr lang="en-US" sz="2000" b="1" dirty="0" smtClean="0">
                <a:latin typeface="+mj-lt"/>
              </a:rPr>
              <a:t>(Stanford, Cornell)</a:t>
            </a:r>
            <a:endParaRPr lang="en-US" sz="2000" b="1" dirty="0">
              <a:latin typeface="+mj-lt"/>
            </a:endParaRPr>
          </a:p>
        </p:txBody>
      </p:sp>
      <p:sp>
        <p:nvSpPr>
          <p:cNvPr id="25" name="TextBox 24"/>
          <p:cNvSpPr txBox="1"/>
          <p:nvPr/>
        </p:nvSpPr>
        <p:spPr>
          <a:xfrm>
            <a:off x="5028066" y="5741370"/>
            <a:ext cx="3909789" cy="707886"/>
          </a:xfrm>
          <a:prstGeom prst="rect">
            <a:avLst/>
          </a:prstGeom>
          <a:ln w="76200">
            <a:solidFill>
              <a:schemeClr val="accent2"/>
            </a:solidFill>
          </a:ln>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sz="2000" b="1" dirty="0" smtClean="0">
                <a:latin typeface="+mj-lt"/>
              </a:rPr>
              <a:t>Multi-Element Antenna Defense</a:t>
            </a:r>
          </a:p>
          <a:p>
            <a:pPr algn="ctr"/>
            <a:r>
              <a:rPr lang="en-US" sz="2000" b="1" dirty="0" smtClean="0">
                <a:latin typeface="+mj-lt"/>
              </a:rPr>
              <a:t>(Keys, Montgomery, DLR, Stanford)</a:t>
            </a:r>
            <a:endParaRPr lang="en-US" sz="2000" b="1" dirty="0">
              <a:latin typeface="+mj-lt"/>
            </a:endParaRPr>
          </a:p>
        </p:txBody>
      </p:sp>
      <p:cxnSp>
        <p:nvCxnSpPr>
          <p:cNvPr id="26" name="Straight Connector 25"/>
          <p:cNvCxnSpPr/>
          <p:nvPr/>
        </p:nvCxnSpPr>
        <p:spPr>
          <a:xfrm flipV="1">
            <a:off x="4533900" y="771526"/>
            <a:ext cx="19050" cy="614362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Slide Number Placeholder 26"/>
          <p:cNvSpPr>
            <a:spLocks noGrp="1"/>
          </p:cNvSpPr>
          <p:nvPr>
            <p:ph type="sldNum" sz="quarter" idx="12"/>
          </p:nvPr>
        </p:nvSpPr>
        <p:spPr/>
        <p:txBody>
          <a:bodyPr/>
          <a:lstStyle/>
          <a:p>
            <a:fld id="{B6F15528-21DE-4FAA-801E-634DDDAF4B2B}" type="slidenum">
              <a:rPr lang="en-US" smtClean="0"/>
              <a:pPr/>
              <a:t>16</a:t>
            </a:fld>
            <a:endParaRPr lang="en-US"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Cryptographic Anti-Spoofing</a:t>
            </a:r>
            <a:endParaRPr lang="en-US" dirty="0"/>
          </a:p>
        </p:txBody>
      </p:sp>
      <p:sp>
        <p:nvSpPr>
          <p:cNvPr id="3" name="Text Placeholder 2"/>
          <p:cNvSpPr>
            <a:spLocks noGrp="1"/>
          </p:cNvSpPr>
          <p:nvPr>
            <p:ph type="body" idx="1"/>
          </p:nvPr>
        </p:nvSpPr>
        <p:spPr/>
        <p:txBody>
          <a:bodyPr/>
          <a:lstStyle/>
          <a:p>
            <a:r>
              <a:rPr lang="en-US" dirty="0" smtClean="0"/>
              <a:t>Anti-Spoofing</a:t>
            </a:r>
            <a:endParaRPr lang="en-US" dirty="0"/>
          </a:p>
        </p:txBody>
      </p:sp>
      <p:sp>
        <p:nvSpPr>
          <p:cNvPr id="4" name="Slide Number Placeholder 3"/>
          <p:cNvSpPr>
            <a:spLocks noGrp="1"/>
          </p:cNvSpPr>
          <p:nvPr>
            <p:ph type="sldNum" sz="quarter" idx="12"/>
          </p:nvPr>
        </p:nvSpPr>
        <p:spPr/>
        <p:txBody>
          <a:bodyPr/>
          <a:lstStyle/>
          <a:p>
            <a:fld id="{EB60AAE0-6DE2-421E-B8EB-B55D9973FFDB}" type="slidenum">
              <a:rPr lang="en-US" smtClean="0"/>
              <a:pPr/>
              <a:t>17</a:t>
            </a:fld>
            <a:endParaRPr lang="en-US"/>
          </a:p>
        </p:txBody>
      </p:sp>
    </p:spTree>
    <p:extLst>
      <p:ext uri="{BB962C8B-B14F-4D97-AF65-F5344CB8AC3E}">
        <p14:creationId xmlns:p14="http://schemas.microsoft.com/office/powerpoint/2010/main" val="17677977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Security-Enhanced GPS Signal Model</a:t>
            </a:r>
            <a:endParaRPr lang="en-US" dirty="0"/>
          </a:p>
        </p:txBody>
      </p:sp>
      <p:sp>
        <p:nvSpPr>
          <p:cNvPr id="3" name="Content Placeholder 2"/>
          <p:cNvSpPr>
            <a:spLocks noGrp="1"/>
          </p:cNvSpPr>
          <p:nvPr>
            <p:ph idx="1"/>
          </p:nvPr>
        </p:nvSpPr>
        <p:spPr>
          <a:xfrm>
            <a:off x="457200" y="3337561"/>
            <a:ext cx="8229600" cy="2788602"/>
          </a:xfrm>
        </p:spPr>
        <p:txBody>
          <a:bodyPr/>
          <a:lstStyle/>
          <a:p>
            <a:r>
              <a:rPr lang="en-US" dirty="0" smtClean="0"/>
              <a:t>Security code       :</a:t>
            </a:r>
          </a:p>
          <a:p>
            <a:pPr lvl="1"/>
            <a:r>
              <a:rPr lang="en-US" dirty="0" smtClean="0"/>
              <a:t>Generalization of binary modulating sequence</a:t>
            </a:r>
          </a:p>
          <a:p>
            <a:pPr lvl="1"/>
            <a:r>
              <a:rPr lang="en-US" dirty="0" smtClean="0"/>
              <a:t>Either fully encrypted or contains periodic authentication codes</a:t>
            </a:r>
          </a:p>
          <a:p>
            <a:pPr lvl="1"/>
            <a:r>
              <a:rPr lang="en-US" dirty="0" smtClean="0"/>
              <a:t>Unpredictable prior to broadcast</a:t>
            </a:r>
          </a:p>
          <a:p>
            <a:endParaRPr lang="en-US" dirty="0"/>
          </a:p>
        </p:txBody>
      </p:sp>
      <p:sp>
        <p:nvSpPr>
          <p:cNvPr id="4" name="Slide Number Placeholder 3"/>
          <p:cNvSpPr>
            <a:spLocks noGrp="1"/>
          </p:cNvSpPr>
          <p:nvPr>
            <p:ph type="sldNum" sz="quarter" idx="12"/>
          </p:nvPr>
        </p:nvSpPr>
        <p:spPr/>
        <p:txBody>
          <a:bodyPr/>
          <a:lstStyle/>
          <a:p>
            <a:fld id="{EB60AAE0-6DE2-421E-B8EB-B55D9973FFDB}" type="slidenum">
              <a:rPr lang="en-US" smtClean="0"/>
              <a:pPr/>
              <a:t>18</a:t>
            </a:fld>
            <a:endParaRPr lang="en-US"/>
          </a:p>
        </p:txBody>
      </p:sp>
      <p:pic>
        <p:nvPicPr>
          <p:cNvPr id="6" name="Picture 4"/>
          <p:cNvPicPr>
            <a:picLocks noChangeAspect="1" noChangeArrowheads="1"/>
          </p:cNvPicPr>
          <p:nvPr/>
        </p:nvPicPr>
        <p:blipFill>
          <a:blip r:embed="rId3" cstate="print"/>
          <a:srcRect/>
          <a:stretch>
            <a:fillRect/>
          </a:stretch>
        </p:blipFill>
        <p:spPr bwMode="auto">
          <a:xfrm>
            <a:off x="2079641" y="1662444"/>
            <a:ext cx="4984719" cy="1111814"/>
          </a:xfrm>
          <a:prstGeom prst="rect">
            <a:avLst/>
          </a:prstGeom>
          <a:noFill/>
          <a:ln w="25400">
            <a:solidFill>
              <a:schemeClr val="accent6"/>
            </a:solidFill>
            <a:miter lim="800000"/>
            <a:headEnd/>
            <a:tailEnd/>
          </a:ln>
        </p:spPr>
      </p:pic>
      <p:pic>
        <p:nvPicPr>
          <p:cNvPr id="7" name="Picture 6" descr="addin_tmp.png"/>
          <p:cNvPicPr>
            <a:picLocks noChangeAspect="1"/>
          </p:cNvPicPr>
          <p:nvPr>
            <p:custDataLst>
              <p:tags r:id="rId1"/>
            </p:custDataLst>
          </p:nvPr>
        </p:nvPicPr>
        <p:blipFill>
          <a:blip r:embed="rId4" cstate="print"/>
          <a:stretch>
            <a:fillRect/>
          </a:stretch>
        </p:blipFill>
        <p:spPr>
          <a:xfrm>
            <a:off x="3223272" y="3550419"/>
            <a:ext cx="497202" cy="274318"/>
          </a:xfrm>
          <a:prstGeom prst="rect">
            <a:avLst/>
          </a:prstGeom>
        </p:spPr>
      </p:pic>
    </p:spTree>
    <p:extLst>
      <p:ext uri="{BB962C8B-B14F-4D97-AF65-F5344CB8AC3E}">
        <p14:creationId xmlns:p14="http://schemas.microsoft.com/office/powerpoint/2010/main" val="3843031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68362"/>
          </a:xfrm>
        </p:spPr>
        <p:txBody>
          <a:bodyPr>
            <a:noAutofit/>
          </a:bodyPr>
          <a:lstStyle/>
          <a:p>
            <a:r>
              <a:rPr lang="en-US" sz="4000" dirty="0" smtClean="0"/>
              <a:t>Attacking Security-Enhanced GPS Signals </a:t>
            </a:r>
            <a:endParaRPr lang="en-US" sz="4000" dirty="0"/>
          </a:p>
        </p:txBody>
      </p:sp>
      <p:sp>
        <p:nvSpPr>
          <p:cNvPr id="3" name="Content Placeholder 2"/>
          <p:cNvSpPr>
            <a:spLocks noGrp="1"/>
          </p:cNvSpPr>
          <p:nvPr>
            <p:ph idx="1"/>
          </p:nvPr>
        </p:nvSpPr>
        <p:spPr>
          <a:xfrm>
            <a:off x="457200" y="1219200"/>
            <a:ext cx="8210550" cy="4906963"/>
          </a:xfrm>
        </p:spPr>
        <p:txBody>
          <a:bodyPr>
            <a:normAutofit/>
          </a:bodyPr>
          <a:lstStyle/>
          <a:p>
            <a:pPr marL="514350" indent="-514350">
              <a:buFont typeface="+mj-lt"/>
              <a:buAutoNum type="arabicPeriod"/>
            </a:pPr>
            <a:r>
              <a:rPr lang="en-US" sz="2400" b="1" dirty="0" smtClean="0"/>
              <a:t>Record and Playback </a:t>
            </a:r>
            <a:r>
              <a:rPr lang="en-US" sz="2400" dirty="0" smtClean="0"/>
              <a:t>(</a:t>
            </a:r>
            <a:r>
              <a:rPr lang="en-US" sz="2400" b="1" dirty="0" smtClean="0"/>
              <a:t>Meaconing</a:t>
            </a:r>
            <a:r>
              <a:rPr lang="en-US" sz="2400" dirty="0" smtClean="0"/>
              <a:t>): record and re-broadcast RF spectrum</a:t>
            </a:r>
          </a:p>
          <a:p>
            <a:pPr marL="514350" indent="-514350">
              <a:buFont typeface="+mj-lt"/>
              <a:buAutoNum type="arabicPeriod"/>
            </a:pPr>
            <a:endParaRPr lang="en-US" sz="2400" dirty="0" smtClean="0"/>
          </a:p>
          <a:p>
            <a:pPr marL="514350" indent="-514350">
              <a:buFont typeface="+mj-lt"/>
              <a:buAutoNum type="arabicPeriod"/>
            </a:pPr>
            <a:endParaRPr lang="en-US" sz="2400" dirty="0" smtClean="0"/>
          </a:p>
          <a:p>
            <a:pPr marL="514350" indent="-514350">
              <a:buFont typeface="+mj-lt"/>
              <a:buAutoNum type="arabicPeriod"/>
            </a:pPr>
            <a:endParaRPr lang="en-US" sz="2400" dirty="0" smtClean="0"/>
          </a:p>
          <a:p>
            <a:pPr marL="514350" indent="-514350">
              <a:buFont typeface="+mj-lt"/>
              <a:buAutoNum type="arabicPeriod"/>
            </a:pPr>
            <a:endParaRPr lang="en-US" sz="2400" dirty="0" smtClean="0"/>
          </a:p>
          <a:p>
            <a:pPr marL="514350" indent="-514350">
              <a:buFont typeface="+mj-lt"/>
              <a:buAutoNum type="arabicPeriod"/>
            </a:pPr>
            <a:r>
              <a:rPr lang="en-US" sz="2400" b="1" dirty="0" smtClean="0"/>
              <a:t>Security Code Estimation and Replay (SCER) Attack</a:t>
            </a:r>
            <a:r>
              <a:rPr lang="en-US" sz="2400" dirty="0" smtClean="0"/>
              <a:t>: estimate security code on-the-fly without additional noise</a:t>
            </a:r>
          </a:p>
          <a:p>
            <a:pPr marL="514350" indent="-514350">
              <a:buFont typeface="+mj-lt"/>
              <a:buAutoNum type="arabicPeriod"/>
            </a:pPr>
            <a:endParaRPr lang="en-US" sz="2400" dirty="0"/>
          </a:p>
        </p:txBody>
      </p:sp>
      <p:sp>
        <p:nvSpPr>
          <p:cNvPr id="4" name="Slide Number Placeholder 3"/>
          <p:cNvSpPr>
            <a:spLocks noGrp="1"/>
          </p:cNvSpPr>
          <p:nvPr>
            <p:ph type="sldNum" sz="quarter" idx="12"/>
          </p:nvPr>
        </p:nvSpPr>
        <p:spPr/>
        <p:txBody>
          <a:bodyPr/>
          <a:lstStyle/>
          <a:p>
            <a:fld id="{EB60AAE0-6DE2-421E-B8EB-B55D9973FFDB}" type="slidenum">
              <a:rPr lang="en-US" smtClean="0"/>
              <a:pPr/>
              <a:t>19</a:t>
            </a:fld>
            <a:endParaRPr lang="en-US"/>
          </a:p>
        </p:txBody>
      </p:sp>
      <p:pic>
        <p:nvPicPr>
          <p:cNvPr id="5" name="Picture 5"/>
          <p:cNvPicPr>
            <a:picLocks noChangeAspect="1" noChangeArrowheads="1"/>
          </p:cNvPicPr>
          <p:nvPr/>
        </p:nvPicPr>
        <p:blipFill>
          <a:blip r:embed="rId5" cstate="print"/>
          <a:srcRect/>
          <a:stretch>
            <a:fillRect/>
          </a:stretch>
        </p:blipFill>
        <p:spPr bwMode="auto">
          <a:xfrm>
            <a:off x="1507767" y="2317557"/>
            <a:ext cx="5766516" cy="710720"/>
          </a:xfrm>
          <a:prstGeom prst="rect">
            <a:avLst/>
          </a:prstGeom>
          <a:noFill/>
          <a:ln w="9525">
            <a:noFill/>
            <a:miter lim="800000"/>
            <a:headEnd/>
            <a:tailEnd/>
          </a:ln>
        </p:spPr>
      </p:pic>
      <p:pic>
        <p:nvPicPr>
          <p:cNvPr id="6" name="Picture 6"/>
          <p:cNvPicPr>
            <a:picLocks noChangeAspect="1" noChangeArrowheads="1"/>
          </p:cNvPicPr>
          <p:nvPr/>
        </p:nvPicPr>
        <p:blipFill>
          <a:blip r:embed="rId6" cstate="print"/>
          <a:srcRect/>
          <a:stretch>
            <a:fillRect/>
          </a:stretch>
        </p:blipFill>
        <p:spPr bwMode="auto">
          <a:xfrm>
            <a:off x="2127082" y="4882245"/>
            <a:ext cx="4527886" cy="695002"/>
          </a:xfrm>
          <a:prstGeom prst="rect">
            <a:avLst/>
          </a:prstGeom>
          <a:noFill/>
          <a:ln w="9525">
            <a:noFill/>
            <a:miter lim="800000"/>
            <a:headEnd/>
            <a:tailEnd/>
          </a:ln>
        </p:spPr>
      </p:pic>
      <p:sp>
        <p:nvSpPr>
          <p:cNvPr id="7" name="Rectangle 6"/>
          <p:cNvSpPr/>
          <p:nvPr/>
        </p:nvSpPr>
        <p:spPr>
          <a:xfrm>
            <a:off x="5616575" y="2400300"/>
            <a:ext cx="1628775" cy="552450"/>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981575" y="4943475"/>
            <a:ext cx="1609725" cy="552450"/>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447924" y="2400300"/>
            <a:ext cx="2847976" cy="552450"/>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48000" y="4943475"/>
            <a:ext cx="1657349" cy="552450"/>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447925" y="2952750"/>
            <a:ext cx="2838450" cy="615553"/>
            <a:chOff x="2447925" y="2952750"/>
            <a:chExt cx="2838450" cy="615553"/>
          </a:xfrm>
        </p:grpSpPr>
        <p:sp>
          <p:nvSpPr>
            <p:cNvPr id="12" name="TextBox 11"/>
            <p:cNvSpPr txBox="1"/>
            <p:nvPr/>
          </p:nvSpPr>
          <p:spPr>
            <a:xfrm>
              <a:off x="2447925" y="2952750"/>
              <a:ext cx="2838450" cy="615553"/>
            </a:xfrm>
            <a:prstGeom prst="rect">
              <a:avLst/>
            </a:prstGeom>
            <a:noFill/>
          </p:spPr>
          <p:txBody>
            <a:bodyPr wrap="square" rtlCol="0">
              <a:spAutoFit/>
            </a:bodyPr>
            <a:lstStyle/>
            <a:p>
              <a:pPr algn="ctr"/>
              <a:r>
                <a:rPr lang="en-US" sz="1700" dirty="0" smtClean="0"/>
                <a:t>re-broadcast with delay   </a:t>
              </a:r>
              <a:br>
                <a:rPr lang="en-US" sz="1700" dirty="0" smtClean="0"/>
              </a:br>
              <a:r>
                <a:rPr lang="en-US" sz="1700" dirty="0" smtClean="0"/>
                <a:t>and amplitude </a:t>
              </a:r>
              <a:endParaRPr lang="en-US" sz="1700" dirty="0"/>
            </a:p>
          </p:txBody>
        </p:sp>
        <p:pic>
          <p:nvPicPr>
            <p:cNvPr id="13" name="Picture 12" descr="addin_tmp.png"/>
            <p:cNvPicPr>
              <a:picLocks noChangeAspect="1"/>
            </p:cNvPicPr>
            <p:nvPr>
              <p:custDataLst>
                <p:tags r:id="rId2"/>
              </p:custDataLst>
            </p:nvPr>
          </p:nvPicPr>
          <p:blipFill>
            <a:blip r:embed="rId7" cstate="print"/>
            <a:stretch>
              <a:fillRect/>
            </a:stretch>
          </p:blipFill>
          <p:spPr>
            <a:xfrm>
              <a:off x="4940300" y="3035300"/>
              <a:ext cx="121920" cy="179070"/>
            </a:xfrm>
            <a:prstGeom prst="rect">
              <a:avLst/>
            </a:prstGeom>
          </p:spPr>
        </p:pic>
        <p:pic>
          <p:nvPicPr>
            <p:cNvPr id="14" name="Picture 13" descr="addin_tmp.png"/>
            <p:cNvPicPr>
              <a:picLocks noChangeAspect="1"/>
            </p:cNvPicPr>
            <p:nvPr>
              <p:custDataLst>
                <p:tags r:id="rId3"/>
              </p:custDataLst>
            </p:nvPr>
          </p:nvPicPr>
          <p:blipFill>
            <a:blip r:embed="rId8" cstate="print"/>
            <a:stretch>
              <a:fillRect/>
            </a:stretch>
          </p:blipFill>
          <p:spPr>
            <a:xfrm>
              <a:off x="4549775" y="3354614"/>
              <a:ext cx="142875" cy="114300"/>
            </a:xfrm>
            <a:prstGeom prst="rect">
              <a:avLst/>
            </a:prstGeom>
          </p:spPr>
        </p:pic>
      </p:grpSp>
      <p:grpSp>
        <p:nvGrpSpPr>
          <p:cNvPr id="18" name="Group 17"/>
          <p:cNvGrpSpPr/>
          <p:nvPr/>
        </p:nvGrpSpPr>
        <p:grpSpPr>
          <a:xfrm>
            <a:off x="3171826" y="5495925"/>
            <a:ext cx="1552574" cy="615553"/>
            <a:chOff x="3190876" y="5495925"/>
            <a:chExt cx="1552574" cy="615553"/>
          </a:xfrm>
        </p:grpSpPr>
        <p:sp>
          <p:nvSpPr>
            <p:cNvPr id="15" name="TextBox 14"/>
            <p:cNvSpPr txBox="1"/>
            <p:nvPr/>
          </p:nvSpPr>
          <p:spPr>
            <a:xfrm>
              <a:off x="3190876" y="5495925"/>
              <a:ext cx="1552574" cy="615553"/>
            </a:xfrm>
            <a:prstGeom prst="rect">
              <a:avLst/>
            </a:prstGeom>
            <a:noFill/>
          </p:spPr>
          <p:txBody>
            <a:bodyPr wrap="square" rtlCol="0">
              <a:spAutoFit/>
            </a:bodyPr>
            <a:lstStyle/>
            <a:p>
              <a:r>
                <a:rPr lang="en-US" sz="1700" dirty="0" smtClean="0"/>
                <a:t>security code </a:t>
              </a:r>
              <a:br>
                <a:rPr lang="en-US" sz="1700" dirty="0" smtClean="0"/>
              </a:br>
              <a:r>
                <a:rPr lang="en-US" sz="1700" dirty="0" smtClean="0"/>
                <a:t>  estimate </a:t>
              </a:r>
              <a:endParaRPr lang="en-US" sz="1700" dirty="0"/>
            </a:p>
          </p:txBody>
        </p:sp>
        <p:pic>
          <p:nvPicPr>
            <p:cNvPr id="16" name="Picture 15" descr="addin_tmp.png"/>
            <p:cNvPicPr>
              <a:picLocks noChangeAspect="1"/>
            </p:cNvPicPr>
            <p:nvPr>
              <p:custDataLst>
                <p:tags r:id="rId1"/>
              </p:custDataLst>
            </p:nvPr>
          </p:nvPicPr>
          <p:blipFill>
            <a:blip r:embed="rId9" cstate="print"/>
            <a:stretch>
              <a:fillRect/>
            </a:stretch>
          </p:blipFill>
          <p:spPr>
            <a:xfrm>
              <a:off x="4187825" y="5845175"/>
              <a:ext cx="144113" cy="152210"/>
            </a:xfrm>
            <a:prstGeom prst="rect">
              <a:avLst/>
            </a:prstGeom>
          </p:spPr>
        </p:pic>
      </p:grpSp>
    </p:spTree>
    <p:extLst>
      <p:ext uri="{BB962C8B-B14F-4D97-AF65-F5344CB8AC3E}">
        <p14:creationId xmlns:p14="http://schemas.microsoft.com/office/powerpoint/2010/main" val="11809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Talk Overview</a:t>
            </a:r>
            <a:endParaRPr lang="en-US" dirty="0"/>
          </a:p>
        </p:txBody>
      </p:sp>
      <p:sp>
        <p:nvSpPr>
          <p:cNvPr id="3" name="Content Placeholder 2"/>
          <p:cNvSpPr>
            <a:spLocks noGrp="1"/>
          </p:cNvSpPr>
          <p:nvPr>
            <p:ph idx="1"/>
          </p:nvPr>
        </p:nvSpPr>
        <p:spPr/>
        <p:txBody>
          <a:bodyPr/>
          <a:lstStyle/>
          <a:p>
            <a:r>
              <a:rPr lang="en-US" dirty="0" smtClean="0"/>
              <a:t>Civil GPS Spoofing Vulnerability</a:t>
            </a:r>
          </a:p>
          <a:p>
            <a:endParaRPr lang="en-US" dirty="0" smtClean="0"/>
          </a:p>
          <a:p>
            <a:r>
              <a:rPr lang="en-US" dirty="0" smtClean="0"/>
              <a:t>Anti-Spoofing Techniques</a:t>
            </a:r>
          </a:p>
          <a:p>
            <a:pPr lvl="1"/>
            <a:r>
              <a:rPr lang="en-US" dirty="0" smtClean="0"/>
              <a:t>Cryptographic: Navigation Message Authentication</a:t>
            </a:r>
          </a:p>
          <a:p>
            <a:pPr lvl="1"/>
            <a:r>
              <a:rPr lang="en-US" dirty="0" smtClean="0"/>
              <a:t>Non-Cryptographic: “Sandwich” Defense</a:t>
            </a:r>
          </a:p>
          <a:p>
            <a:pPr lvl="1"/>
            <a:endParaRPr lang="en-US" dirty="0" smtClean="0"/>
          </a:p>
          <a:p>
            <a:r>
              <a:rPr lang="en-US" dirty="0" smtClean="0"/>
              <a:t>Securing and Testing</a:t>
            </a:r>
          </a:p>
          <a:p>
            <a:endParaRPr lang="en-US" dirty="0"/>
          </a:p>
        </p:txBody>
      </p:sp>
      <p:sp>
        <p:nvSpPr>
          <p:cNvPr id="4" name="Slide Number Placeholder 3"/>
          <p:cNvSpPr>
            <a:spLocks noGrp="1"/>
          </p:cNvSpPr>
          <p:nvPr>
            <p:ph type="sldNum" sz="quarter" idx="12"/>
          </p:nvPr>
        </p:nvSpPr>
        <p:spPr/>
        <p:txBody>
          <a:bodyPr/>
          <a:lstStyle/>
          <a:p>
            <a:fld id="{EB60AAE0-6DE2-421E-B8EB-B55D9973FFDB}" type="slidenum">
              <a:rPr lang="en-US" smtClean="0"/>
              <a:pPr/>
              <a:t>2</a:t>
            </a:fld>
            <a:endParaRPr lang="en-US"/>
          </a:p>
        </p:txBody>
      </p:sp>
    </p:spTree>
    <p:extLst>
      <p:ext uri="{BB962C8B-B14F-4D97-AF65-F5344CB8AC3E}">
        <p14:creationId xmlns:p14="http://schemas.microsoft.com/office/powerpoint/2010/main" val="35762990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68362"/>
          </a:xfrm>
        </p:spPr>
        <p:txBody>
          <a:bodyPr>
            <a:noAutofit/>
          </a:bodyPr>
          <a:lstStyle/>
          <a:p>
            <a:r>
              <a:rPr lang="en-US" sz="4000" dirty="0" smtClean="0"/>
              <a:t>How to authenticate a GPS signal?</a:t>
            </a:r>
            <a:endParaRPr lang="en-US" sz="4000" dirty="0"/>
          </a:p>
        </p:txBody>
      </p:sp>
      <p:sp>
        <p:nvSpPr>
          <p:cNvPr id="4" name="Slide Number Placeholder 3"/>
          <p:cNvSpPr>
            <a:spLocks noGrp="1"/>
          </p:cNvSpPr>
          <p:nvPr>
            <p:ph type="sldNum" sz="quarter" idx="12"/>
          </p:nvPr>
        </p:nvSpPr>
        <p:spPr/>
        <p:txBody>
          <a:bodyPr/>
          <a:lstStyle/>
          <a:p>
            <a:fld id="{EB60AAE0-6DE2-421E-B8EB-B55D9973FFDB}" type="slidenum">
              <a:rPr lang="en-US" smtClean="0"/>
              <a:pPr/>
              <a:t>20</a:t>
            </a:fld>
            <a:endParaRPr lang="en-US"/>
          </a:p>
        </p:txBody>
      </p:sp>
      <p:pic>
        <p:nvPicPr>
          <p:cNvPr id="5" name="Picture 2"/>
          <p:cNvPicPr>
            <a:picLocks noGrp="1" noChangeAspect="1" noChangeArrowheads="1"/>
          </p:cNvPicPr>
          <p:nvPr>
            <p:ph idx="1"/>
          </p:nvPr>
        </p:nvPicPr>
        <p:blipFill>
          <a:blip r:embed="rId2" cstate="print"/>
          <a:stretch>
            <a:fillRect/>
          </a:stretch>
        </p:blipFill>
        <p:spPr bwMode="auto">
          <a:xfrm>
            <a:off x="194872" y="1020998"/>
            <a:ext cx="8754256" cy="5513228"/>
          </a:xfrm>
          <a:prstGeom prst="rect">
            <a:avLst/>
          </a:prstGeom>
          <a:noFill/>
          <a:ln>
            <a:noFill/>
          </a:ln>
        </p:spPr>
      </p:pic>
      <p:sp>
        <p:nvSpPr>
          <p:cNvPr id="6" name="TextBox 5"/>
          <p:cNvSpPr txBox="1"/>
          <p:nvPr/>
        </p:nvSpPr>
        <p:spPr>
          <a:xfrm>
            <a:off x="7762070" y="6392528"/>
            <a:ext cx="891590" cy="246221"/>
          </a:xfrm>
          <a:prstGeom prst="rect">
            <a:avLst/>
          </a:prstGeom>
          <a:noFill/>
        </p:spPr>
        <p:txBody>
          <a:bodyPr wrap="none" rtlCol="0">
            <a:spAutoFit/>
          </a:bodyPr>
          <a:lstStyle/>
          <a:p>
            <a:pPr algn="ctr"/>
            <a:r>
              <a:rPr lang="en-US" sz="1000" dirty="0" smtClean="0"/>
              <a:t>[WesRot&amp;12]</a:t>
            </a:r>
            <a:endParaRPr lang="en-US" sz="1000" dirty="0"/>
          </a:p>
        </p:txBody>
      </p:sp>
      <p:sp>
        <p:nvSpPr>
          <p:cNvPr id="7" name="Rounded Rectangle 6"/>
          <p:cNvSpPr/>
          <p:nvPr/>
        </p:nvSpPr>
        <p:spPr>
          <a:xfrm>
            <a:off x="4002374" y="2128603"/>
            <a:ext cx="2314450" cy="1588958"/>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019863" y="3809999"/>
            <a:ext cx="2427590" cy="2752725"/>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544126" y="1439058"/>
            <a:ext cx="2785571" cy="369332"/>
          </a:xfrm>
          <a:prstGeom prst="rect">
            <a:avLst/>
          </a:prstGeom>
          <a:noFill/>
        </p:spPr>
        <p:txBody>
          <a:bodyPr wrap="none" rtlCol="0">
            <a:spAutoFit/>
          </a:bodyPr>
          <a:lstStyle/>
          <a:p>
            <a:pPr algn="ctr"/>
            <a:r>
              <a:rPr lang="en-US" b="1" dirty="0" smtClean="0">
                <a:solidFill>
                  <a:schemeClr val="accent6"/>
                </a:solidFill>
              </a:rPr>
              <a:t>Code Origin Authentication</a:t>
            </a:r>
            <a:endParaRPr lang="en-US" b="1" dirty="0">
              <a:solidFill>
                <a:schemeClr val="accent6"/>
              </a:solidFill>
            </a:endParaRPr>
          </a:p>
        </p:txBody>
      </p:sp>
      <p:sp>
        <p:nvSpPr>
          <p:cNvPr id="12" name="TextBox 11"/>
          <p:cNvSpPr txBox="1"/>
          <p:nvPr/>
        </p:nvSpPr>
        <p:spPr>
          <a:xfrm>
            <a:off x="2150462" y="1141751"/>
            <a:ext cx="2849691" cy="369332"/>
          </a:xfrm>
          <a:prstGeom prst="rect">
            <a:avLst/>
          </a:prstGeom>
          <a:noFill/>
        </p:spPr>
        <p:txBody>
          <a:bodyPr wrap="none" rtlCol="0">
            <a:spAutoFit/>
          </a:bodyPr>
          <a:lstStyle/>
          <a:p>
            <a:pPr algn="ctr"/>
            <a:r>
              <a:rPr lang="en-US" b="1" dirty="0" smtClean="0">
                <a:solidFill>
                  <a:schemeClr val="accent6"/>
                </a:solidFill>
              </a:rPr>
              <a:t>Code Timing Authentication</a:t>
            </a:r>
            <a:endParaRPr lang="en-US" b="1" dirty="0">
              <a:solidFill>
                <a:schemeClr val="accent6"/>
              </a:solidFill>
            </a:endParaRPr>
          </a:p>
        </p:txBody>
      </p:sp>
      <p:sp>
        <p:nvSpPr>
          <p:cNvPr id="13" name="Rounded Rectangle 12"/>
          <p:cNvSpPr/>
          <p:nvPr/>
        </p:nvSpPr>
        <p:spPr>
          <a:xfrm>
            <a:off x="383381" y="1759743"/>
            <a:ext cx="1771990" cy="488781"/>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3" idx="3"/>
            <a:endCxn id="12" idx="2"/>
          </p:cNvCxnSpPr>
          <p:nvPr/>
        </p:nvCxnSpPr>
        <p:spPr>
          <a:xfrm flipV="1">
            <a:off x="2155371" y="1511083"/>
            <a:ext cx="1419937" cy="493051"/>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0" idx="0"/>
            <a:endCxn id="12" idx="2"/>
          </p:cNvCxnSpPr>
          <p:nvPr/>
        </p:nvCxnSpPr>
        <p:spPr>
          <a:xfrm flipH="1" flipV="1">
            <a:off x="3575308" y="1511083"/>
            <a:ext cx="1658350" cy="2298916"/>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7" idx="0"/>
            <a:endCxn id="11" idx="2"/>
          </p:cNvCxnSpPr>
          <p:nvPr/>
        </p:nvCxnSpPr>
        <p:spPr>
          <a:xfrm flipH="1" flipV="1">
            <a:off x="4936912" y="1808390"/>
            <a:ext cx="222687" cy="320213"/>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8313575" y="2113613"/>
            <a:ext cx="466531" cy="4214733"/>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8017735" y="1399083"/>
            <a:ext cx="906017" cy="369332"/>
          </a:xfrm>
          <a:prstGeom prst="rect">
            <a:avLst/>
          </a:prstGeom>
          <a:noFill/>
        </p:spPr>
        <p:txBody>
          <a:bodyPr wrap="none" rtlCol="0">
            <a:spAutoFit/>
          </a:bodyPr>
          <a:lstStyle/>
          <a:p>
            <a:pPr algn="ctr"/>
            <a:r>
              <a:rPr lang="en-US" b="1" dirty="0" smtClean="0">
                <a:solidFill>
                  <a:schemeClr val="accent6"/>
                </a:solidFill>
              </a:rPr>
              <a:t>Metrics</a:t>
            </a:r>
            <a:endParaRPr lang="en-US" b="1" dirty="0">
              <a:solidFill>
                <a:schemeClr val="accent6"/>
              </a:solidFill>
            </a:endParaRPr>
          </a:p>
        </p:txBody>
      </p:sp>
      <p:cxnSp>
        <p:nvCxnSpPr>
          <p:cNvPr id="36" name="Straight Connector 35"/>
          <p:cNvCxnSpPr>
            <a:stCxn id="34" idx="0"/>
            <a:endCxn id="35" idx="2"/>
          </p:cNvCxnSpPr>
          <p:nvPr/>
        </p:nvCxnSpPr>
        <p:spPr>
          <a:xfrm flipH="1" flipV="1">
            <a:off x="8470744" y="1768415"/>
            <a:ext cx="76097" cy="345198"/>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729014" y="942522"/>
            <a:ext cx="7414986" cy="186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181225" y="3762376"/>
            <a:ext cx="6962775" cy="3095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28649" y="4257674"/>
            <a:ext cx="647701" cy="2571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190625" y="5667375"/>
            <a:ext cx="990600" cy="1190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181225" y="2162175"/>
            <a:ext cx="6962775" cy="186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28599" y="976857"/>
            <a:ext cx="2071689" cy="5169109"/>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30391" y="6413718"/>
            <a:ext cx="1914948" cy="369332"/>
          </a:xfrm>
          <a:prstGeom prst="rect">
            <a:avLst/>
          </a:prstGeom>
          <a:noFill/>
        </p:spPr>
        <p:txBody>
          <a:bodyPr wrap="none" rtlCol="0">
            <a:spAutoFit/>
          </a:bodyPr>
          <a:lstStyle/>
          <a:p>
            <a:pPr algn="ctr"/>
            <a:r>
              <a:rPr lang="en-US" b="1" dirty="0" smtClean="0">
                <a:solidFill>
                  <a:schemeClr val="accent6"/>
                </a:solidFill>
              </a:rPr>
              <a:t>Standard Receiver</a:t>
            </a:r>
            <a:endParaRPr lang="en-US" b="1" dirty="0">
              <a:solidFill>
                <a:schemeClr val="accent6"/>
              </a:solidFill>
            </a:endParaRPr>
          </a:p>
        </p:txBody>
      </p:sp>
      <p:cxnSp>
        <p:nvCxnSpPr>
          <p:cNvPr id="23" name="Straight Connector 22"/>
          <p:cNvCxnSpPr>
            <a:stCxn id="8" idx="2"/>
            <a:endCxn id="21" idx="0"/>
          </p:cNvCxnSpPr>
          <p:nvPr/>
        </p:nvCxnSpPr>
        <p:spPr>
          <a:xfrm>
            <a:off x="1264444" y="6145966"/>
            <a:ext cx="23421" cy="2677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891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0"/>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8"/>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2"/>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17"/>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3"/>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0" grpId="1" animBg="1"/>
      <p:bldP spid="11" grpId="0"/>
      <p:bldP spid="12" grpId="0"/>
      <p:bldP spid="12" grpId="1"/>
      <p:bldP spid="13" grpId="0" animBg="1"/>
      <p:bldP spid="13" grpId="1" animBg="1"/>
      <p:bldP spid="34" grpId="0" animBg="1"/>
      <p:bldP spid="35" grpId="0"/>
      <p:bldP spid="20" grpId="0" animBg="1"/>
      <p:bldP spid="24" grpId="0" animBg="1"/>
      <p:bldP spid="25" grpId="0" animBg="1"/>
      <p:bldP spid="26" grpId="0" animBg="1"/>
      <p:bldP spid="27" grpId="0" animBg="1"/>
      <p:bldP spid="8" grpId="0" animBg="1"/>
      <p:bldP spid="8" grpId="1" animBg="1"/>
      <p:bldP spid="21" grpId="0"/>
      <p:bldP spid="21"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2638"/>
            <a:ext cx="8229600" cy="707886"/>
          </a:xfrm>
        </p:spPr>
        <p:txBody>
          <a:bodyPr>
            <a:spAutoFit/>
          </a:bodyPr>
          <a:lstStyle/>
          <a:p>
            <a:r>
              <a:rPr lang="en-US" sz="4000" dirty="0" smtClean="0"/>
              <a:t>Declaring a Signal Authentic</a:t>
            </a:r>
            <a:endParaRPr lang="en-US" sz="4000" dirty="0"/>
          </a:p>
        </p:txBody>
      </p:sp>
      <p:sp>
        <p:nvSpPr>
          <p:cNvPr id="3" name="Content Placeholder 2"/>
          <p:cNvSpPr>
            <a:spLocks noGrp="1"/>
          </p:cNvSpPr>
          <p:nvPr>
            <p:ph idx="1"/>
          </p:nvPr>
        </p:nvSpPr>
        <p:spPr>
          <a:xfrm>
            <a:off x="457200" y="1219200"/>
            <a:ext cx="8229600" cy="2257425"/>
          </a:xfrm>
        </p:spPr>
        <p:txBody>
          <a:bodyPr>
            <a:normAutofit/>
          </a:bodyPr>
          <a:lstStyle/>
          <a:p>
            <a:pPr marL="514350" lvl="1" indent="-514350">
              <a:buFont typeface="Arial" pitchFamily="34" charset="0"/>
              <a:buChar char="•"/>
            </a:pPr>
            <a:r>
              <a:rPr lang="en-US" dirty="0" smtClean="0"/>
              <a:t>From time of verifiable non-spoofing event:</a:t>
            </a:r>
          </a:p>
          <a:p>
            <a:pPr marL="971550" lvl="1" indent="-514350">
              <a:buFont typeface="+mj-lt"/>
              <a:buAutoNum type="arabicPeriod"/>
            </a:pPr>
            <a:r>
              <a:rPr lang="en-US" dirty="0" smtClean="0"/>
              <a:t>Logical     remained low</a:t>
            </a:r>
          </a:p>
          <a:p>
            <a:pPr marL="971550" lvl="1" indent="-514350">
              <a:buFont typeface="+mj-lt"/>
              <a:buAutoNum type="arabicPeriod"/>
            </a:pPr>
            <a:r>
              <a:rPr lang="en-US" dirty="0" smtClean="0"/>
              <a:t>Logical        remained low</a:t>
            </a:r>
          </a:p>
          <a:p>
            <a:pPr marL="971550" lvl="1" indent="-514350">
              <a:buFont typeface="+mj-lt"/>
              <a:buAutoNum type="arabicPeriod"/>
            </a:pPr>
            <a:r>
              <a:rPr lang="en-US" dirty="0" smtClean="0"/>
              <a:t>       remains above acceptable threshold</a:t>
            </a:r>
          </a:p>
          <a:p>
            <a:endParaRPr lang="en-US" dirty="0"/>
          </a:p>
        </p:txBody>
      </p:sp>
      <p:sp>
        <p:nvSpPr>
          <p:cNvPr id="4" name="Slide Number Placeholder 3"/>
          <p:cNvSpPr>
            <a:spLocks noGrp="1"/>
          </p:cNvSpPr>
          <p:nvPr>
            <p:ph type="sldNum" sz="quarter" idx="12"/>
          </p:nvPr>
        </p:nvSpPr>
        <p:spPr/>
        <p:txBody>
          <a:bodyPr/>
          <a:lstStyle/>
          <a:p>
            <a:fld id="{EB60AAE0-6DE2-421E-B8EB-B55D9973FFDB}" type="slidenum">
              <a:rPr lang="en-US" smtClean="0"/>
              <a:pPr/>
              <a:t>21</a:t>
            </a:fld>
            <a:endParaRPr lang="en-US"/>
          </a:p>
        </p:txBody>
      </p:sp>
      <p:pic>
        <p:nvPicPr>
          <p:cNvPr id="6" name="Picture 2"/>
          <p:cNvPicPr>
            <a:picLocks noChangeAspect="1" noChangeArrowheads="1"/>
          </p:cNvPicPr>
          <p:nvPr/>
        </p:nvPicPr>
        <p:blipFill>
          <a:blip r:embed="rId5" cstate="print"/>
          <a:stretch>
            <a:fillRect/>
          </a:stretch>
        </p:blipFill>
        <p:spPr bwMode="auto">
          <a:xfrm>
            <a:off x="2340688" y="3648075"/>
            <a:ext cx="4520684" cy="2847024"/>
          </a:xfrm>
          <a:prstGeom prst="rect">
            <a:avLst/>
          </a:prstGeom>
          <a:ln>
            <a:noFill/>
          </a:ln>
          <a:effectLst>
            <a:outerShdw blurRad="292100" dist="139700" dir="2700000" algn="tl" rotWithShape="0">
              <a:srgbClr val="333333">
                <a:alpha val="65000"/>
              </a:srgbClr>
            </a:outerShdw>
          </a:effectLst>
        </p:spPr>
      </p:pic>
      <p:pic>
        <p:nvPicPr>
          <p:cNvPr id="7" name="Picture 6" descr="addin_tmp.png"/>
          <p:cNvPicPr>
            <a:picLocks noChangeAspect="1"/>
          </p:cNvPicPr>
          <p:nvPr>
            <p:custDataLst>
              <p:tags r:id="rId1"/>
            </p:custDataLst>
          </p:nvPr>
        </p:nvPicPr>
        <p:blipFill>
          <a:blip r:embed="rId6" cstate="print"/>
          <a:stretch>
            <a:fillRect/>
          </a:stretch>
        </p:blipFill>
        <p:spPr>
          <a:xfrm>
            <a:off x="2601365" y="1869763"/>
            <a:ext cx="213360" cy="258699"/>
          </a:xfrm>
          <a:prstGeom prst="rect">
            <a:avLst/>
          </a:prstGeom>
        </p:spPr>
      </p:pic>
      <p:pic>
        <p:nvPicPr>
          <p:cNvPr id="8" name="Picture 7" descr="addin_tmp.png"/>
          <p:cNvPicPr>
            <a:picLocks noChangeAspect="1"/>
          </p:cNvPicPr>
          <p:nvPr>
            <p:custDataLst>
              <p:tags r:id="rId2"/>
            </p:custDataLst>
          </p:nvPr>
        </p:nvPicPr>
        <p:blipFill>
          <a:blip r:embed="rId7" cstate="print"/>
          <a:stretch>
            <a:fillRect/>
          </a:stretch>
        </p:blipFill>
        <p:spPr>
          <a:xfrm>
            <a:off x="2616355" y="2380833"/>
            <a:ext cx="397383" cy="296037"/>
          </a:xfrm>
          <a:prstGeom prst="rect">
            <a:avLst/>
          </a:prstGeom>
        </p:spPr>
      </p:pic>
      <p:pic>
        <p:nvPicPr>
          <p:cNvPr id="9" name="Picture 8" descr="addin_tmp.png"/>
          <p:cNvPicPr>
            <a:picLocks noChangeAspect="1"/>
          </p:cNvPicPr>
          <p:nvPr>
            <p:custDataLst>
              <p:tags r:id="rId3"/>
            </p:custDataLst>
          </p:nvPr>
        </p:nvPicPr>
        <p:blipFill>
          <a:blip r:embed="rId8" cstate="print"/>
          <a:stretch>
            <a:fillRect/>
          </a:stretch>
        </p:blipFill>
        <p:spPr>
          <a:xfrm>
            <a:off x="1550648" y="2890046"/>
            <a:ext cx="434721" cy="296037"/>
          </a:xfrm>
          <a:prstGeom prst="rect">
            <a:avLst/>
          </a:prstGeom>
        </p:spPr>
      </p:pic>
    </p:spTree>
    <p:extLst>
      <p:ext uri="{BB962C8B-B14F-4D97-AF65-F5344CB8AC3E}">
        <p14:creationId xmlns:p14="http://schemas.microsoft.com/office/powerpoint/2010/main" val="7006195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68362"/>
          </a:xfrm>
        </p:spPr>
        <p:txBody>
          <a:bodyPr>
            <a:noAutofit/>
          </a:bodyPr>
          <a:lstStyle/>
          <a:p>
            <a:r>
              <a:rPr lang="en-US" sz="4000" dirty="0" smtClean="0"/>
              <a:t>Embedding the Signature</a:t>
            </a:r>
            <a:endParaRPr lang="en-US" sz="4000" dirty="0"/>
          </a:p>
        </p:txBody>
      </p:sp>
      <p:sp>
        <p:nvSpPr>
          <p:cNvPr id="3" name="Content Placeholder 2"/>
          <p:cNvSpPr>
            <a:spLocks noGrp="1"/>
          </p:cNvSpPr>
          <p:nvPr>
            <p:ph sz="half" idx="1"/>
          </p:nvPr>
        </p:nvSpPr>
        <p:spPr>
          <a:xfrm>
            <a:off x="224976" y="1251696"/>
            <a:ext cx="8318949" cy="2168289"/>
          </a:xfrm>
        </p:spPr>
        <p:txBody>
          <a:bodyPr>
            <a:normAutofit/>
          </a:bodyPr>
          <a:lstStyle/>
          <a:p>
            <a:r>
              <a:rPr lang="en-US" sz="2000" dirty="0" smtClean="0"/>
              <a:t>Civil Navigation (CNAV) Message</a:t>
            </a:r>
          </a:p>
          <a:p>
            <a:pPr lvl="1"/>
            <a:r>
              <a:rPr lang="en-US" sz="1800" dirty="0" smtClean="0"/>
              <a:t>Flexible &amp; extensible</a:t>
            </a:r>
          </a:p>
          <a:p>
            <a:r>
              <a:rPr lang="en-US" sz="2000" dirty="0" smtClean="0"/>
              <a:t>Packet-like structure:</a:t>
            </a:r>
          </a:p>
          <a:p>
            <a:pPr lvl="1"/>
            <a:r>
              <a:rPr lang="en-US" sz="1800" dirty="0" smtClean="0"/>
              <a:t>300 bits in 12 sec</a:t>
            </a:r>
          </a:p>
          <a:p>
            <a:pPr lvl="1"/>
            <a:r>
              <a:rPr lang="en-US" sz="1800" dirty="0" smtClean="0"/>
              <a:t>Message Type ID field can identify up to 64 messages of which only 15 are defined</a:t>
            </a:r>
          </a:p>
        </p:txBody>
      </p:sp>
      <p:sp>
        <p:nvSpPr>
          <p:cNvPr id="5" name="Slide Number Placeholder 4"/>
          <p:cNvSpPr>
            <a:spLocks noGrp="1"/>
          </p:cNvSpPr>
          <p:nvPr>
            <p:ph type="sldNum" sz="quarter" idx="12"/>
          </p:nvPr>
        </p:nvSpPr>
        <p:spPr/>
        <p:txBody>
          <a:bodyPr/>
          <a:lstStyle/>
          <a:p>
            <a:fld id="{EB60AAE0-6DE2-421E-B8EB-B55D9973FFDB}" type="slidenum">
              <a:rPr lang="en-US" smtClean="0"/>
              <a:pPr/>
              <a:t>22</a:t>
            </a:fld>
            <a:endParaRPr lang="en-US"/>
          </a:p>
        </p:txBody>
      </p:sp>
      <p:pic>
        <p:nvPicPr>
          <p:cNvPr id="13" name="Picture 2"/>
          <p:cNvPicPr>
            <a:picLocks noChangeAspect="1" noChangeArrowheads="1"/>
          </p:cNvPicPr>
          <p:nvPr/>
        </p:nvPicPr>
        <p:blipFill>
          <a:blip r:embed="rId2" cstate="print"/>
          <a:srcRect l="5004" t="7411" r="6059" b="28823"/>
          <a:stretch>
            <a:fillRect/>
          </a:stretch>
        </p:blipFill>
        <p:spPr bwMode="auto">
          <a:xfrm>
            <a:off x="530224" y="3734318"/>
            <a:ext cx="5675086" cy="1059544"/>
          </a:xfrm>
          <a:prstGeom prst="rect">
            <a:avLst/>
          </a:prstGeom>
          <a:ln>
            <a:noFill/>
          </a:ln>
          <a:effectLst>
            <a:outerShdw blurRad="292100" dist="139700" dir="2700000" algn="tl" rotWithShape="0">
              <a:srgbClr val="333333">
                <a:alpha val="65000"/>
              </a:srgbClr>
            </a:outerShdw>
          </a:effectLst>
        </p:spPr>
      </p:pic>
      <p:pic>
        <p:nvPicPr>
          <p:cNvPr id="14" name="Picture 4"/>
          <p:cNvPicPr>
            <a:picLocks noChangeAspect="1" noChangeArrowheads="1"/>
          </p:cNvPicPr>
          <p:nvPr/>
        </p:nvPicPr>
        <p:blipFill>
          <a:blip r:embed="rId3" cstate="print"/>
          <a:srcRect l="1894" t="26171" r="1609" b="8865"/>
          <a:stretch>
            <a:fillRect/>
          </a:stretch>
        </p:blipFill>
        <p:spPr bwMode="auto">
          <a:xfrm>
            <a:off x="1202551" y="5403470"/>
            <a:ext cx="7150874" cy="1059542"/>
          </a:xfrm>
          <a:prstGeom prst="rect">
            <a:avLst/>
          </a:prstGeom>
          <a:ln>
            <a:noFill/>
          </a:ln>
          <a:effectLst>
            <a:outerShdw blurRad="292100" dist="139700" dir="2700000" algn="tl" rotWithShape="0">
              <a:srgbClr val="333333">
                <a:alpha val="65000"/>
              </a:srgbClr>
            </a:outerShdw>
          </a:effectLst>
        </p:spPr>
      </p:pic>
      <p:cxnSp>
        <p:nvCxnSpPr>
          <p:cNvPr id="15" name="Straight Connector 14"/>
          <p:cNvCxnSpPr/>
          <p:nvPr/>
        </p:nvCxnSpPr>
        <p:spPr>
          <a:xfrm flipH="1">
            <a:off x="1311728" y="4721294"/>
            <a:ext cx="3079298" cy="7765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103710" y="4721294"/>
            <a:ext cx="2173174" cy="7741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902528" y="5488283"/>
            <a:ext cx="923925" cy="904875"/>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407729" y="5488283"/>
            <a:ext cx="895350" cy="904875"/>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8242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Non-Cryptographic </a:t>
            </a:r>
            <a:br>
              <a:rPr lang="en-US" dirty="0" smtClean="0"/>
            </a:br>
            <a:r>
              <a:rPr lang="en-US" dirty="0" smtClean="0"/>
              <a:t>Anti-Spoofing</a:t>
            </a:r>
            <a:endParaRPr lang="en-US" dirty="0"/>
          </a:p>
        </p:txBody>
      </p:sp>
      <p:sp>
        <p:nvSpPr>
          <p:cNvPr id="3" name="Text Placeholder 2"/>
          <p:cNvSpPr>
            <a:spLocks noGrp="1"/>
          </p:cNvSpPr>
          <p:nvPr>
            <p:ph type="body" idx="1"/>
          </p:nvPr>
        </p:nvSpPr>
        <p:spPr/>
        <p:txBody>
          <a:bodyPr/>
          <a:lstStyle/>
          <a:p>
            <a:r>
              <a:rPr lang="en-US" dirty="0" smtClean="0"/>
              <a:t>Anti-Spoofing</a:t>
            </a:r>
            <a:endParaRPr lang="en-US" dirty="0"/>
          </a:p>
        </p:txBody>
      </p:sp>
      <p:sp>
        <p:nvSpPr>
          <p:cNvPr id="4" name="Slide Number Placeholder 3"/>
          <p:cNvSpPr>
            <a:spLocks noGrp="1"/>
          </p:cNvSpPr>
          <p:nvPr>
            <p:ph type="sldNum" sz="quarter" idx="12"/>
          </p:nvPr>
        </p:nvSpPr>
        <p:spPr/>
        <p:txBody>
          <a:bodyPr/>
          <a:lstStyle/>
          <a:p>
            <a:fld id="{EB60AAE0-6DE2-421E-B8EB-B55D9973FFDB}" type="slidenum">
              <a:rPr lang="en-US" smtClean="0"/>
              <a:pPr/>
              <a:t>23</a:t>
            </a:fld>
            <a:endParaRPr lang="en-US"/>
          </a:p>
        </p:txBody>
      </p:sp>
    </p:spTree>
    <p:extLst>
      <p:ext uri="{BB962C8B-B14F-4D97-AF65-F5344CB8AC3E}">
        <p14:creationId xmlns:p14="http://schemas.microsoft.com/office/powerpoint/2010/main" val="24917422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Spoofing Requirement and Difficulty</a:t>
            </a:r>
            <a:endParaRPr lang="en-US" dirty="0"/>
          </a:p>
        </p:txBody>
      </p:sp>
      <p:sp>
        <p:nvSpPr>
          <p:cNvPr id="3" name="Content Placeholder 2"/>
          <p:cNvSpPr>
            <a:spLocks noGrp="1"/>
          </p:cNvSpPr>
          <p:nvPr>
            <p:ph sz="half" idx="1"/>
          </p:nvPr>
        </p:nvSpPr>
        <p:spPr>
          <a:xfrm>
            <a:off x="381000" y="1234464"/>
            <a:ext cx="3914775" cy="4891699"/>
          </a:xfrm>
        </p:spPr>
        <p:txBody>
          <a:bodyPr/>
          <a:lstStyle/>
          <a:p>
            <a:pPr marL="406400" indent="-406400">
              <a:buNone/>
            </a:pPr>
            <a:r>
              <a:rPr lang="en-US" b="1" dirty="0" smtClean="0"/>
              <a:t>Q</a:t>
            </a:r>
            <a:r>
              <a:rPr lang="en-US" dirty="0" smtClean="0"/>
              <a:t>: What is a requirement of a successful spoofing attack?</a:t>
            </a:r>
          </a:p>
          <a:p>
            <a:pPr marL="406400" indent="-406400"/>
            <a:endParaRPr lang="en-US" dirty="0" smtClean="0"/>
          </a:p>
          <a:p>
            <a:pPr marL="406400" indent="-406400">
              <a:buNone/>
            </a:pPr>
            <a:r>
              <a:rPr lang="en-US" b="1" dirty="0" smtClean="0"/>
              <a:t>A</a:t>
            </a:r>
            <a:r>
              <a:rPr lang="en-US" dirty="0" smtClean="0"/>
              <a:t>: Spoofed signal power  greater than authentic signal power</a:t>
            </a:r>
            <a:endParaRPr lang="en-US" dirty="0"/>
          </a:p>
        </p:txBody>
      </p:sp>
      <p:sp>
        <p:nvSpPr>
          <p:cNvPr id="4" name="Content Placeholder 3"/>
          <p:cNvSpPr>
            <a:spLocks noGrp="1"/>
          </p:cNvSpPr>
          <p:nvPr>
            <p:ph sz="half" idx="2"/>
          </p:nvPr>
        </p:nvSpPr>
        <p:spPr>
          <a:xfrm>
            <a:off x="4572000" y="1234464"/>
            <a:ext cx="3914775" cy="4891699"/>
          </a:xfrm>
        </p:spPr>
        <p:txBody>
          <a:bodyPr/>
          <a:lstStyle/>
          <a:p>
            <a:pPr marL="457200" indent="-457200">
              <a:buNone/>
            </a:pPr>
            <a:r>
              <a:rPr lang="en-US" b="1" dirty="0" smtClean="0"/>
              <a:t>Q</a:t>
            </a:r>
            <a:r>
              <a:rPr lang="en-US" dirty="0" smtClean="0"/>
              <a:t>: What is a difficulty of a successful spoofing attack?</a:t>
            </a:r>
          </a:p>
          <a:p>
            <a:pPr marL="457200" indent="-457200">
              <a:buNone/>
            </a:pPr>
            <a:endParaRPr lang="en-US" dirty="0" smtClean="0"/>
          </a:p>
          <a:p>
            <a:pPr marL="457200" indent="-457200">
              <a:buNone/>
            </a:pPr>
            <a:r>
              <a:rPr lang="en-US" b="1" dirty="0" smtClean="0"/>
              <a:t>A</a:t>
            </a:r>
            <a:r>
              <a:rPr lang="en-US" dirty="0" smtClean="0"/>
              <a:t>: Suppressing authentic signals while remaining below J/N sensor detector</a:t>
            </a:r>
            <a:endParaRPr lang="en-US" dirty="0"/>
          </a:p>
        </p:txBody>
      </p:sp>
      <p:sp>
        <p:nvSpPr>
          <p:cNvPr id="5" name="Slide Number Placeholder 4"/>
          <p:cNvSpPr>
            <a:spLocks noGrp="1"/>
          </p:cNvSpPr>
          <p:nvPr>
            <p:ph type="sldNum" sz="quarter" idx="12"/>
          </p:nvPr>
        </p:nvSpPr>
        <p:spPr/>
        <p:txBody>
          <a:bodyPr/>
          <a:lstStyle/>
          <a:p>
            <a:fld id="{EB60AAE0-6DE2-421E-B8EB-B55D9973FFDB}" type="slidenum">
              <a:rPr lang="en-US" smtClean="0"/>
              <a:pPr/>
              <a:t>24</a:t>
            </a:fld>
            <a:endParaRPr lang="en-US" dirty="0"/>
          </a:p>
        </p:txBody>
      </p:sp>
      <p:pic>
        <p:nvPicPr>
          <p:cNvPr id="6" name="Picture 2"/>
          <p:cNvPicPr>
            <a:picLocks noChangeAspect="1" noChangeArrowheads="1"/>
          </p:cNvPicPr>
          <p:nvPr/>
        </p:nvPicPr>
        <p:blipFill>
          <a:blip r:embed="rId2" cstate="print"/>
          <a:srcRect/>
          <a:stretch>
            <a:fillRect/>
          </a:stretch>
        </p:blipFill>
        <p:spPr bwMode="auto">
          <a:xfrm>
            <a:off x="1371635" y="4892024"/>
            <a:ext cx="2011658" cy="391943"/>
          </a:xfrm>
          <a:prstGeom prst="rect">
            <a:avLst/>
          </a:prstGeom>
          <a:noFill/>
          <a:ln w="9525">
            <a:noFill/>
            <a:miter lim="800000"/>
            <a:headEnd/>
            <a:tailEnd/>
          </a:ln>
        </p:spPr>
      </p:pic>
      <p:cxnSp>
        <p:nvCxnSpPr>
          <p:cNvPr id="9" name="Straight Connector 8"/>
          <p:cNvCxnSpPr/>
          <p:nvPr/>
        </p:nvCxnSpPr>
        <p:spPr>
          <a:xfrm>
            <a:off x="4441371" y="1161143"/>
            <a:ext cx="0" cy="5239657"/>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2956" t="32564" r="9498" b="24666"/>
          <a:stretch>
            <a:fillRect/>
          </a:stretch>
        </p:blipFill>
        <p:spPr bwMode="auto">
          <a:xfrm>
            <a:off x="5443446" y="5257780"/>
            <a:ext cx="2582953" cy="7692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4021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“Sandwich” Defense</a:t>
            </a:r>
            <a:endParaRPr lang="en-US" sz="4000" dirty="0"/>
          </a:p>
        </p:txBody>
      </p:sp>
      <p:sp>
        <p:nvSpPr>
          <p:cNvPr id="7" name="Content Placeholder 6"/>
          <p:cNvSpPr>
            <a:spLocks noGrp="1"/>
          </p:cNvSpPr>
          <p:nvPr>
            <p:ph idx="1"/>
          </p:nvPr>
        </p:nvSpPr>
        <p:spPr/>
        <p:txBody>
          <a:bodyPr>
            <a:normAutofit/>
          </a:bodyPr>
          <a:lstStyle/>
          <a:p>
            <a:r>
              <a:rPr lang="en-US" dirty="0" smtClean="0"/>
              <a:t>Constrain spoofer between </a:t>
            </a:r>
          </a:p>
          <a:p>
            <a:pPr marL="971550" lvl="1" indent="-514350">
              <a:buFont typeface="+mj-lt"/>
              <a:buAutoNum type="arabicPeriod"/>
            </a:pPr>
            <a:r>
              <a:rPr lang="en-US" dirty="0" smtClean="0"/>
              <a:t>total in-band received power detector &amp;</a:t>
            </a:r>
          </a:p>
          <a:p>
            <a:pPr marL="971550" lvl="1" indent="-514350">
              <a:buFont typeface="+mj-lt"/>
              <a:buAutoNum type="arabicPeriod"/>
            </a:pPr>
            <a:r>
              <a:rPr lang="en-US" dirty="0" smtClean="0"/>
              <a:t>cross-correlation function distortion monitor</a:t>
            </a:r>
          </a:p>
          <a:p>
            <a:endParaRPr lang="en-US" dirty="0" smtClean="0"/>
          </a:p>
          <a:p>
            <a:r>
              <a:rPr lang="en-US" dirty="0" smtClean="0"/>
              <a:t>Features</a:t>
            </a:r>
          </a:p>
          <a:p>
            <a:pPr lvl="1"/>
            <a:r>
              <a:rPr lang="en-US" dirty="0" smtClean="0"/>
              <a:t>Use multiple correlator taps (RAKE-like)</a:t>
            </a:r>
          </a:p>
          <a:p>
            <a:pPr lvl="1"/>
            <a:r>
              <a:rPr lang="en-US" dirty="0" smtClean="0"/>
              <a:t>Check multipath signatures across channels</a:t>
            </a:r>
          </a:p>
          <a:p>
            <a:pPr lvl="1"/>
            <a:r>
              <a:rPr lang="en-US" dirty="0" smtClean="0"/>
              <a:t>Real-time, software defense</a:t>
            </a:r>
          </a:p>
        </p:txBody>
      </p:sp>
      <p:sp>
        <p:nvSpPr>
          <p:cNvPr id="5" name="Slide Number Placeholder 4"/>
          <p:cNvSpPr>
            <a:spLocks noGrp="1"/>
          </p:cNvSpPr>
          <p:nvPr>
            <p:ph type="sldNum" sz="quarter" idx="12"/>
          </p:nvPr>
        </p:nvSpPr>
        <p:spPr/>
        <p:txBody>
          <a:bodyPr/>
          <a:lstStyle/>
          <a:p>
            <a:fld id="{EB60AAE0-6DE2-421E-B8EB-B55D9973FFDB}" type="slidenum">
              <a:rPr lang="en-US" smtClean="0"/>
              <a:pPr/>
              <a:t>25</a:t>
            </a:fld>
            <a:endParaRPr lang="en-US" dirty="0"/>
          </a:p>
        </p:txBody>
      </p:sp>
    </p:spTree>
    <p:extLst>
      <p:ext uri="{BB962C8B-B14F-4D97-AF65-F5344CB8AC3E}">
        <p14:creationId xmlns:p14="http://schemas.microsoft.com/office/powerpoint/2010/main" val="34324372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Spoofed Signal Distortions</a:t>
            </a:r>
            <a:endParaRPr lang="en-US" dirty="0"/>
          </a:p>
        </p:txBody>
      </p:sp>
      <p:sp>
        <p:nvSpPr>
          <p:cNvPr id="4" name="Slide Number Placeholder 3"/>
          <p:cNvSpPr>
            <a:spLocks noGrp="1"/>
          </p:cNvSpPr>
          <p:nvPr>
            <p:ph type="sldNum" sz="quarter" idx="12"/>
          </p:nvPr>
        </p:nvSpPr>
        <p:spPr/>
        <p:txBody>
          <a:bodyPr/>
          <a:lstStyle/>
          <a:p>
            <a:fld id="{EB60AAE0-6DE2-421E-B8EB-B55D9973FFDB}" type="slidenum">
              <a:rPr lang="en-US" smtClean="0"/>
              <a:pPr/>
              <a:t>26</a:t>
            </a:fld>
            <a:endParaRPr lang="en-US"/>
          </a:p>
        </p:txBody>
      </p:sp>
      <p:pic>
        <p:nvPicPr>
          <p:cNvPr id="5" name="Content Placeholder 4"/>
          <p:cNvPicPr>
            <a:picLocks noGrp="1" noChangeAspect="1" noChangeArrowheads="1"/>
          </p:cNvPicPr>
          <p:nvPr>
            <p:ph idx="1"/>
          </p:nvPr>
        </p:nvPicPr>
        <p:blipFill>
          <a:blip r:embed="rId2" cstate="print"/>
          <a:srcRect/>
          <a:stretch>
            <a:fillRect/>
          </a:stretch>
        </p:blipFill>
        <p:spPr bwMode="auto">
          <a:xfrm>
            <a:off x="851049" y="1219200"/>
            <a:ext cx="7441901" cy="4906963"/>
          </a:xfrm>
          <a:prstGeom prst="rect">
            <a:avLst/>
          </a:prstGeom>
          <a:noFill/>
          <a:ln w="9525">
            <a:noFill/>
            <a:miter lim="800000"/>
            <a:headEnd/>
            <a:tailEnd/>
          </a:ln>
        </p:spPr>
      </p:pic>
    </p:spTree>
    <p:extLst>
      <p:ext uri="{BB962C8B-B14F-4D97-AF65-F5344CB8AC3E}">
        <p14:creationId xmlns:p14="http://schemas.microsoft.com/office/powerpoint/2010/main" val="20103381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 vs. Spoofed Scenarios</a:t>
            </a:r>
            <a:endParaRPr lang="en-US" dirty="0"/>
          </a:p>
        </p:txBody>
      </p:sp>
      <p:sp>
        <p:nvSpPr>
          <p:cNvPr id="11" name="Text Placeholder 10"/>
          <p:cNvSpPr>
            <a:spLocks noGrp="1"/>
          </p:cNvSpPr>
          <p:nvPr>
            <p:ph type="body" idx="1"/>
          </p:nvPr>
        </p:nvSpPr>
        <p:spPr/>
        <p:txBody>
          <a:bodyPr>
            <a:normAutofit fontScale="92500" lnSpcReduction="20000"/>
          </a:bodyPr>
          <a:lstStyle/>
          <a:p>
            <a:pPr algn="ctr"/>
            <a:r>
              <a:rPr lang="en-US" dirty="0" smtClean="0"/>
              <a:t>Nominal Power and Minimal Distortions</a:t>
            </a:r>
            <a:endParaRPr lang="en-US" dirty="0"/>
          </a:p>
        </p:txBody>
      </p:sp>
      <p:pic>
        <p:nvPicPr>
          <p:cNvPr id="8" name="Content Placeholder 5"/>
          <p:cNvPicPr>
            <a:picLocks noGrp="1" noChangeAspect="1" noChangeArrowheads="1"/>
          </p:cNvPicPr>
          <p:nvPr>
            <p:ph sz="half" idx="2"/>
          </p:nvPr>
        </p:nvPicPr>
        <p:blipFill>
          <a:blip r:embed="rId2" cstate="print"/>
          <a:stretch>
            <a:fillRect/>
          </a:stretch>
        </p:blipFill>
        <p:spPr bwMode="auto">
          <a:xfrm>
            <a:off x="457200" y="2622920"/>
            <a:ext cx="4040188" cy="3055197"/>
          </a:xfrm>
          <a:prstGeom prst="rect">
            <a:avLst/>
          </a:prstGeom>
          <a:noFill/>
          <a:ln w="9525">
            <a:noFill/>
            <a:miter lim="800000"/>
            <a:headEnd/>
            <a:tailEnd/>
          </a:ln>
        </p:spPr>
      </p:pic>
      <p:sp>
        <p:nvSpPr>
          <p:cNvPr id="12" name="Text Placeholder 11"/>
          <p:cNvSpPr>
            <a:spLocks noGrp="1"/>
          </p:cNvSpPr>
          <p:nvPr>
            <p:ph type="body" sz="quarter" idx="3"/>
          </p:nvPr>
        </p:nvSpPr>
        <p:spPr/>
        <p:txBody>
          <a:bodyPr>
            <a:normAutofit fontScale="92500" lnSpcReduction="20000"/>
          </a:bodyPr>
          <a:lstStyle/>
          <a:p>
            <a:pPr algn="ctr"/>
            <a:r>
              <a:rPr lang="en-US" dirty="0" smtClean="0"/>
              <a:t>Additional Power and Large Distortions</a:t>
            </a:r>
            <a:endParaRPr lang="en-US" dirty="0"/>
          </a:p>
        </p:txBody>
      </p:sp>
      <p:pic>
        <p:nvPicPr>
          <p:cNvPr id="10" name="Content Placeholder 5"/>
          <p:cNvPicPr>
            <a:picLocks noGrp="1" noChangeAspect="1" noChangeArrowheads="1"/>
          </p:cNvPicPr>
          <p:nvPr>
            <p:ph sz="quarter" idx="4"/>
          </p:nvPr>
        </p:nvPicPr>
        <p:blipFill>
          <a:blip r:embed="rId3" cstate="print"/>
          <a:stretch>
            <a:fillRect/>
          </a:stretch>
        </p:blipFill>
        <p:spPr bwMode="auto">
          <a:xfrm>
            <a:off x="4645025" y="2622783"/>
            <a:ext cx="4041775" cy="3055471"/>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EB60AAE0-6DE2-421E-B8EB-B55D9973FFDB}" type="slidenum">
              <a:rPr lang="en-US" smtClean="0"/>
              <a:pPr/>
              <a:t>27</a:t>
            </a:fld>
            <a:endParaRPr lang="en-US"/>
          </a:p>
        </p:txBody>
      </p:sp>
    </p:spTree>
    <p:extLst>
      <p:ext uri="{BB962C8B-B14F-4D97-AF65-F5344CB8AC3E}">
        <p14:creationId xmlns:p14="http://schemas.microsoft.com/office/powerpoint/2010/main" val="22111021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Securing and testing</a:t>
            </a:r>
            <a:endParaRPr lang="en-US" dirty="0"/>
          </a:p>
        </p:txBody>
      </p:sp>
      <p:sp>
        <p:nvSpPr>
          <p:cNvPr id="3" name="Text Placeholder 2"/>
          <p:cNvSpPr>
            <a:spLocks noGrp="1"/>
          </p:cNvSpPr>
          <p:nvPr>
            <p:ph type="body" idx="1"/>
          </p:nvPr>
        </p:nvSpPr>
        <p:spPr/>
        <p:txBody>
          <a:bodyPr/>
          <a:lstStyle/>
          <a:p>
            <a:r>
              <a:rPr lang="en-US" dirty="0" smtClean="0"/>
              <a:t>So what is there to do?</a:t>
            </a:r>
            <a:endParaRPr lang="en-US" dirty="0"/>
          </a:p>
        </p:txBody>
      </p:sp>
      <p:sp>
        <p:nvSpPr>
          <p:cNvPr id="4" name="Slide Number Placeholder 3"/>
          <p:cNvSpPr>
            <a:spLocks noGrp="1"/>
          </p:cNvSpPr>
          <p:nvPr>
            <p:ph type="sldNum" sz="quarter" idx="12"/>
          </p:nvPr>
        </p:nvSpPr>
        <p:spPr/>
        <p:txBody>
          <a:bodyPr/>
          <a:lstStyle/>
          <a:p>
            <a:fld id="{EB60AAE0-6DE2-421E-B8EB-B55D9973FFDB}" type="slidenum">
              <a:rPr lang="en-US" smtClean="0"/>
              <a:pPr/>
              <a:t>28</a:t>
            </a:fld>
            <a:endParaRPr lang="en-US"/>
          </a:p>
        </p:txBody>
      </p:sp>
    </p:spTree>
    <p:extLst>
      <p:ext uri="{BB962C8B-B14F-4D97-AF65-F5344CB8AC3E}">
        <p14:creationId xmlns:p14="http://schemas.microsoft.com/office/powerpoint/2010/main" val="14511065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Options for Secure ns-Accurate Timing (1/2)</a:t>
            </a:r>
            <a:endParaRPr lang="en-US" sz="3200" dirty="0"/>
          </a:p>
        </p:txBody>
      </p:sp>
      <p:sp>
        <p:nvSpPr>
          <p:cNvPr id="3" name="Content Placeholder 2"/>
          <p:cNvSpPr>
            <a:spLocks noGrp="1"/>
          </p:cNvSpPr>
          <p:nvPr>
            <p:ph idx="1"/>
          </p:nvPr>
        </p:nvSpPr>
        <p:spPr/>
        <p:txBody>
          <a:bodyPr>
            <a:normAutofit fontScale="85000" lnSpcReduction="20000"/>
          </a:bodyPr>
          <a:lstStyle/>
          <a:p>
            <a:r>
              <a:rPr lang="en-US" dirty="0"/>
              <a:t>Obtain required permissions to purchase SAASM-equipped GPSDO</a:t>
            </a:r>
          </a:p>
          <a:p>
            <a:pPr lvl="1"/>
            <a:r>
              <a:rPr lang="en-US" dirty="0" smtClean="0"/>
              <a:t>Lots </a:t>
            </a:r>
            <a:r>
              <a:rPr lang="en-US" dirty="0"/>
              <a:t>of paperwork, special handling</a:t>
            </a:r>
          </a:p>
          <a:p>
            <a:pPr lvl="1"/>
            <a:r>
              <a:rPr lang="en-US" dirty="0" smtClean="0"/>
              <a:t>Expensive</a:t>
            </a:r>
            <a:endParaRPr lang="en-US" dirty="0"/>
          </a:p>
          <a:p>
            <a:pPr lvl="1"/>
            <a:r>
              <a:rPr lang="en-US" dirty="0" smtClean="0"/>
              <a:t>Fairly </a:t>
            </a:r>
            <a:r>
              <a:rPr lang="en-US" dirty="0"/>
              <a:t>secure against spoofing</a:t>
            </a:r>
          </a:p>
          <a:p>
            <a:pPr lvl="1"/>
            <a:r>
              <a:rPr lang="en-US" dirty="0" smtClean="0"/>
              <a:t>Not </a:t>
            </a:r>
            <a:r>
              <a:rPr lang="en-US" dirty="0"/>
              <a:t>secure against replay attack</a:t>
            </a:r>
          </a:p>
          <a:p>
            <a:r>
              <a:rPr lang="en-US" dirty="0" smtClean="0"/>
              <a:t>Wait </a:t>
            </a:r>
            <a:r>
              <a:rPr lang="en-US" dirty="0"/>
              <a:t>for GPS Directorate to insert digital signatures into modernized GPS signals</a:t>
            </a:r>
          </a:p>
          <a:p>
            <a:pPr lvl="1"/>
            <a:r>
              <a:rPr lang="en-US" dirty="0"/>
              <a:t>T</a:t>
            </a:r>
            <a:r>
              <a:rPr lang="en-US" dirty="0" smtClean="0"/>
              <a:t>hey’re </a:t>
            </a:r>
            <a:r>
              <a:rPr lang="en-US" dirty="0"/>
              <a:t>making progress! (The University of Texas is helping.)</a:t>
            </a:r>
          </a:p>
          <a:p>
            <a:pPr lvl="1"/>
            <a:r>
              <a:rPr lang="en-US" dirty="0" smtClean="0"/>
              <a:t>Not </a:t>
            </a:r>
            <a:r>
              <a:rPr lang="en-US" dirty="0"/>
              <a:t>so strong as SAASM for timing security, but quite effective</a:t>
            </a:r>
          </a:p>
          <a:p>
            <a:pPr lvl="1"/>
            <a:r>
              <a:rPr lang="en-US" dirty="0" smtClean="0"/>
              <a:t>Eventually </a:t>
            </a:r>
            <a:r>
              <a:rPr lang="en-US" dirty="0"/>
              <a:t>inexpensive, but will require new GPSRO</a:t>
            </a:r>
          </a:p>
        </p:txBody>
      </p:sp>
      <p:sp>
        <p:nvSpPr>
          <p:cNvPr id="4" name="Slide Number Placeholder 3"/>
          <p:cNvSpPr>
            <a:spLocks noGrp="1"/>
          </p:cNvSpPr>
          <p:nvPr>
            <p:ph type="sldNum" sz="quarter" idx="12"/>
          </p:nvPr>
        </p:nvSpPr>
        <p:spPr/>
        <p:txBody>
          <a:bodyPr/>
          <a:lstStyle/>
          <a:p>
            <a:fld id="{EB60AAE0-6DE2-421E-B8EB-B55D9973FFDB}" type="slidenum">
              <a:rPr lang="en-US" smtClean="0"/>
              <a:pPr/>
              <a:t>29</a:t>
            </a:fld>
            <a:endParaRPr lang="en-US"/>
          </a:p>
        </p:txBody>
      </p:sp>
    </p:spTree>
    <p:extLst>
      <p:ext uri="{BB962C8B-B14F-4D97-AF65-F5344CB8AC3E}">
        <p14:creationId xmlns:p14="http://schemas.microsoft.com/office/powerpoint/2010/main" val="11479057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Civil GPS is Vulnerable to Spoofing</a:t>
            </a:r>
            <a:endParaRPr lang="en-US" sz="4000" dirty="0"/>
          </a:p>
        </p:txBody>
      </p:sp>
      <p:pic>
        <p:nvPicPr>
          <p:cNvPr id="3" name="Picture 2" descr="spectrum_drones.PNG"/>
          <p:cNvPicPr>
            <a:picLocks noChangeAspect="1"/>
          </p:cNvPicPr>
          <p:nvPr/>
        </p:nvPicPr>
        <p:blipFill>
          <a:blip r:embed="rId2" cstate="print"/>
          <a:srcRect l="3444" r="52051" b="41826"/>
          <a:stretch>
            <a:fillRect/>
          </a:stretch>
        </p:blipFill>
        <p:spPr>
          <a:xfrm>
            <a:off x="6470508" y="1478303"/>
            <a:ext cx="2164175" cy="2407892"/>
          </a:xfrm>
          <a:prstGeom prst="rect">
            <a:avLst/>
          </a:prstGeom>
          <a:ln>
            <a:noFill/>
          </a:ln>
          <a:effectLst>
            <a:outerShdw blurRad="292100" dist="139700" dir="2700000" algn="tl" rotWithShape="0">
              <a:schemeClr val="bg1">
                <a:lumMod val="50000"/>
                <a:alpha val="65000"/>
              </a:schemeClr>
            </a:outerShdw>
          </a:effectLst>
        </p:spPr>
      </p:pic>
      <p:pic>
        <p:nvPicPr>
          <p:cNvPr id="4" name="Picture 2"/>
          <p:cNvPicPr>
            <a:picLocks noChangeAspect="1" noChangeArrowheads="1"/>
          </p:cNvPicPr>
          <p:nvPr/>
        </p:nvPicPr>
        <p:blipFill>
          <a:blip r:embed="rId3" cstate="print"/>
          <a:srcRect/>
          <a:stretch>
            <a:fillRect/>
          </a:stretch>
        </p:blipFill>
        <p:spPr bwMode="auto">
          <a:xfrm>
            <a:off x="731562" y="1234464"/>
            <a:ext cx="2135421" cy="2762250"/>
          </a:xfrm>
          <a:prstGeom prst="rect">
            <a:avLst/>
          </a:prstGeom>
          <a:ln>
            <a:noFill/>
          </a:ln>
          <a:effectLst>
            <a:outerShdw blurRad="292100" dist="139700" dir="2700000" algn="tl" rotWithShape="0">
              <a:srgbClr val="333333">
                <a:alpha val="65000"/>
              </a:srgbClr>
            </a:outerShdw>
          </a:effectLst>
        </p:spPr>
      </p:pic>
      <p:sp>
        <p:nvSpPr>
          <p:cNvPr id="5" name="Content Placeholder 8"/>
          <p:cNvSpPr txBox="1">
            <a:spLocks/>
          </p:cNvSpPr>
          <p:nvPr/>
        </p:nvSpPr>
        <p:spPr>
          <a:xfrm>
            <a:off x="3297160" y="1503068"/>
            <a:ext cx="2743170" cy="2297408"/>
          </a:xfrm>
          <a:prstGeom prst="rect">
            <a:avLst/>
          </a:prstGeom>
          <a:no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200"/>
              </a:spcBef>
              <a:spcAft>
                <a:spcPts val="200"/>
              </a:spcAft>
              <a:buFont typeface="Arial" pitchFamily="34" charset="0"/>
              <a:buNone/>
            </a:pPr>
            <a:r>
              <a:rPr lang="en-US" sz="2800" dirty="0" smtClean="0"/>
              <a:t>An </a:t>
            </a:r>
            <a:r>
              <a:rPr lang="en-US" sz="2800" b="1" dirty="0" smtClean="0"/>
              <a:t>open GPS standard </a:t>
            </a:r>
            <a:r>
              <a:rPr lang="en-US" sz="2800" dirty="0" smtClean="0"/>
              <a:t>makes GPS popular but also vulnerable to </a:t>
            </a:r>
            <a:r>
              <a:rPr lang="en-US" sz="2800" b="1" dirty="0" smtClean="0"/>
              <a:t>spoofing</a:t>
            </a:r>
            <a:endParaRPr lang="en-US" sz="2800" b="1" dirty="0"/>
          </a:p>
        </p:txBody>
      </p:sp>
      <p:sp>
        <p:nvSpPr>
          <p:cNvPr id="8" name="Slide Number Placeholder 7"/>
          <p:cNvSpPr>
            <a:spLocks noGrp="1"/>
          </p:cNvSpPr>
          <p:nvPr>
            <p:ph type="sldNum" sz="quarter" idx="12"/>
          </p:nvPr>
        </p:nvSpPr>
        <p:spPr/>
        <p:txBody>
          <a:bodyPr/>
          <a:lstStyle/>
          <a:p>
            <a:fld id="{EB60AAE0-6DE2-421E-B8EB-B55D9973FFDB}" type="slidenum">
              <a:rPr lang="en-US" smtClean="0"/>
              <a:pPr/>
              <a:t>3</a:t>
            </a:fld>
            <a:endParaRPr lang="en-US"/>
          </a:p>
        </p:txBody>
      </p:sp>
      <p:grpSp>
        <p:nvGrpSpPr>
          <p:cNvPr id="10" name="Group 9"/>
          <p:cNvGrpSpPr/>
          <p:nvPr/>
        </p:nvGrpSpPr>
        <p:grpSpPr>
          <a:xfrm>
            <a:off x="345294" y="4352925"/>
            <a:ext cx="8453413" cy="2379821"/>
            <a:chOff x="365806" y="4267200"/>
            <a:chExt cx="8453413" cy="2379821"/>
          </a:xfrm>
        </p:grpSpPr>
        <p:pic>
          <p:nvPicPr>
            <p:cNvPr id="6" name="Picture 3"/>
            <p:cNvPicPr>
              <a:picLocks noChangeAspect="1" noChangeArrowheads="1"/>
            </p:cNvPicPr>
            <p:nvPr/>
          </p:nvPicPr>
          <p:blipFill>
            <a:blip r:embed="rId4" cstate="print"/>
            <a:srcRect/>
            <a:stretch>
              <a:fillRect/>
            </a:stretch>
          </p:blipFill>
          <p:spPr bwMode="auto">
            <a:xfrm>
              <a:off x="365806" y="4267200"/>
              <a:ext cx="8375650" cy="2354262"/>
            </a:xfrm>
            <a:prstGeom prst="rect">
              <a:avLst/>
            </a:prstGeom>
            <a:noFill/>
            <a:ln w="12700" algn="ctr">
              <a:solidFill>
                <a:schemeClr val="tx1"/>
              </a:solidFill>
              <a:miter lim="800000"/>
              <a:headEnd/>
              <a:tailEnd/>
            </a:ln>
            <a:effectLst/>
          </p:spPr>
        </p:pic>
        <p:sp>
          <p:nvSpPr>
            <p:cNvPr id="7" name="TextBox 6"/>
            <p:cNvSpPr txBox="1"/>
            <p:nvPr/>
          </p:nvSpPr>
          <p:spPr>
            <a:xfrm>
              <a:off x="7898775" y="6400800"/>
              <a:ext cx="920444" cy="246221"/>
            </a:xfrm>
            <a:prstGeom prst="rect">
              <a:avLst/>
            </a:prstGeom>
            <a:noFill/>
          </p:spPr>
          <p:txBody>
            <a:bodyPr wrap="none" rtlCol="0">
              <a:spAutoFit/>
            </a:bodyPr>
            <a:lstStyle/>
            <a:p>
              <a:pPr algn="ctr"/>
              <a:r>
                <a:rPr lang="en-US" sz="1000" dirty="0" smtClean="0"/>
                <a:t>[HumLed&amp;08]</a:t>
              </a:r>
              <a:endParaRPr lang="en-US" sz="1000" dirty="0"/>
            </a:p>
          </p:txBody>
        </p:sp>
        <p:sp>
          <p:nvSpPr>
            <p:cNvPr id="9" name="TextBox 8"/>
            <p:cNvSpPr txBox="1"/>
            <p:nvPr/>
          </p:nvSpPr>
          <p:spPr>
            <a:xfrm>
              <a:off x="3749049" y="4526268"/>
              <a:ext cx="1645902" cy="483632"/>
            </a:xfrm>
            <a:prstGeom prst="rect">
              <a:avLst/>
            </a:prstGeom>
            <a:solidFill>
              <a:schemeClr val="bg1"/>
            </a:solidFill>
            <a:ln w="0">
              <a:noFill/>
            </a:ln>
          </p:spPr>
          <p:txBody>
            <a:bodyPr wrap="square" rtlCol="0">
              <a:noAutofit/>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Options for Secure ns-Accurate </a:t>
            </a:r>
            <a:r>
              <a:rPr lang="en-US" sz="3200" dirty="0" smtClean="0"/>
              <a:t>Timing (2/2)</a:t>
            </a:r>
            <a:endParaRPr lang="en-US" sz="3200" dirty="0"/>
          </a:p>
        </p:txBody>
      </p:sp>
      <p:sp>
        <p:nvSpPr>
          <p:cNvPr id="3" name="Content Placeholder 2"/>
          <p:cNvSpPr>
            <a:spLocks noGrp="1"/>
          </p:cNvSpPr>
          <p:nvPr>
            <p:ph idx="1"/>
          </p:nvPr>
        </p:nvSpPr>
        <p:spPr/>
        <p:txBody>
          <a:bodyPr>
            <a:normAutofit fontScale="85000" lnSpcReduction="20000"/>
          </a:bodyPr>
          <a:lstStyle/>
          <a:p>
            <a:r>
              <a:rPr lang="en-US" dirty="0" smtClean="0"/>
              <a:t>Cross-check </a:t>
            </a:r>
            <a:r>
              <a:rPr lang="en-US" dirty="0"/>
              <a:t>GPS timing against redundant high-quality (e.g., atomic) clocks </a:t>
            </a:r>
          </a:p>
          <a:p>
            <a:pPr lvl="1"/>
            <a:r>
              <a:rPr lang="en-US" dirty="0" smtClean="0"/>
              <a:t>Self-contained </a:t>
            </a:r>
            <a:endParaRPr lang="en-US" dirty="0"/>
          </a:p>
          <a:p>
            <a:pPr lvl="1"/>
            <a:r>
              <a:rPr lang="en-US" dirty="0" smtClean="0"/>
              <a:t>Expensive </a:t>
            </a:r>
            <a:endParaRPr lang="en-US" dirty="0"/>
          </a:p>
          <a:p>
            <a:pPr lvl="1"/>
            <a:r>
              <a:rPr lang="en-US" dirty="0" smtClean="0"/>
              <a:t>Absolutely </a:t>
            </a:r>
            <a:r>
              <a:rPr lang="en-US" dirty="0"/>
              <a:t>secure to within about 5x the drift rate of ensemble </a:t>
            </a:r>
          </a:p>
          <a:p>
            <a:r>
              <a:rPr lang="en-US" dirty="0" smtClean="0"/>
              <a:t>“</a:t>
            </a:r>
            <a:r>
              <a:rPr lang="en-US" dirty="0"/>
              <a:t>All Signals” Approach: Develop a GPSDO that pulls in signals from GPS + </a:t>
            </a:r>
            <a:r>
              <a:rPr lang="en-US" dirty="0" err="1"/>
              <a:t>Glonass</a:t>
            </a:r>
            <a:r>
              <a:rPr lang="en-US" dirty="0"/>
              <a:t> + Galileo and rigorously cross-checks these </a:t>
            </a:r>
          </a:p>
          <a:p>
            <a:pPr lvl="1"/>
            <a:r>
              <a:rPr lang="en-US" dirty="0" smtClean="0"/>
              <a:t>None </a:t>
            </a:r>
            <a:r>
              <a:rPr lang="en-US" dirty="0"/>
              <a:t>on market yet (so far as I’m aware) </a:t>
            </a:r>
          </a:p>
          <a:p>
            <a:pPr lvl="1"/>
            <a:r>
              <a:rPr lang="en-US" dirty="0" smtClean="0"/>
              <a:t>Potentially </a:t>
            </a:r>
            <a:r>
              <a:rPr lang="en-US" dirty="0"/>
              <a:t>inexpensive: </a:t>
            </a:r>
            <a:r>
              <a:rPr lang="en-US" dirty="0" err="1"/>
              <a:t>uBlox</a:t>
            </a:r>
            <a:r>
              <a:rPr lang="en-US" dirty="0"/>
              <a:t> LEA-7 runs ~$50 </a:t>
            </a:r>
          </a:p>
          <a:p>
            <a:pPr lvl="1"/>
            <a:r>
              <a:rPr lang="en-US" dirty="0" err="1" smtClean="0"/>
              <a:t>Spoofer’s</a:t>
            </a:r>
            <a:r>
              <a:rPr lang="en-US" dirty="0" smtClean="0"/>
              <a:t> </a:t>
            </a:r>
            <a:r>
              <a:rPr lang="en-US" dirty="0"/>
              <a:t>job gets much harder with each new signal </a:t>
            </a:r>
          </a:p>
          <a:p>
            <a:r>
              <a:rPr lang="en-US" dirty="0" smtClean="0"/>
              <a:t>PTP/NTP </a:t>
            </a:r>
            <a:r>
              <a:rPr lang="en-US" dirty="0"/>
              <a:t>over a dedicated network </a:t>
            </a:r>
          </a:p>
          <a:p>
            <a:endParaRPr lang="en-US" dirty="0"/>
          </a:p>
        </p:txBody>
      </p:sp>
      <p:sp>
        <p:nvSpPr>
          <p:cNvPr id="4" name="Slide Number Placeholder 3"/>
          <p:cNvSpPr>
            <a:spLocks noGrp="1"/>
          </p:cNvSpPr>
          <p:nvPr>
            <p:ph type="sldNum" sz="quarter" idx="12"/>
          </p:nvPr>
        </p:nvSpPr>
        <p:spPr/>
        <p:txBody>
          <a:bodyPr/>
          <a:lstStyle/>
          <a:p>
            <a:fld id="{EB60AAE0-6DE2-421E-B8EB-B55D9973FFDB}" type="slidenum">
              <a:rPr lang="en-US" smtClean="0"/>
              <a:pPr/>
              <a:t>30</a:t>
            </a:fld>
            <a:endParaRPr lang="en-US"/>
          </a:p>
        </p:txBody>
      </p:sp>
    </p:spTree>
    <p:extLst>
      <p:ext uri="{BB962C8B-B14F-4D97-AF65-F5344CB8AC3E}">
        <p14:creationId xmlns:p14="http://schemas.microsoft.com/office/powerpoint/2010/main" val="31328157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481" y="197242"/>
            <a:ext cx="8893397" cy="707886"/>
          </a:xfrm>
          <a:prstGeom prst="rect">
            <a:avLst/>
          </a:prstGeom>
        </p:spPr>
        <p:txBody>
          <a:bodyPr wrap="none">
            <a:spAutoFit/>
          </a:bodyPr>
          <a:lstStyle/>
          <a:p>
            <a:r>
              <a:rPr lang="en-US" sz="4000" b="1" dirty="0" smtClean="0">
                <a:solidFill>
                  <a:prstClr val="black"/>
                </a:solidFill>
              </a:rPr>
              <a:t>The Texas Spoofing Test Battery (TEXBAT)</a:t>
            </a:r>
            <a:endParaRPr lang="en-US" sz="4000" dirty="0">
              <a:solidFill>
                <a:prstClr val="black"/>
              </a:solidFill>
            </a:endParaRPr>
          </a:p>
        </p:txBody>
      </p:sp>
      <p:sp>
        <p:nvSpPr>
          <p:cNvPr id="8" name="TextBox 7"/>
          <p:cNvSpPr txBox="1"/>
          <p:nvPr/>
        </p:nvSpPr>
        <p:spPr>
          <a:xfrm>
            <a:off x="431802" y="3718389"/>
            <a:ext cx="8467383" cy="2554545"/>
          </a:xfrm>
          <a:prstGeom prst="rect">
            <a:avLst/>
          </a:prstGeom>
          <a:noFill/>
        </p:spPr>
        <p:txBody>
          <a:bodyPr wrap="none" rtlCol="0">
            <a:spAutoFit/>
          </a:bodyPr>
          <a:lstStyle/>
          <a:p>
            <a:pPr>
              <a:buFont typeface="Arial" pitchFamily="34" charset="0"/>
              <a:buChar char="•"/>
            </a:pPr>
            <a:r>
              <a:rPr lang="en-US" sz="3200" dirty="0" smtClean="0">
                <a:solidFill>
                  <a:prstClr val="black"/>
                </a:solidFill>
              </a:rPr>
              <a:t> 6 high-fidelity recordings of live spoofing attacks</a:t>
            </a:r>
          </a:p>
          <a:p>
            <a:pPr lvl="1">
              <a:buFont typeface="Arial" pitchFamily="34" charset="0"/>
              <a:buChar char="•"/>
            </a:pPr>
            <a:r>
              <a:rPr lang="en-US" sz="3200" dirty="0" smtClean="0">
                <a:solidFill>
                  <a:prstClr val="black"/>
                </a:solidFill>
              </a:rPr>
              <a:t> 20-MHz bandwidth</a:t>
            </a:r>
          </a:p>
          <a:p>
            <a:pPr lvl="1">
              <a:buFont typeface="Arial" pitchFamily="34" charset="0"/>
              <a:buChar char="•"/>
            </a:pPr>
            <a:r>
              <a:rPr lang="en-US" sz="3200" dirty="0" smtClean="0">
                <a:solidFill>
                  <a:prstClr val="black"/>
                </a:solidFill>
              </a:rPr>
              <a:t> 16-bit quantization</a:t>
            </a:r>
          </a:p>
          <a:p>
            <a:pPr lvl="1">
              <a:buFont typeface="Arial" pitchFamily="34" charset="0"/>
              <a:buChar char="•"/>
            </a:pPr>
            <a:r>
              <a:rPr lang="en-US" sz="3200" dirty="0" smtClean="0">
                <a:solidFill>
                  <a:prstClr val="black"/>
                </a:solidFill>
              </a:rPr>
              <a:t> Each recording ~7 min. long; ~40 GB</a:t>
            </a:r>
          </a:p>
          <a:p>
            <a:pPr>
              <a:buFont typeface="Arial" pitchFamily="34" charset="0"/>
              <a:buChar char="•"/>
            </a:pPr>
            <a:r>
              <a:rPr lang="en-US" sz="3200" dirty="0" smtClean="0">
                <a:solidFill>
                  <a:prstClr val="black"/>
                </a:solidFill>
              </a:rPr>
              <a:t> Can be replayed into any GNSS receiver</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493" y="1364852"/>
            <a:ext cx="8811486" cy="19990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EB60AAE0-6DE2-421E-B8EB-B55D9973FFDB}" type="slidenum">
              <a:rPr lang="en-US" smtClean="0"/>
              <a:pPr/>
              <a:t>31</a:t>
            </a:fld>
            <a:endParaRPr lang="en-US"/>
          </a:p>
        </p:txBody>
      </p:sp>
    </p:spTree>
    <p:extLst>
      <p:ext uri="{BB962C8B-B14F-4D97-AF65-F5344CB8AC3E}">
        <p14:creationId xmlns:p14="http://schemas.microsoft.com/office/powerpoint/2010/main" val="85559141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4819" y="3672042"/>
            <a:ext cx="7533601" cy="2554545"/>
          </a:xfrm>
          <a:prstGeom prst="rect">
            <a:avLst/>
          </a:prstGeom>
          <a:noFill/>
        </p:spPr>
        <p:txBody>
          <a:bodyPr wrap="none" rtlCol="0">
            <a:spAutoFit/>
          </a:bodyPr>
          <a:lstStyle/>
          <a:p>
            <a:pPr algn="ctr"/>
            <a:r>
              <a:rPr lang="en-US" sz="3200" dirty="0" smtClean="0"/>
              <a:t>The University of Texas Radionavigation Lab </a:t>
            </a:r>
          </a:p>
          <a:p>
            <a:pPr algn="ctr"/>
            <a:r>
              <a:rPr lang="en-US" sz="3200" dirty="0" smtClean="0"/>
              <a:t>and</a:t>
            </a:r>
          </a:p>
          <a:p>
            <a:pPr algn="ctr"/>
            <a:r>
              <a:rPr lang="en-US" sz="3200" dirty="0" smtClean="0"/>
              <a:t>National Instruments</a:t>
            </a:r>
          </a:p>
          <a:p>
            <a:pPr algn="ctr"/>
            <a:r>
              <a:rPr lang="en-US" sz="3200" dirty="0" smtClean="0"/>
              <a:t>jointly offer the </a:t>
            </a:r>
            <a:r>
              <a:rPr lang="en-US" sz="3200" b="1" dirty="0" smtClean="0"/>
              <a:t>Texas Spoofing Test Battery </a:t>
            </a:r>
          </a:p>
          <a:p>
            <a:pPr algn="ctr"/>
            <a:r>
              <a:rPr lang="en-US" sz="3200" dirty="0" smtClean="0"/>
              <a:t>Request: todd.humphreys@mail.utexas.edu</a:t>
            </a:r>
            <a:endParaRPr lang="en-US" sz="3200" dirty="0"/>
          </a:p>
        </p:txBody>
      </p:sp>
      <p:graphicFrame>
        <p:nvGraphicFramePr>
          <p:cNvPr id="3" name="Diagram 2"/>
          <p:cNvGraphicFramePr/>
          <p:nvPr/>
        </p:nvGraphicFramePr>
        <p:xfrm>
          <a:off x="2052838" y="381001"/>
          <a:ext cx="5218403" cy="30743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rot="20114146">
            <a:off x="1415981" y="381000"/>
            <a:ext cx="6391275" cy="3154710"/>
          </a:xfrm>
          <a:prstGeom prst="rect">
            <a:avLst/>
          </a:prstGeom>
          <a:noFill/>
        </p:spPr>
        <p:txBody>
          <a:bodyPr wrap="square" lIns="91440" tIns="45720" rIns="91440" bIns="45720">
            <a:spAutoFit/>
          </a:bodyPr>
          <a:lstStyle/>
          <a:p>
            <a:pPr algn="ctr"/>
            <a:r>
              <a:rPr lang="en-US" sz="19900" b="1" dirty="0" smtClean="0">
                <a:ln w="6600">
                  <a:solidFill>
                    <a:schemeClr val="accent2"/>
                  </a:solidFill>
                  <a:prstDash val="solid"/>
                </a:ln>
                <a:solidFill>
                  <a:srgbClr val="FFFFFF"/>
                </a:solidFill>
                <a:effectLst>
                  <a:outerShdw dist="38100" dir="2700000" algn="tl" rotWithShape="0">
                    <a:schemeClr val="accent2"/>
                  </a:outerShdw>
                </a:effectLst>
              </a:rPr>
              <a:t>FREE</a:t>
            </a:r>
            <a:endParaRPr lang="en-US" sz="199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Slide Number Placeholder 4"/>
          <p:cNvSpPr>
            <a:spLocks noGrp="1"/>
          </p:cNvSpPr>
          <p:nvPr>
            <p:ph type="sldNum" sz="quarter" idx="12"/>
          </p:nvPr>
        </p:nvSpPr>
        <p:spPr/>
        <p:txBody>
          <a:bodyPr/>
          <a:lstStyle/>
          <a:p>
            <a:fld id="{EB60AAE0-6DE2-421E-B8EB-B55D9973FFDB}" type="slidenum">
              <a:rPr lang="en-US" smtClean="0"/>
              <a:pPr/>
              <a:t>32</a:t>
            </a:fld>
            <a:endParaRPr lang="en-US"/>
          </a:p>
        </p:txBody>
      </p:sp>
    </p:spTree>
    <p:extLst>
      <p:ext uri="{BB962C8B-B14F-4D97-AF65-F5344CB8AC3E}">
        <p14:creationId xmlns:p14="http://schemas.microsoft.com/office/powerpoint/2010/main" val="3477963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Observations </a:t>
            </a:r>
            <a:r>
              <a:rPr lang="en-US" dirty="0"/>
              <a:t>on </a:t>
            </a:r>
            <a:r>
              <a:rPr lang="en-US" dirty="0" smtClean="0"/>
              <a:t>Defenses</a:t>
            </a:r>
            <a:endParaRPr lang="en-US" dirty="0"/>
          </a:p>
        </p:txBody>
      </p:sp>
      <p:sp>
        <p:nvSpPr>
          <p:cNvPr id="6" name="Content Placeholder 5"/>
          <p:cNvSpPr>
            <a:spLocks noGrp="1"/>
          </p:cNvSpPr>
          <p:nvPr>
            <p:ph idx="1"/>
          </p:nvPr>
        </p:nvSpPr>
        <p:spPr/>
        <p:txBody>
          <a:bodyPr>
            <a:normAutofit fontScale="92500" lnSpcReduction="10000"/>
          </a:bodyPr>
          <a:lstStyle/>
          <a:p>
            <a:pPr lvl="0">
              <a:defRPr/>
            </a:pPr>
            <a:r>
              <a:rPr lang="en-US" dirty="0"/>
              <a:t>Crypto defenses not a panacea: Ineffective against near-zero-delay </a:t>
            </a:r>
            <a:r>
              <a:rPr lang="en-US" dirty="0" err="1"/>
              <a:t>meaconing</a:t>
            </a:r>
            <a:r>
              <a:rPr lang="en-US" dirty="0"/>
              <a:t> (entire band record and playback) attacks.</a:t>
            </a:r>
          </a:p>
          <a:p>
            <a:pPr lvl="0">
              <a:defRPr/>
            </a:pPr>
            <a:r>
              <a:rPr lang="en-US" dirty="0"/>
              <a:t>Non-crypto defenses not so elegant mathematically, but can be quite effective.  </a:t>
            </a:r>
          </a:p>
          <a:p>
            <a:pPr lvl="0">
              <a:defRPr/>
            </a:pPr>
            <a:r>
              <a:rPr lang="en-US" dirty="0"/>
              <a:t>Best shield: a coupled crypto-non-crypto defense.</a:t>
            </a:r>
          </a:p>
          <a:p>
            <a:pPr lvl="0">
              <a:defRPr/>
            </a:pPr>
            <a:r>
              <a:rPr lang="en-US" dirty="0"/>
              <a:t>When implemented properly, navigation message authentication (NMA) authenticates not only the data message </a:t>
            </a:r>
            <a:r>
              <a:rPr lang="en-US" i="1" dirty="0"/>
              <a:t>but also the underlying signal.  It is surprisingly effective</a:t>
            </a:r>
            <a:r>
              <a:rPr lang="en-US" i="1" dirty="0" smtClean="0"/>
              <a:t>.</a:t>
            </a:r>
            <a:endParaRPr lang="en-US" dirty="0"/>
          </a:p>
        </p:txBody>
      </p:sp>
      <p:sp>
        <p:nvSpPr>
          <p:cNvPr id="5" name="Slide Number Placeholder 4"/>
          <p:cNvSpPr>
            <a:spLocks noGrp="1"/>
          </p:cNvSpPr>
          <p:nvPr>
            <p:ph type="sldNum" sz="quarter" idx="12"/>
          </p:nvPr>
        </p:nvSpPr>
        <p:spPr/>
        <p:txBody>
          <a:bodyPr/>
          <a:lstStyle/>
          <a:p>
            <a:fld id="{EB60AAE0-6DE2-421E-B8EB-B55D9973FFDB}" type="slidenum">
              <a:rPr lang="en-US" smtClean="0"/>
              <a:pPr/>
              <a:t>33</a:t>
            </a:fld>
            <a:endParaRPr lang="en-US"/>
          </a:p>
        </p:txBody>
      </p:sp>
    </p:spTree>
    <p:extLst>
      <p:ext uri="{BB962C8B-B14F-4D97-AF65-F5344CB8AC3E}">
        <p14:creationId xmlns:p14="http://schemas.microsoft.com/office/powerpoint/2010/main" val="52641855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Text Placeholder 2"/>
          <p:cNvSpPr>
            <a:spLocks noGrp="1"/>
          </p:cNvSpPr>
          <p:nvPr>
            <p:ph type="body" idx="1"/>
          </p:nvPr>
        </p:nvSpPr>
        <p:spPr/>
        <p:txBody>
          <a:bodyPr/>
          <a:lstStyle/>
          <a:p>
            <a:r>
              <a:rPr lang="en-US" dirty="0" smtClean="0"/>
              <a:t>email: </a:t>
            </a:r>
            <a:r>
              <a:rPr lang="en-US" dirty="0" smtClean="0">
                <a:hlinkClick r:id="rId2"/>
              </a:rPr>
              <a:t>kyle.wesson@utexas.edu</a:t>
            </a:r>
            <a:endParaRPr lang="en-US" dirty="0" smtClean="0"/>
          </a:p>
          <a:p>
            <a:r>
              <a:rPr lang="en-US" dirty="0" smtClean="0"/>
              <a:t>web: </a:t>
            </a:r>
            <a:r>
              <a:rPr lang="en-US" dirty="0" smtClean="0">
                <a:hlinkClick r:id="rId3"/>
              </a:rPr>
              <a:t>http://radionavlab.ae.utexas.edu</a:t>
            </a:r>
            <a:r>
              <a:rPr lang="en-US" dirty="0" smtClean="0"/>
              <a:t>  </a:t>
            </a:r>
            <a:endParaRPr lang="en-US" dirty="0"/>
          </a:p>
        </p:txBody>
      </p:sp>
      <p:sp>
        <p:nvSpPr>
          <p:cNvPr id="4" name="Slide Number Placeholder 3"/>
          <p:cNvSpPr>
            <a:spLocks noGrp="1"/>
          </p:cNvSpPr>
          <p:nvPr>
            <p:ph type="sldNum" sz="quarter" idx="12"/>
          </p:nvPr>
        </p:nvSpPr>
        <p:spPr/>
        <p:txBody>
          <a:bodyPr/>
          <a:lstStyle/>
          <a:p>
            <a:fld id="{EB60AAE0-6DE2-421E-B8EB-B55D9973FFDB}" type="slidenum">
              <a:rPr lang="en-US" smtClean="0"/>
              <a:pPr/>
              <a:t>34</a:t>
            </a:fld>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smtClean="0"/>
              <a:t>Radionavigation</a:t>
            </a:r>
            <a:endParaRPr lang="en-US" dirty="0" smtClean="0"/>
          </a:p>
        </p:txBody>
      </p:sp>
      <p:sp>
        <p:nvSpPr>
          <p:cNvPr id="22" name="Slide Number Placeholder 21"/>
          <p:cNvSpPr>
            <a:spLocks noGrp="1"/>
          </p:cNvSpPr>
          <p:nvPr>
            <p:ph type="sldNum" sz="quarter" idx="12"/>
          </p:nvPr>
        </p:nvSpPr>
        <p:spPr/>
        <p:txBody>
          <a:bodyPr/>
          <a:lstStyle/>
          <a:p>
            <a:fld id="{B6F15528-21DE-4FAA-801E-634DDDAF4B2B}" type="slidenum">
              <a:rPr lang="en-US" smtClean="0"/>
              <a:pPr/>
              <a:t>35</a:t>
            </a:fld>
            <a:endParaRPr lang="en-US" dirty="0"/>
          </a:p>
        </p:txBody>
      </p:sp>
      <p:sp>
        <p:nvSpPr>
          <p:cNvPr id="4100" name="Rectangle 7"/>
          <p:cNvSpPr>
            <a:spLocks noChangeArrowheads="1"/>
          </p:cNvSpPr>
          <p:nvPr/>
        </p:nvSpPr>
        <p:spPr bwMode="auto">
          <a:xfrm>
            <a:off x="4416425" y="3246438"/>
            <a:ext cx="311150" cy="366712"/>
          </a:xfrm>
          <a:prstGeom prst="rect">
            <a:avLst/>
          </a:prstGeom>
          <a:noFill/>
          <a:ln w="9525" algn="ctr">
            <a:noFill/>
            <a:miter lim="800000"/>
            <a:headEnd/>
            <a:tailEnd/>
          </a:ln>
        </p:spPr>
        <p:txBody>
          <a:bodyPr wrap="none" anchor="ctr">
            <a:spAutoFit/>
          </a:bodyPr>
          <a:lstStyle/>
          <a:p>
            <a:pPr>
              <a:spcBef>
                <a:spcPct val="0"/>
              </a:spcBef>
              <a:buClrTx/>
              <a:buSzTx/>
              <a:buFontTx/>
              <a:buNone/>
            </a:pPr>
            <a:r>
              <a:rPr lang="en-US" dirty="0"/>
              <a:t>  </a:t>
            </a:r>
          </a:p>
        </p:txBody>
      </p:sp>
      <p:sp>
        <p:nvSpPr>
          <p:cNvPr id="4101" name="Rectangle 8"/>
          <p:cNvSpPr>
            <a:spLocks noChangeArrowheads="1"/>
          </p:cNvSpPr>
          <p:nvPr/>
        </p:nvSpPr>
        <p:spPr bwMode="auto">
          <a:xfrm>
            <a:off x="4416425" y="3246438"/>
            <a:ext cx="311150" cy="366712"/>
          </a:xfrm>
          <a:prstGeom prst="rect">
            <a:avLst/>
          </a:prstGeom>
          <a:noFill/>
          <a:ln w="9525" algn="ctr">
            <a:noFill/>
            <a:miter lim="800000"/>
            <a:headEnd/>
            <a:tailEnd/>
          </a:ln>
        </p:spPr>
        <p:txBody>
          <a:bodyPr wrap="none" anchor="ctr">
            <a:spAutoFit/>
          </a:bodyPr>
          <a:lstStyle/>
          <a:p>
            <a:pPr>
              <a:spcBef>
                <a:spcPct val="0"/>
              </a:spcBef>
              <a:buClrTx/>
              <a:buSzTx/>
              <a:buFontTx/>
              <a:buNone/>
            </a:pPr>
            <a:r>
              <a:rPr lang="en-US" dirty="0"/>
              <a:t>  </a:t>
            </a:r>
          </a:p>
        </p:txBody>
      </p:sp>
      <p:sp>
        <p:nvSpPr>
          <p:cNvPr id="4102" name="Rectangle 9"/>
          <p:cNvSpPr>
            <a:spLocks noChangeArrowheads="1"/>
          </p:cNvSpPr>
          <p:nvPr/>
        </p:nvSpPr>
        <p:spPr bwMode="auto">
          <a:xfrm>
            <a:off x="4416425" y="3246438"/>
            <a:ext cx="311150" cy="366712"/>
          </a:xfrm>
          <a:prstGeom prst="rect">
            <a:avLst/>
          </a:prstGeom>
          <a:noFill/>
          <a:ln w="9525" algn="ctr">
            <a:noFill/>
            <a:miter lim="800000"/>
            <a:headEnd/>
            <a:tailEnd/>
          </a:ln>
        </p:spPr>
        <p:txBody>
          <a:bodyPr wrap="none" anchor="ctr">
            <a:spAutoFit/>
          </a:bodyPr>
          <a:lstStyle/>
          <a:p>
            <a:pPr>
              <a:spcBef>
                <a:spcPct val="0"/>
              </a:spcBef>
              <a:buClrTx/>
              <a:buSzTx/>
              <a:buFontTx/>
              <a:buNone/>
            </a:pPr>
            <a:r>
              <a:rPr lang="en-US" dirty="0"/>
              <a:t>  </a:t>
            </a:r>
          </a:p>
        </p:txBody>
      </p:sp>
      <p:sp>
        <p:nvSpPr>
          <p:cNvPr id="4105" name="Text Box 10"/>
          <p:cNvSpPr txBox="1">
            <a:spLocks noChangeArrowheads="1"/>
          </p:cNvSpPr>
          <p:nvPr/>
        </p:nvSpPr>
        <p:spPr bwMode="auto">
          <a:xfrm>
            <a:off x="1998663" y="3216275"/>
            <a:ext cx="666750" cy="366713"/>
          </a:xfrm>
          <a:prstGeom prst="rect">
            <a:avLst/>
          </a:prstGeom>
          <a:noFill/>
          <a:ln w="9525" algn="ctr">
            <a:noFill/>
            <a:miter lim="800000"/>
            <a:headEnd/>
            <a:tailEnd/>
          </a:ln>
        </p:spPr>
        <p:txBody>
          <a:bodyPr wrap="none">
            <a:spAutoFit/>
          </a:bodyPr>
          <a:lstStyle/>
          <a:p>
            <a:pPr>
              <a:buFont typeface="Wingdings" pitchFamily="2" charset="2"/>
              <a:buNone/>
            </a:pPr>
            <a:r>
              <a:rPr lang="en-US" dirty="0">
                <a:solidFill>
                  <a:schemeClr val="bg1"/>
                </a:solidFill>
              </a:rPr>
              <a:t>GPS</a:t>
            </a:r>
          </a:p>
        </p:txBody>
      </p:sp>
      <p:sp>
        <p:nvSpPr>
          <p:cNvPr id="4106" name="Text Box 11"/>
          <p:cNvSpPr txBox="1">
            <a:spLocks noChangeArrowheads="1"/>
          </p:cNvSpPr>
          <p:nvPr/>
        </p:nvSpPr>
        <p:spPr bwMode="auto">
          <a:xfrm>
            <a:off x="3343275" y="3236913"/>
            <a:ext cx="831850" cy="366712"/>
          </a:xfrm>
          <a:prstGeom prst="rect">
            <a:avLst/>
          </a:prstGeom>
          <a:noFill/>
          <a:ln w="9525" algn="ctr">
            <a:noFill/>
            <a:miter lim="800000"/>
            <a:headEnd/>
            <a:tailEnd/>
          </a:ln>
        </p:spPr>
        <p:txBody>
          <a:bodyPr wrap="none">
            <a:spAutoFit/>
          </a:bodyPr>
          <a:lstStyle/>
          <a:p>
            <a:pPr>
              <a:buFont typeface="Wingdings" pitchFamily="2" charset="2"/>
              <a:buNone/>
            </a:pPr>
            <a:r>
              <a:rPr lang="en-US" dirty="0">
                <a:solidFill>
                  <a:schemeClr val="bg1"/>
                </a:solidFill>
              </a:rPr>
              <a:t>GNSS</a:t>
            </a:r>
          </a:p>
        </p:txBody>
      </p:sp>
      <p:sp>
        <p:nvSpPr>
          <p:cNvPr id="4107" name="Text Box 12"/>
          <p:cNvSpPr txBox="1">
            <a:spLocks noChangeArrowheads="1"/>
          </p:cNvSpPr>
          <p:nvPr/>
        </p:nvSpPr>
        <p:spPr bwMode="auto">
          <a:xfrm>
            <a:off x="5207000" y="3040063"/>
            <a:ext cx="1822450" cy="696912"/>
          </a:xfrm>
          <a:prstGeom prst="rect">
            <a:avLst/>
          </a:prstGeom>
          <a:noFill/>
          <a:ln w="9525" algn="ctr">
            <a:noFill/>
            <a:miter lim="800000"/>
            <a:headEnd/>
            <a:tailEnd/>
          </a:ln>
        </p:spPr>
        <p:txBody>
          <a:bodyPr wrap="none">
            <a:spAutoFit/>
          </a:bodyPr>
          <a:lstStyle/>
          <a:p>
            <a:pPr algn="ctr">
              <a:buFont typeface="Wingdings" pitchFamily="2" charset="2"/>
              <a:buNone/>
            </a:pPr>
            <a:r>
              <a:rPr lang="en-US" dirty="0">
                <a:solidFill>
                  <a:schemeClr val="bg1"/>
                </a:solidFill>
              </a:rPr>
              <a:t>Radionavigation</a:t>
            </a:r>
          </a:p>
          <a:p>
            <a:pPr algn="ctr">
              <a:buFont typeface="Wingdings" pitchFamily="2" charset="2"/>
              <a:buNone/>
            </a:pPr>
            <a:r>
              <a:rPr lang="en-US" dirty="0">
                <a:solidFill>
                  <a:schemeClr val="bg1"/>
                </a:solidFill>
              </a:rPr>
              <a:t>Systems</a:t>
            </a:r>
          </a:p>
        </p:txBody>
      </p:sp>
      <p:grpSp>
        <p:nvGrpSpPr>
          <p:cNvPr id="2" name="Group 11"/>
          <p:cNvGrpSpPr/>
          <p:nvPr/>
        </p:nvGrpSpPr>
        <p:grpSpPr>
          <a:xfrm>
            <a:off x="1000125" y="1177698"/>
            <a:ext cx="6951663" cy="3457575"/>
            <a:chOff x="1000125" y="1700213"/>
            <a:chExt cx="6951663" cy="3457575"/>
          </a:xfrm>
        </p:grpSpPr>
        <p:sp>
          <p:nvSpPr>
            <p:cNvPr id="13" name="Oval 6"/>
            <p:cNvSpPr>
              <a:spLocks noChangeArrowheads="1"/>
            </p:cNvSpPr>
            <p:nvPr/>
          </p:nvSpPr>
          <p:spPr bwMode="auto">
            <a:xfrm>
              <a:off x="1000125" y="1700213"/>
              <a:ext cx="6951663" cy="3457575"/>
            </a:xfrm>
            <a:prstGeom prst="ellipse">
              <a:avLst/>
            </a:prstGeom>
            <a:solidFill>
              <a:srgbClr val="000080">
                <a:alpha val="39999"/>
              </a:srgbClr>
            </a:solidFill>
            <a:ln w="9525" algn="ctr">
              <a:solidFill>
                <a:srgbClr val="000080"/>
              </a:solidFill>
              <a:round/>
              <a:headEnd/>
              <a:tailEnd/>
            </a:ln>
          </p:spPr>
          <p:txBody>
            <a:bodyPr wrap="none" anchor="ctr"/>
            <a:lstStyle/>
            <a:p>
              <a:endParaRPr lang="en-US" dirty="0"/>
            </a:p>
          </p:txBody>
        </p:sp>
        <p:sp>
          <p:nvSpPr>
            <p:cNvPr id="14" name="Rectangle 7"/>
            <p:cNvSpPr>
              <a:spLocks noChangeArrowheads="1"/>
            </p:cNvSpPr>
            <p:nvPr/>
          </p:nvSpPr>
          <p:spPr bwMode="auto">
            <a:xfrm>
              <a:off x="4416425" y="3246438"/>
              <a:ext cx="311150" cy="366712"/>
            </a:xfrm>
            <a:prstGeom prst="rect">
              <a:avLst/>
            </a:prstGeom>
            <a:noFill/>
            <a:ln w="9525" algn="ctr">
              <a:noFill/>
              <a:miter lim="800000"/>
              <a:headEnd/>
              <a:tailEnd/>
            </a:ln>
          </p:spPr>
          <p:txBody>
            <a:bodyPr wrap="none" anchor="ctr">
              <a:spAutoFit/>
            </a:bodyPr>
            <a:lstStyle/>
            <a:p>
              <a:pPr>
                <a:spcBef>
                  <a:spcPct val="0"/>
                </a:spcBef>
                <a:buClrTx/>
                <a:buSzTx/>
                <a:buFontTx/>
                <a:buNone/>
              </a:pPr>
              <a:r>
                <a:rPr lang="en-US" dirty="0"/>
                <a:t>  </a:t>
              </a:r>
            </a:p>
          </p:txBody>
        </p:sp>
        <p:sp>
          <p:nvSpPr>
            <p:cNvPr id="15" name="Rectangle 8"/>
            <p:cNvSpPr>
              <a:spLocks noChangeArrowheads="1"/>
            </p:cNvSpPr>
            <p:nvPr/>
          </p:nvSpPr>
          <p:spPr bwMode="auto">
            <a:xfrm>
              <a:off x="4416425" y="3246438"/>
              <a:ext cx="311150" cy="366712"/>
            </a:xfrm>
            <a:prstGeom prst="rect">
              <a:avLst/>
            </a:prstGeom>
            <a:noFill/>
            <a:ln w="9525" algn="ctr">
              <a:noFill/>
              <a:miter lim="800000"/>
              <a:headEnd/>
              <a:tailEnd/>
            </a:ln>
          </p:spPr>
          <p:txBody>
            <a:bodyPr wrap="none" anchor="ctr">
              <a:spAutoFit/>
            </a:bodyPr>
            <a:lstStyle/>
            <a:p>
              <a:pPr>
                <a:spcBef>
                  <a:spcPct val="0"/>
                </a:spcBef>
                <a:buClrTx/>
                <a:buSzTx/>
                <a:buFontTx/>
                <a:buNone/>
              </a:pPr>
              <a:r>
                <a:rPr lang="en-US" dirty="0"/>
                <a:t>  </a:t>
              </a:r>
            </a:p>
          </p:txBody>
        </p:sp>
        <p:sp>
          <p:nvSpPr>
            <p:cNvPr id="16" name="Rectangle 9"/>
            <p:cNvSpPr>
              <a:spLocks noChangeArrowheads="1"/>
            </p:cNvSpPr>
            <p:nvPr/>
          </p:nvSpPr>
          <p:spPr bwMode="auto">
            <a:xfrm>
              <a:off x="4416425" y="3246438"/>
              <a:ext cx="311150" cy="366712"/>
            </a:xfrm>
            <a:prstGeom prst="rect">
              <a:avLst/>
            </a:prstGeom>
            <a:noFill/>
            <a:ln w="9525" algn="ctr">
              <a:noFill/>
              <a:miter lim="800000"/>
              <a:headEnd/>
              <a:tailEnd/>
            </a:ln>
          </p:spPr>
          <p:txBody>
            <a:bodyPr wrap="none" anchor="ctr">
              <a:spAutoFit/>
            </a:bodyPr>
            <a:lstStyle/>
            <a:p>
              <a:pPr>
                <a:spcBef>
                  <a:spcPct val="0"/>
                </a:spcBef>
                <a:buClrTx/>
                <a:buSzTx/>
                <a:buFontTx/>
                <a:buNone/>
              </a:pPr>
              <a:r>
                <a:rPr lang="en-US" dirty="0"/>
                <a:t>  </a:t>
              </a:r>
            </a:p>
          </p:txBody>
        </p:sp>
        <p:sp>
          <p:nvSpPr>
            <p:cNvPr id="17" name="Oval 5"/>
            <p:cNvSpPr>
              <a:spLocks noChangeArrowheads="1"/>
            </p:cNvSpPr>
            <p:nvPr/>
          </p:nvSpPr>
          <p:spPr bwMode="auto">
            <a:xfrm>
              <a:off x="1384300" y="2506663"/>
              <a:ext cx="3225800" cy="1843087"/>
            </a:xfrm>
            <a:prstGeom prst="ellipse">
              <a:avLst/>
            </a:prstGeom>
            <a:solidFill>
              <a:schemeClr val="hlink">
                <a:alpha val="39999"/>
              </a:schemeClr>
            </a:solidFill>
            <a:ln w="9525" algn="ctr">
              <a:solidFill>
                <a:schemeClr val="accent2"/>
              </a:solidFill>
              <a:round/>
              <a:headEnd/>
              <a:tailEnd/>
            </a:ln>
          </p:spPr>
          <p:txBody>
            <a:bodyPr wrap="none" anchor="ctr"/>
            <a:lstStyle/>
            <a:p>
              <a:endParaRPr lang="en-US" dirty="0"/>
            </a:p>
          </p:txBody>
        </p:sp>
        <p:sp>
          <p:nvSpPr>
            <p:cNvPr id="18" name="Oval 4"/>
            <p:cNvSpPr>
              <a:spLocks noChangeArrowheads="1"/>
            </p:cNvSpPr>
            <p:nvPr/>
          </p:nvSpPr>
          <p:spPr bwMode="auto">
            <a:xfrm>
              <a:off x="1730375" y="3006725"/>
              <a:ext cx="1268413" cy="806450"/>
            </a:xfrm>
            <a:prstGeom prst="ellipse">
              <a:avLst/>
            </a:prstGeom>
            <a:solidFill>
              <a:schemeClr val="tx2">
                <a:alpha val="39999"/>
              </a:schemeClr>
            </a:solidFill>
            <a:ln w="9525" algn="ctr">
              <a:solidFill>
                <a:schemeClr val="accent2"/>
              </a:solidFill>
              <a:round/>
              <a:headEnd/>
              <a:tailEnd/>
            </a:ln>
          </p:spPr>
          <p:txBody>
            <a:bodyPr wrap="none" anchor="ctr"/>
            <a:lstStyle/>
            <a:p>
              <a:endParaRPr lang="en-US" dirty="0"/>
            </a:p>
          </p:txBody>
        </p:sp>
        <p:sp>
          <p:nvSpPr>
            <p:cNvPr id="19" name="Text Box 10"/>
            <p:cNvSpPr txBox="1">
              <a:spLocks noChangeArrowheads="1"/>
            </p:cNvSpPr>
            <p:nvPr/>
          </p:nvSpPr>
          <p:spPr bwMode="auto">
            <a:xfrm>
              <a:off x="1998663" y="3216275"/>
              <a:ext cx="666750" cy="366713"/>
            </a:xfrm>
            <a:prstGeom prst="rect">
              <a:avLst/>
            </a:prstGeom>
            <a:noFill/>
            <a:ln w="9525" algn="ctr">
              <a:noFill/>
              <a:miter lim="800000"/>
              <a:headEnd/>
              <a:tailEnd/>
            </a:ln>
          </p:spPr>
          <p:txBody>
            <a:bodyPr wrap="none">
              <a:spAutoFit/>
            </a:bodyPr>
            <a:lstStyle/>
            <a:p>
              <a:pPr>
                <a:buFont typeface="Wingdings" pitchFamily="2" charset="2"/>
                <a:buNone/>
              </a:pPr>
              <a:r>
                <a:rPr lang="en-US" dirty="0">
                  <a:solidFill>
                    <a:schemeClr val="bg1"/>
                  </a:solidFill>
                </a:rPr>
                <a:t>GPS</a:t>
              </a:r>
            </a:p>
          </p:txBody>
        </p:sp>
        <p:sp>
          <p:nvSpPr>
            <p:cNvPr id="20" name="Text Box 11"/>
            <p:cNvSpPr txBox="1">
              <a:spLocks noChangeArrowheads="1"/>
            </p:cNvSpPr>
            <p:nvPr/>
          </p:nvSpPr>
          <p:spPr bwMode="auto">
            <a:xfrm>
              <a:off x="3343275" y="3236913"/>
              <a:ext cx="831850" cy="366712"/>
            </a:xfrm>
            <a:prstGeom prst="rect">
              <a:avLst/>
            </a:prstGeom>
            <a:noFill/>
            <a:ln w="9525" algn="ctr">
              <a:noFill/>
              <a:miter lim="800000"/>
              <a:headEnd/>
              <a:tailEnd/>
            </a:ln>
          </p:spPr>
          <p:txBody>
            <a:bodyPr wrap="none">
              <a:spAutoFit/>
            </a:bodyPr>
            <a:lstStyle/>
            <a:p>
              <a:pPr>
                <a:buFont typeface="Wingdings" pitchFamily="2" charset="2"/>
                <a:buNone/>
              </a:pPr>
              <a:r>
                <a:rPr lang="en-US" dirty="0">
                  <a:solidFill>
                    <a:schemeClr val="bg1"/>
                  </a:solidFill>
                </a:rPr>
                <a:t>GNSS</a:t>
              </a:r>
            </a:p>
          </p:txBody>
        </p:sp>
        <p:sp>
          <p:nvSpPr>
            <p:cNvPr id="21" name="Text Box 12"/>
            <p:cNvSpPr txBox="1">
              <a:spLocks noChangeArrowheads="1"/>
            </p:cNvSpPr>
            <p:nvPr/>
          </p:nvSpPr>
          <p:spPr bwMode="auto">
            <a:xfrm>
              <a:off x="5207000" y="3040063"/>
              <a:ext cx="1822450" cy="696912"/>
            </a:xfrm>
            <a:prstGeom prst="rect">
              <a:avLst/>
            </a:prstGeom>
            <a:noFill/>
            <a:ln w="9525" algn="ctr">
              <a:noFill/>
              <a:miter lim="800000"/>
              <a:headEnd/>
              <a:tailEnd/>
            </a:ln>
          </p:spPr>
          <p:txBody>
            <a:bodyPr wrap="none">
              <a:spAutoFit/>
            </a:bodyPr>
            <a:lstStyle/>
            <a:p>
              <a:pPr algn="ctr">
                <a:buFont typeface="Wingdings" pitchFamily="2" charset="2"/>
                <a:buNone/>
              </a:pPr>
              <a:r>
                <a:rPr lang="en-US" dirty="0">
                  <a:solidFill>
                    <a:schemeClr val="bg1"/>
                  </a:solidFill>
                </a:rPr>
                <a:t>Radionavigation</a:t>
              </a:r>
            </a:p>
            <a:p>
              <a:pPr algn="ctr">
                <a:buFont typeface="Wingdings" pitchFamily="2" charset="2"/>
                <a:buNone/>
              </a:pPr>
              <a:r>
                <a:rPr lang="en-US" dirty="0">
                  <a:solidFill>
                    <a:schemeClr val="bg1"/>
                  </a:solidFill>
                </a:rPr>
                <a:t>Systems</a:t>
              </a:r>
            </a:p>
          </p:txBody>
        </p:sp>
      </p:grpSp>
      <p:pic>
        <p:nvPicPr>
          <p:cNvPr id="2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37462" y="4991463"/>
            <a:ext cx="1707868" cy="12809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4"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31330" y="5005539"/>
            <a:ext cx="1688706" cy="1266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5"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73930" y="5005540"/>
            <a:ext cx="1817340" cy="1268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6" name="Picture 25"/>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3021330" y="6511892"/>
            <a:ext cx="1369219" cy="233363"/>
          </a:xfrm>
          <a:prstGeom prst="rect">
            <a:avLst/>
          </a:prstGeom>
        </p:spPr>
      </p:pic>
      <p:pic>
        <p:nvPicPr>
          <p:cNvPr id="27" name="Picture 26"/>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7236960" y="6529672"/>
            <a:ext cx="864394" cy="226219"/>
          </a:xfrm>
          <a:prstGeom prst="rect">
            <a:avLst/>
          </a:prstGeom>
        </p:spPr>
      </p:pic>
      <p:pic>
        <p:nvPicPr>
          <p:cNvPr id="28" name="Picture 27"/>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5199320" y="6576295"/>
            <a:ext cx="859631" cy="221456"/>
          </a:xfrm>
          <a:prstGeom prst="rect">
            <a:avLst/>
          </a:prstGeom>
        </p:spPr>
      </p:pic>
      <p:pic>
        <p:nvPicPr>
          <p:cNvPr id="30"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7200" y="5006555"/>
            <a:ext cx="2104358" cy="1265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1" name="Picture 30"/>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171099" y="6511892"/>
            <a:ext cx="554831" cy="233363"/>
          </a:xfrm>
          <a:prstGeom prst="rect">
            <a:avLst/>
          </a:prstGeom>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p:txBody>
          <a:bodyPr/>
          <a:lstStyle/>
          <a:p>
            <a:r>
              <a:rPr lang="en-US" smtClean="0"/>
              <a:t>GPS Errors &amp; Accuracy</a:t>
            </a:r>
            <a:endParaRPr lang="en-US" dirty="0"/>
          </a:p>
        </p:txBody>
      </p:sp>
      <p:sp>
        <p:nvSpPr>
          <p:cNvPr id="336899" name="Rectangle 3"/>
          <p:cNvSpPr>
            <a:spLocks noGrp="1" noChangeArrowheads="1"/>
          </p:cNvSpPr>
          <p:nvPr>
            <p:ph idx="1"/>
          </p:nvPr>
        </p:nvSpPr>
        <p:spPr/>
        <p:txBody>
          <a:bodyPr/>
          <a:lstStyle/>
          <a:p>
            <a:pPr>
              <a:lnSpc>
                <a:spcPct val="90000"/>
              </a:lnSpc>
              <a:tabLst>
                <a:tab pos="5772150" algn="l"/>
              </a:tabLst>
            </a:pPr>
            <a:r>
              <a:rPr lang="en-US" sz="2600" dirty="0" smtClean="0"/>
              <a:t>Ephemeris errors in </a:t>
            </a:r>
            <a:r>
              <a:rPr lang="en-US" sz="2600" i="1" dirty="0" smtClean="0"/>
              <a:t>r</a:t>
            </a:r>
            <a:r>
              <a:rPr lang="en-US" sz="2600" i="1" baseline="30000" dirty="0" smtClean="0"/>
              <a:t> i</a:t>
            </a:r>
            <a:r>
              <a:rPr lang="en-US" sz="2600" dirty="0" smtClean="0"/>
              <a:t>:	2 m</a:t>
            </a:r>
          </a:p>
          <a:p>
            <a:pPr>
              <a:lnSpc>
                <a:spcPct val="90000"/>
              </a:lnSpc>
              <a:tabLst>
                <a:tab pos="5772150" algn="l"/>
              </a:tabLst>
            </a:pPr>
            <a:r>
              <a:rPr lang="en-US" sz="2600" dirty="0" smtClean="0"/>
              <a:t>Transmitter clock errors:	2 m</a:t>
            </a:r>
          </a:p>
          <a:p>
            <a:pPr>
              <a:lnSpc>
                <a:spcPct val="90000"/>
              </a:lnSpc>
              <a:tabLst>
                <a:tab pos="5772150" algn="l"/>
              </a:tabLst>
            </a:pPr>
            <a:r>
              <a:rPr lang="en-US" sz="2600" dirty="0" smtClean="0"/>
              <a:t>Residual </a:t>
            </a:r>
            <a:r>
              <a:rPr lang="en-US" sz="2600" dirty="0" err="1" smtClean="0"/>
              <a:t>Ionospheric</a:t>
            </a:r>
            <a:r>
              <a:rPr lang="en-US" sz="2600" dirty="0" smtClean="0"/>
              <a:t> delay:	4 m</a:t>
            </a:r>
            <a:r>
              <a:rPr lang="en-US" sz="2600" baseline="30000" dirty="0" smtClean="0"/>
              <a:t>*</a:t>
            </a:r>
          </a:p>
          <a:p>
            <a:pPr>
              <a:lnSpc>
                <a:spcPct val="90000"/>
              </a:lnSpc>
              <a:tabLst>
                <a:tab pos="5772150" algn="l"/>
              </a:tabLst>
            </a:pPr>
            <a:r>
              <a:rPr lang="en-US" sz="2600" dirty="0" smtClean="0"/>
              <a:t>Tropospheric delay:	0.5 m</a:t>
            </a:r>
          </a:p>
          <a:p>
            <a:pPr>
              <a:lnSpc>
                <a:spcPct val="90000"/>
              </a:lnSpc>
              <a:tabLst>
                <a:tab pos="5772150" algn="l"/>
              </a:tabLst>
            </a:pPr>
            <a:r>
              <a:rPr lang="en-US" sz="2600" dirty="0" smtClean="0"/>
              <a:t>Multipath (reflected signals):	1 m</a:t>
            </a:r>
            <a:r>
              <a:rPr lang="en-US" sz="2600" baseline="30000" dirty="0" smtClean="0"/>
              <a:t>#</a:t>
            </a:r>
          </a:p>
          <a:p>
            <a:pPr>
              <a:lnSpc>
                <a:spcPct val="90000"/>
              </a:lnSpc>
              <a:tabLst>
                <a:tab pos="5772150" algn="l"/>
              </a:tabLst>
            </a:pPr>
            <a:r>
              <a:rPr lang="en-US" sz="2600" dirty="0" smtClean="0"/>
              <a:t>Receiver noise:	0.5 m</a:t>
            </a:r>
          </a:p>
          <a:p>
            <a:pPr>
              <a:lnSpc>
                <a:spcPct val="90000"/>
              </a:lnSpc>
              <a:tabLst>
                <a:tab pos="5772150" algn="l"/>
              </a:tabLst>
            </a:pPr>
            <a:r>
              <a:rPr lang="en-US" sz="2600" dirty="0" smtClean="0"/>
              <a:t>Multiplicative effect of geometry (GDOP)</a:t>
            </a:r>
          </a:p>
          <a:p>
            <a:pPr>
              <a:lnSpc>
                <a:spcPct val="90000"/>
              </a:lnSpc>
              <a:tabLst>
                <a:tab pos="5772150" algn="l"/>
              </a:tabLst>
            </a:pPr>
            <a:r>
              <a:rPr lang="en-US" sz="2600" u="sng" dirty="0" smtClean="0">
                <a:solidFill>
                  <a:srgbClr val="FF0000"/>
                </a:solidFill>
              </a:rPr>
              <a:t>Typical accuracy: 10 m/axis, 30 </a:t>
            </a:r>
            <a:r>
              <a:rPr lang="en-US" sz="2600" u="sng" dirty="0" err="1" smtClean="0">
                <a:solidFill>
                  <a:srgbClr val="FF0000"/>
                </a:solidFill>
              </a:rPr>
              <a:t>nsec</a:t>
            </a:r>
            <a:r>
              <a:rPr lang="en-US" sz="2600" u="sng" dirty="0" smtClean="0">
                <a:solidFill>
                  <a:srgbClr val="FF0000"/>
                </a:solidFill>
              </a:rPr>
              <a:t> in time, 0.01 m/sec velocity</a:t>
            </a:r>
          </a:p>
          <a:p>
            <a:pPr lvl="1">
              <a:lnSpc>
                <a:spcPct val="90000"/>
              </a:lnSpc>
              <a:buFont typeface="Wingdings" pitchFamily="2" charset="2"/>
              <a:buNone/>
              <a:tabLst>
                <a:tab pos="5772150" algn="l"/>
              </a:tabLst>
            </a:pPr>
            <a:r>
              <a:rPr lang="en-US" sz="2200" baseline="30000" dirty="0" smtClean="0"/>
              <a:t>* </a:t>
            </a:r>
            <a:r>
              <a:rPr lang="en-US" sz="2200" dirty="0" smtClean="0"/>
              <a:t>for single-frequency receiver w/model corrections, error &gt; 15 m possible in unusual </a:t>
            </a:r>
            <a:r>
              <a:rPr lang="en-US" sz="2200" dirty="0" err="1" smtClean="0"/>
              <a:t>ionospheric</a:t>
            </a:r>
            <a:r>
              <a:rPr lang="en-US" sz="2200" dirty="0" smtClean="0"/>
              <a:t> conditions, low elevation</a:t>
            </a:r>
          </a:p>
          <a:p>
            <a:pPr lvl="1">
              <a:lnSpc>
                <a:spcPct val="90000"/>
              </a:lnSpc>
              <a:buFont typeface="Wingdings" pitchFamily="2" charset="2"/>
              <a:buNone/>
              <a:tabLst>
                <a:tab pos="5772150" algn="l"/>
              </a:tabLst>
            </a:pPr>
            <a:r>
              <a:rPr lang="en-US" sz="2200" baseline="30000" dirty="0" smtClean="0"/>
              <a:t># </a:t>
            </a:r>
            <a:r>
              <a:rPr lang="en-US" sz="2200" dirty="0" smtClean="0"/>
              <a:t>error &gt; 15 m possible in strong multipath environments</a:t>
            </a:r>
            <a:endParaRPr lang="en-US" sz="22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36</a:t>
            </a:fld>
            <a:endParaRPr lang="en-US"/>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odd\Desktop\UT Hornet Mini 005.jpg"/>
          <p:cNvPicPr>
            <a:picLocks noChangeAspect="1" noChangeArrowheads="1"/>
          </p:cNvPicPr>
          <p:nvPr/>
        </p:nvPicPr>
        <p:blipFill>
          <a:blip r:embed="rId2" cstate="print"/>
          <a:srcRect/>
          <a:stretch>
            <a:fillRect/>
          </a:stretch>
        </p:blipFill>
        <p:spPr bwMode="auto">
          <a:xfrm>
            <a:off x="431799" y="267107"/>
            <a:ext cx="8325013" cy="62437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p:cNvSpPr>
            <a:spLocks noGrp="1"/>
          </p:cNvSpPr>
          <p:nvPr>
            <p:ph type="sldNum" sz="quarter" idx="12"/>
          </p:nvPr>
        </p:nvSpPr>
        <p:spPr/>
        <p:txBody>
          <a:bodyPr/>
          <a:lstStyle/>
          <a:p>
            <a:fld id="{EB60AAE0-6DE2-421E-B8EB-B55D9973FFDB}" type="slidenum">
              <a:rPr lang="en-US" smtClean="0"/>
              <a:pPr/>
              <a:t>37</a:t>
            </a:fld>
            <a:endParaRPr lang="en-US"/>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Smart Grid Vulnerabilities</a:t>
            </a:r>
            <a:endParaRPr lang="en-US" sz="4000" dirty="0"/>
          </a:p>
        </p:txBody>
      </p:sp>
      <p:sp>
        <p:nvSpPr>
          <p:cNvPr id="4" name="Content Placeholder 3"/>
          <p:cNvSpPr>
            <a:spLocks noGrp="1"/>
          </p:cNvSpPr>
          <p:nvPr>
            <p:ph sz="half" idx="1"/>
          </p:nvPr>
        </p:nvSpPr>
        <p:spPr>
          <a:xfrm>
            <a:off x="457199" y="1204686"/>
            <a:ext cx="4937751" cy="5150362"/>
          </a:xfrm>
        </p:spPr>
        <p:txBody>
          <a:bodyPr>
            <a:noAutofit/>
          </a:bodyPr>
          <a:lstStyle/>
          <a:p>
            <a:r>
              <a:rPr lang="en-US" sz="2400" dirty="0" smtClean="0"/>
              <a:t>Operational system in Mexico on the </a:t>
            </a:r>
            <a:r>
              <a:rPr lang="en-US" sz="2400" dirty="0" err="1" smtClean="0"/>
              <a:t>Chicoasen</a:t>
            </a:r>
            <a:r>
              <a:rPr lang="en-US" sz="2400" dirty="0" smtClean="0"/>
              <a:t>-Angostura transmission line</a:t>
            </a:r>
          </a:p>
          <a:p>
            <a:pPr lvl="1"/>
            <a:r>
              <a:rPr lang="en-US" sz="2000" dirty="0" smtClean="0"/>
              <a:t>Automated PMU-based control</a:t>
            </a:r>
          </a:p>
          <a:p>
            <a:pPr lvl="1"/>
            <a:r>
              <a:rPr lang="en-US" sz="2000" dirty="0" smtClean="0"/>
              <a:t>Connects large hydroelectric generators to large loads</a:t>
            </a:r>
          </a:p>
          <a:p>
            <a:pPr lvl="1"/>
            <a:r>
              <a:rPr lang="en-US" sz="2000" dirty="0" smtClean="0"/>
              <a:t>Two 400-kV lines and a 115-kV line</a:t>
            </a:r>
          </a:p>
          <a:p>
            <a:r>
              <a:rPr lang="en-US" sz="2400" dirty="0" smtClean="0"/>
              <a:t>Large phase angle offsets (&gt;10</a:t>
            </a:r>
            <a:r>
              <a:rPr lang="en-US" sz="2400" baseline="30000" dirty="0" smtClean="0"/>
              <a:t>○</a:t>
            </a:r>
            <a:r>
              <a:rPr lang="en-US" sz="2400" dirty="0" smtClean="0"/>
              <a:t>) induced in minutes</a:t>
            </a:r>
          </a:p>
          <a:p>
            <a:pPr lvl="1"/>
            <a:r>
              <a:rPr lang="en-US" sz="2000" dirty="0" smtClean="0"/>
              <a:t>Protects against generator instability during double fault by shutting down generators</a:t>
            </a:r>
          </a:p>
          <a:p>
            <a:r>
              <a:rPr lang="en-US" sz="2400" dirty="0" smtClean="0"/>
              <a:t>Spoofing attack can cause PMUs to violate IEEE C37.118 Standard</a:t>
            </a:r>
          </a:p>
          <a:p>
            <a:pPr lvl="1"/>
            <a:endParaRPr lang="en-US" sz="2000" dirty="0" smtClean="0"/>
          </a:p>
        </p:txBody>
      </p:sp>
      <p:sp>
        <p:nvSpPr>
          <p:cNvPr id="3" name="Slide Number Placeholder 2"/>
          <p:cNvSpPr>
            <a:spLocks noGrp="1"/>
          </p:cNvSpPr>
          <p:nvPr>
            <p:ph type="sldNum" sz="quarter" idx="12"/>
          </p:nvPr>
        </p:nvSpPr>
        <p:spPr/>
        <p:txBody>
          <a:bodyPr/>
          <a:lstStyle/>
          <a:p>
            <a:fld id="{EB60AAE0-6DE2-421E-B8EB-B55D9973FFDB}" type="slidenum">
              <a:rPr lang="en-US" smtClean="0"/>
              <a:pPr/>
              <a:t>38</a:t>
            </a:fld>
            <a:endParaRPr lang="en-US"/>
          </a:p>
        </p:txBody>
      </p:sp>
      <p:pic>
        <p:nvPicPr>
          <p:cNvPr id="6" name="Content Placeholder 5" descr="http://www.industcards.com/angostura-mx.jpg"/>
          <p:cNvPicPr>
            <a:picLocks noGrp="1" noChangeAspect="1" noChangeArrowheads="1"/>
          </p:cNvPicPr>
          <p:nvPr>
            <p:ph sz="half" idx="2"/>
          </p:nvPr>
        </p:nvPicPr>
        <p:blipFill>
          <a:blip r:embed="rId2" cstate="print"/>
          <a:srcRect/>
          <a:stretch>
            <a:fillRect/>
          </a:stretch>
        </p:blipFill>
        <p:spPr bwMode="auto">
          <a:xfrm>
            <a:off x="5674952" y="1266850"/>
            <a:ext cx="2857500" cy="2095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Content Placeholder 3" descr="point4.jpg"/>
          <p:cNvPicPr>
            <a:picLocks noChangeAspect="1"/>
          </p:cNvPicPr>
          <p:nvPr/>
        </p:nvPicPr>
        <p:blipFill>
          <a:blip r:embed="rId3" cstate="print"/>
          <a:srcRect l="56748"/>
          <a:stretch>
            <a:fillRect/>
          </a:stretch>
        </p:blipFill>
        <p:spPr>
          <a:xfrm>
            <a:off x="5676900" y="3552824"/>
            <a:ext cx="2865077" cy="27410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7627587" y="6021678"/>
            <a:ext cx="966932" cy="246221"/>
          </a:xfrm>
          <a:prstGeom prst="rect">
            <a:avLst/>
          </a:prstGeom>
          <a:noFill/>
        </p:spPr>
        <p:txBody>
          <a:bodyPr wrap="none" rtlCol="0">
            <a:spAutoFit/>
          </a:bodyPr>
          <a:lstStyle/>
          <a:p>
            <a:pPr algn="ctr"/>
            <a:r>
              <a:rPr lang="en-US" sz="1000" dirty="0" smtClean="0"/>
              <a:t>[SheHum&amp;12]</a:t>
            </a:r>
            <a:endParaRPr lang="en-US" sz="10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87018" y="1168391"/>
            <a:ext cx="8153400" cy="4495799"/>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smtClean="0"/>
              <a:t>Navigation signal authentication is hard.  Nothing is foolproof.  There are no guarantees.  But simple measures can vastly decrease the </a:t>
            </a:r>
            <a:r>
              <a:rPr lang="en-US" sz="2800" i="1" dirty="0" smtClean="0"/>
              <a:t>probability</a:t>
            </a:r>
            <a:r>
              <a:rPr lang="en-US" sz="2800" dirty="0"/>
              <a:t> </a:t>
            </a:r>
            <a:r>
              <a:rPr lang="en-US" sz="2800" dirty="0" smtClean="0"/>
              <a:t>of a successful attack.  Probability is the language of anti-spoofing.</a:t>
            </a:r>
            <a:endParaRPr kumimoji="0" lang="en-US" sz="2800" b="0" i="0"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noProof="0" dirty="0" smtClean="0">
                <a:ln>
                  <a:noFill/>
                </a:ln>
                <a:solidFill>
                  <a:schemeClr val="tx1"/>
                </a:solidFill>
                <a:effectLst/>
                <a:uLnTx/>
                <a:uFillTx/>
                <a:latin typeface="+mn-lt"/>
                <a:ea typeface="+mn-ea"/>
                <a:cs typeface="+mn-cs"/>
              </a:rPr>
              <a:t>Symmetric-key systems (e.g., SAASM) offer short time to authenticate but require key management and tamper-proof hardware: more costly, less convenient.  </a:t>
            </a:r>
            <a:r>
              <a:rPr lang="en-US" sz="2800" noProof="0" dirty="0" smtClean="0"/>
              <a:t>SAASM and M-code will never be a solution for a wide swath of applications (e.g., civil aviation, low-cost location and time authentication).</a:t>
            </a:r>
          </a:p>
        </p:txBody>
      </p:sp>
      <p:sp>
        <p:nvSpPr>
          <p:cNvPr id="4" name="Rectangle 3"/>
          <p:cNvSpPr/>
          <p:nvPr/>
        </p:nvSpPr>
        <p:spPr>
          <a:xfrm>
            <a:off x="310729" y="252658"/>
            <a:ext cx="8229689" cy="830997"/>
          </a:xfrm>
          <a:prstGeom prst="rect">
            <a:avLst/>
          </a:prstGeom>
        </p:spPr>
        <p:txBody>
          <a:bodyPr wrap="none">
            <a:spAutoFit/>
          </a:bodyPr>
          <a:lstStyle/>
          <a:p>
            <a:r>
              <a:rPr lang="en-US" sz="4800" b="1" dirty="0" smtClean="0"/>
              <a:t>Observations</a:t>
            </a:r>
            <a:r>
              <a:rPr lang="en-US" sz="4800" b="1" dirty="0"/>
              <a:t> </a:t>
            </a:r>
            <a:r>
              <a:rPr lang="en-US" sz="4800" b="1" dirty="0" smtClean="0"/>
              <a:t>on Defenses (1/3)</a:t>
            </a:r>
            <a:endParaRPr lang="en-US" sz="4800" dirty="0"/>
          </a:p>
        </p:txBody>
      </p:sp>
      <p:sp>
        <p:nvSpPr>
          <p:cNvPr id="5" name="Slide Number Placeholder 4"/>
          <p:cNvSpPr>
            <a:spLocks noGrp="1"/>
          </p:cNvSpPr>
          <p:nvPr>
            <p:ph type="sldNum" sz="quarter" idx="12"/>
          </p:nvPr>
        </p:nvSpPr>
        <p:spPr/>
        <p:txBody>
          <a:bodyPr/>
          <a:lstStyle/>
          <a:p>
            <a:fld id="{EB60AAE0-6DE2-421E-B8EB-B55D9973FFDB}" type="slidenum">
              <a:rPr lang="en-US" smtClean="0"/>
              <a:pPr/>
              <a:t>39</a:t>
            </a:fld>
            <a:endParaRPr lang="en-US"/>
          </a:p>
        </p:txBody>
      </p:sp>
    </p:spTree>
    <p:extLst>
      <p:ext uri="{BB962C8B-B14F-4D97-AF65-F5344CB8AC3E}">
        <p14:creationId xmlns:p14="http://schemas.microsoft.com/office/powerpoint/2010/main" val="273200354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35935" y="355384"/>
            <a:ext cx="8492005" cy="769441"/>
          </a:xfrm>
          <a:prstGeom prst="rect">
            <a:avLst/>
          </a:prstGeom>
          <a:noFill/>
        </p:spPr>
        <p:txBody>
          <a:bodyPr wrap="none" rtlCol="0">
            <a:spAutoFit/>
          </a:bodyPr>
          <a:lstStyle/>
          <a:p>
            <a:pPr algn="ctr"/>
            <a:r>
              <a:rPr lang="en-US" sz="4400" dirty="0" smtClean="0">
                <a:latin typeface="+mj-lt"/>
              </a:rPr>
              <a:t>University of Texas Spoofing </a:t>
            </a:r>
            <a:r>
              <a:rPr lang="en-US" sz="4400" dirty="0" err="1" smtClean="0">
                <a:latin typeface="+mj-lt"/>
              </a:rPr>
              <a:t>Testbed</a:t>
            </a:r>
            <a:endParaRPr lang="en-US" sz="4400" dirty="0">
              <a:latin typeface="+mj-lt"/>
            </a:endParaRPr>
          </a:p>
        </p:txBody>
      </p:sp>
      <p:pic>
        <p:nvPicPr>
          <p:cNvPr id="2050" name="Picture 2" descr="C:\Users\todd\Desktop\spoofing_testb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823" y="1422401"/>
            <a:ext cx="8483444" cy="433370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Slide Number Placeholder 3"/>
          <p:cNvSpPr>
            <a:spLocks noGrp="1"/>
          </p:cNvSpPr>
          <p:nvPr>
            <p:ph type="sldNum" sz="quarter" idx="12"/>
          </p:nvPr>
        </p:nvSpPr>
        <p:spPr/>
        <p:txBody>
          <a:bodyPr/>
          <a:lstStyle/>
          <a:p>
            <a:fld id="{EB60AAE0-6DE2-421E-B8EB-B55D9973FFDB}" type="slidenum">
              <a:rPr lang="en-US" smtClean="0"/>
              <a:pPr/>
              <a:t>4</a:t>
            </a:fld>
            <a:endParaRPr lang="en-US"/>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87018" y="1039087"/>
            <a:ext cx="8306000" cy="4495799"/>
          </a:xfrm>
          <a:prstGeom prst="rect">
            <a:avLst/>
          </a:prstGeom>
        </p:spPr>
        <p:txBody>
          <a:bodyPr/>
          <a:lstStyle/>
          <a:p>
            <a:pPr marL="342900" indent="-342900">
              <a:spcBef>
                <a:spcPct val="20000"/>
              </a:spcBef>
              <a:buFont typeface="Arial" pitchFamily="34" charset="0"/>
              <a:buChar char="•"/>
              <a:defRPr/>
            </a:pPr>
            <a:r>
              <a:rPr lang="en-US" sz="2800" dirty="0"/>
              <a:t>Asymmetric-key (public-private key) systems </a:t>
            </a:r>
            <a:r>
              <a:rPr lang="en-US" sz="2800" dirty="0" smtClean="0"/>
              <a:t>have </a:t>
            </a:r>
            <a:r>
              <a:rPr lang="en-US" sz="2800" dirty="0"/>
              <a:t>an unavoidable delay (e.g., 40 seconds between authentication of any signal) </a:t>
            </a:r>
            <a:r>
              <a:rPr lang="en-US" sz="2800" dirty="0" smtClean="0"/>
              <a:t>but delay can be accepted in many applications; also, for non-complicit </a:t>
            </a:r>
            <a:r>
              <a:rPr lang="en-US" sz="2800" dirty="0"/>
              <a:t>spoofing there is no need to tamper-proof the receiver: cheaper, more convenient.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smtClean="0"/>
              <a:t>Proof of location (proving to you where I am) is emerging as a vital security feature.  It’s not easy: non-crypto approaches require elaborate tamper proofing; crypto approaches require high-rate security code.  Beware black-market vendors with high-gain antennas who will sell an authenticated location.</a:t>
            </a:r>
            <a:endParaRPr kumimoji="0" lang="en-US" sz="2800" b="0" i="0" u="none" strike="noStrike" kern="1200" cap="none" spc="0" normalizeH="0" noProof="0" dirty="0" smtClean="0">
              <a:ln>
                <a:noFill/>
              </a:ln>
              <a:solidFill>
                <a:schemeClr val="tx1"/>
              </a:solidFill>
              <a:effectLst/>
              <a:uLnTx/>
              <a:uFillTx/>
            </a:endParaRPr>
          </a:p>
        </p:txBody>
      </p:sp>
      <p:sp>
        <p:nvSpPr>
          <p:cNvPr id="4" name="Rectangle 3"/>
          <p:cNvSpPr/>
          <p:nvPr/>
        </p:nvSpPr>
        <p:spPr>
          <a:xfrm>
            <a:off x="310729" y="252658"/>
            <a:ext cx="8229689" cy="830997"/>
          </a:xfrm>
          <a:prstGeom prst="rect">
            <a:avLst/>
          </a:prstGeom>
        </p:spPr>
        <p:txBody>
          <a:bodyPr wrap="none">
            <a:spAutoFit/>
          </a:bodyPr>
          <a:lstStyle/>
          <a:p>
            <a:r>
              <a:rPr lang="en-US" sz="4800" b="1" dirty="0" smtClean="0"/>
              <a:t>Observations</a:t>
            </a:r>
            <a:r>
              <a:rPr lang="en-US" sz="4800" b="1" dirty="0"/>
              <a:t> </a:t>
            </a:r>
            <a:r>
              <a:rPr lang="en-US" sz="4800" b="1" dirty="0" smtClean="0"/>
              <a:t>on Defenses (2/3)</a:t>
            </a:r>
            <a:endParaRPr lang="en-US" sz="4800" dirty="0"/>
          </a:p>
        </p:txBody>
      </p:sp>
      <p:sp>
        <p:nvSpPr>
          <p:cNvPr id="5" name="Slide Number Placeholder 4"/>
          <p:cNvSpPr>
            <a:spLocks noGrp="1"/>
          </p:cNvSpPr>
          <p:nvPr>
            <p:ph type="sldNum" sz="quarter" idx="12"/>
          </p:nvPr>
        </p:nvSpPr>
        <p:spPr/>
        <p:txBody>
          <a:bodyPr/>
          <a:lstStyle/>
          <a:p>
            <a:fld id="{EB60AAE0-6DE2-421E-B8EB-B55D9973FFDB}" type="slidenum">
              <a:rPr lang="en-US" smtClean="0"/>
              <a:pPr/>
              <a:t>40</a:t>
            </a:fld>
            <a:endParaRPr lang="en-US"/>
          </a:p>
        </p:txBody>
      </p:sp>
    </p:spTree>
    <p:extLst>
      <p:ext uri="{BB962C8B-B14F-4D97-AF65-F5344CB8AC3E}">
        <p14:creationId xmlns:p14="http://schemas.microsoft.com/office/powerpoint/2010/main" val="271435765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87018" y="1168391"/>
            <a:ext cx="8153400" cy="4495799"/>
          </a:xfrm>
          <a:prstGeom prst="rect">
            <a:avLst/>
          </a:prstGeom>
        </p:spPr>
        <p:txBody>
          <a:bodyPr/>
          <a:lstStyle/>
          <a:p>
            <a:pPr marL="342900" lvl="0" indent="-342900">
              <a:spcBef>
                <a:spcPct val="20000"/>
              </a:spcBef>
              <a:buFont typeface="Arial" pitchFamily="34" charset="0"/>
              <a:buChar char="•"/>
              <a:defRPr/>
            </a:pPr>
            <a:r>
              <a:rPr lang="en-US" sz="2800" dirty="0" smtClean="0"/>
              <a:t>Crypto defenses not a panacea: Ineffective </a:t>
            </a:r>
            <a:r>
              <a:rPr lang="en-US" sz="2800" dirty="0"/>
              <a:t>against near-zero-delay </a:t>
            </a:r>
            <a:r>
              <a:rPr lang="en-US" sz="2800" dirty="0" err="1"/>
              <a:t>meaconing</a:t>
            </a:r>
            <a:r>
              <a:rPr lang="en-US" sz="2800" dirty="0"/>
              <a:t> (entire band record and </a:t>
            </a:r>
            <a:r>
              <a:rPr lang="en-US" sz="2800" dirty="0" smtClean="0"/>
              <a:t>playback) attacks.</a:t>
            </a:r>
          </a:p>
          <a:p>
            <a:pPr marL="342900" lvl="0" indent="-342900">
              <a:spcBef>
                <a:spcPct val="20000"/>
              </a:spcBef>
              <a:buFont typeface="Arial" pitchFamily="34" charset="0"/>
              <a:buChar char="•"/>
              <a:defRPr/>
            </a:pPr>
            <a:r>
              <a:rPr lang="en-US" sz="2800" dirty="0" smtClean="0"/>
              <a:t>Non-crypto defenses not so elegant mathematically, but can be quite effective.  </a:t>
            </a:r>
          </a:p>
          <a:p>
            <a:pPr marL="342900" lvl="0" indent="-342900">
              <a:spcBef>
                <a:spcPct val="20000"/>
              </a:spcBef>
              <a:buFont typeface="Arial" pitchFamily="34" charset="0"/>
              <a:buChar char="•"/>
              <a:defRPr/>
            </a:pPr>
            <a:r>
              <a:rPr lang="en-US" sz="2800" dirty="0" smtClean="0"/>
              <a:t>Best shield: a coupled crypto-non-crypto defense.</a:t>
            </a:r>
          </a:p>
          <a:p>
            <a:pPr marL="342900" lvl="0" indent="-342900">
              <a:spcBef>
                <a:spcPct val="20000"/>
              </a:spcBef>
              <a:buFont typeface="Arial" pitchFamily="34" charset="0"/>
              <a:buChar char="•"/>
              <a:defRPr/>
            </a:pPr>
            <a:r>
              <a:rPr lang="en-US" sz="2800" dirty="0" smtClean="0"/>
              <a:t>When implemented properly, navigation message authentication (NMA) authenticates not only the data message </a:t>
            </a:r>
            <a:r>
              <a:rPr lang="en-US" sz="2800" i="1" dirty="0" smtClean="0"/>
              <a:t>but also the underlying signal.  It is surprisingly effective.</a:t>
            </a:r>
            <a:endParaRPr lang="en-US" sz="2800" dirty="0"/>
          </a:p>
          <a:p>
            <a:pPr lvl="0">
              <a:spcBef>
                <a:spcPct val="20000"/>
              </a:spcBef>
              <a:defRPr/>
            </a:pPr>
            <a:endParaRPr kumimoji="0" lang="en-US" sz="2800" b="0" i="0" u="none" strike="noStrike" kern="1200" cap="none" spc="0" normalizeH="0" noProof="0" dirty="0" smtClean="0">
              <a:ln>
                <a:noFill/>
              </a:ln>
              <a:solidFill>
                <a:schemeClr val="tx1"/>
              </a:solidFill>
              <a:effectLst/>
              <a:uLnTx/>
              <a:uFillTx/>
              <a:latin typeface="+mn-lt"/>
              <a:ea typeface="+mn-ea"/>
              <a:cs typeface="+mn-cs"/>
            </a:endParaRPr>
          </a:p>
        </p:txBody>
      </p:sp>
      <p:sp>
        <p:nvSpPr>
          <p:cNvPr id="4" name="Rectangle 3"/>
          <p:cNvSpPr/>
          <p:nvPr/>
        </p:nvSpPr>
        <p:spPr>
          <a:xfrm>
            <a:off x="310729" y="252658"/>
            <a:ext cx="8229689" cy="830997"/>
          </a:xfrm>
          <a:prstGeom prst="rect">
            <a:avLst/>
          </a:prstGeom>
        </p:spPr>
        <p:txBody>
          <a:bodyPr wrap="none">
            <a:spAutoFit/>
          </a:bodyPr>
          <a:lstStyle/>
          <a:p>
            <a:r>
              <a:rPr lang="en-US" sz="4800" b="1" dirty="0" smtClean="0"/>
              <a:t>Observations</a:t>
            </a:r>
            <a:r>
              <a:rPr lang="en-US" sz="4800" b="1" dirty="0"/>
              <a:t> </a:t>
            </a:r>
            <a:r>
              <a:rPr lang="en-US" sz="4800" b="1" dirty="0" smtClean="0"/>
              <a:t>on Defenses (3/3)</a:t>
            </a:r>
            <a:endParaRPr lang="en-US" sz="4800" dirty="0"/>
          </a:p>
        </p:txBody>
      </p:sp>
      <p:sp>
        <p:nvSpPr>
          <p:cNvPr id="5" name="Slide Number Placeholder 4"/>
          <p:cNvSpPr>
            <a:spLocks noGrp="1"/>
          </p:cNvSpPr>
          <p:nvPr>
            <p:ph type="sldNum" sz="quarter" idx="12"/>
          </p:nvPr>
        </p:nvSpPr>
        <p:spPr/>
        <p:txBody>
          <a:bodyPr/>
          <a:lstStyle/>
          <a:p>
            <a:fld id="{EB60AAE0-6DE2-421E-B8EB-B55D9973FFDB}" type="slidenum">
              <a:rPr lang="en-US" smtClean="0"/>
              <a:pPr/>
              <a:t>41</a:t>
            </a:fld>
            <a:endParaRPr lang="en-US"/>
          </a:p>
        </p:txBody>
      </p:sp>
    </p:spTree>
    <p:extLst>
      <p:ext uri="{BB962C8B-B14F-4D97-AF65-F5344CB8AC3E}">
        <p14:creationId xmlns:p14="http://schemas.microsoft.com/office/powerpoint/2010/main" val="359990854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50237" y="233608"/>
            <a:ext cx="5874493" cy="769441"/>
          </a:xfrm>
          <a:prstGeom prst="rect">
            <a:avLst/>
          </a:prstGeom>
        </p:spPr>
        <p:txBody>
          <a:bodyPr wrap="none">
            <a:spAutoFit/>
          </a:bodyPr>
          <a:lstStyle/>
          <a:p>
            <a:r>
              <a:rPr lang="en-US" sz="4400" b="1" dirty="0" smtClean="0"/>
              <a:t>TEXBAT Recording Setup</a:t>
            </a:r>
            <a:endParaRPr lang="en-US" sz="44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973" y="1390656"/>
            <a:ext cx="8497062" cy="47474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EB60AAE0-6DE2-421E-B8EB-B55D9973FFDB}" type="slidenum">
              <a:rPr lang="en-US" smtClean="0"/>
              <a:pPr/>
              <a:t>42</a:t>
            </a:fld>
            <a:endParaRPr lang="en-US"/>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702" y="106998"/>
            <a:ext cx="8285923" cy="646331"/>
          </a:xfrm>
          <a:prstGeom prst="rect">
            <a:avLst/>
          </a:prstGeom>
        </p:spPr>
        <p:txBody>
          <a:bodyPr wrap="none">
            <a:spAutoFit/>
          </a:bodyPr>
          <a:lstStyle/>
          <a:p>
            <a:r>
              <a:rPr lang="en-US" sz="3600" b="1" dirty="0" smtClean="0"/>
              <a:t>Scenario 2: Static Overpowered Time Push</a:t>
            </a:r>
            <a:endParaRPr lang="en-US" sz="36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9920" y="3789837"/>
            <a:ext cx="3761687" cy="287952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264" y="3789838"/>
            <a:ext cx="3708326" cy="287952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264" y="786952"/>
            <a:ext cx="3708326" cy="28017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9039" y="803731"/>
            <a:ext cx="3678688" cy="27849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6"/>
          <p:cNvSpPr>
            <a:spLocks noGrp="1"/>
          </p:cNvSpPr>
          <p:nvPr>
            <p:ph type="sldNum" sz="quarter" idx="12"/>
          </p:nvPr>
        </p:nvSpPr>
        <p:spPr/>
        <p:txBody>
          <a:bodyPr/>
          <a:lstStyle/>
          <a:p>
            <a:fld id="{EB60AAE0-6DE2-421E-B8EB-B55D9973FFDB}" type="slidenum">
              <a:rPr lang="en-US" smtClean="0"/>
              <a:pPr/>
              <a:t>43</a:t>
            </a:fld>
            <a:endParaRPr lang="en-US"/>
          </a:p>
        </p:txBody>
      </p:sp>
    </p:spTree>
    <p:extLst>
      <p:ext uri="{BB962C8B-B14F-4D97-AF65-F5344CB8AC3E}">
        <p14:creationId xmlns:p14="http://schemas.microsoft.com/office/powerpoint/2010/main" val="343049368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927" y="1063600"/>
            <a:ext cx="6146407" cy="5052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r>
              <a:rPr lang="en-US" dirty="0" smtClean="0"/>
              <a:t>GNSS Signal Processing Basics</a:t>
            </a:r>
            <a:endParaRPr lang="en-US" dirty="0"/>
          </a:p>
        </p:txBody>
      </p:sp>
      <p:sp>
        <p:nvSpPr>
          <p:cNvPr id="5" name="Slide Number Placeholder 4"/>
          <p:cNvSpPr>
            <a:spLocks noGrp="1"/>
          </p:cNvSpPr>
          <p:nvPr>
            <p:ph type="sldNum" sz="quarter" idx="12"/>
          </p:nvPr>
        </p:nvSpPr>
        <p:spPr/>
        <p:txBody>
          <a:bodyPr/>
          <a:lstStyle/>
          <a:p>
            <a:fld id="{EB60AAE0-6DE2-421E-B8EB-B55D9973FFDB}" type="slidenum">
              <a:rPr lang="en-US" smtClean="0"/>
              <a:pPr/>
              <a:t>44</a:t>
            </a:fld>
            <a:endParaRPr lang="en-US"/>
          </a:p>
        </p:txBody>
      </p:sp>
    </p:spTree>
    <p:extLst>
      <p:ext uri="{BB962C8B-B14F-4D97-AF65-F5344CB8AC3E}">
        <p14:creationId xmlns:p14="http://schemas.microsoft.com/office/powerpoint/2010/main" val="1198112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722759" y="1647700"/>
            <a:ext cx="3974306" cy="290513"/>
          </a:xfrm>
          <a:prstGeom prst="rect">
            <a:avLst/>
          </a:prstGeom>
        </p:spPr>
      </p:pic>
      <p:pic>
        <p:nvPicPr>
          <p:cNvPr id="33" name="Picture 32"/>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929230" y="2063320"/>
            <a:ext cx="7428833" cy="306705"/>
          </a:xfrm>
          <a:prstGeom prst="rect">
            <a:avLst/>
          </a:prstGeom>
        </p:spPr>
      </p:pic>
      <p:pic>
        <p:nvPicPr>
          <p:cNvPr id="13" name="Picture 12"/>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722760" y="2885456"/>
            <a:ext cx="4702969" cy="288131"/>
          </a:xfrm>
          <a:prstGeom prst="rect">
            <a:avLst/>
          </a:prstGeom>
        </p:spPr>
      </p:pic>
      <p:pic>
        <p:nvPicPr>
          <p:cNvPr id="14" name="Picture 13"/>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929230" y="3247829"/>
            <a:ext cx="2937796" cy="777716"/>
          </a:xfrm>
          <a:prstGeom prst="rect">
            <a:avLst/>
          </a:prstGeom>
        </p:spPr>
      </p:pic>
      <p:pic>
        <p:nvPicPr>
          <p:cNvPr id="15" name="Picture 14"/>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722760" y="4427263"/>
            <a:ext cx="3043238" cy="221456"/>
          </a:xfrm>
          <a:prstGeom prst="rect">
            <a:avLst/>
          </a:prstGeom>
        </p:spPr>
      </p:pic>
      <p:pic>
        <p:nvPicPr>
          <p:cNvPr id="32" name="Picture 31"/>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929233" y="4765894"/>
            <a:ext cx="5643372" cy="902589"/>
          </a:xfrm>
          <a:prstGeom prst="rect">
            <a:avLst/>
          </a:prstGeom>
        </p:spPr>
      </p:pic>
      <p:sp>
        <p:nvSpPr>
          <p:cNvPr id="2" name="Title 1"/>
          <p:cNvSpPr>
            <a:spLocks noGrp="1"/>
          </p:cNvSpPr>
          <p:nvPr>
            <p:ph type="title"/>
          </p:nvPr>
        </p:nvSpPr>
        <p:spPr/>
        <p:txBody>
          <a:bodyPr/>
          <a:lstStyle/>
          <a:p>
            <a:r>
              <a:rPr lang="en-US" dirty="0" smtClean="0"/>
              <a:t>GNSS Signal Processing Basics</a:t>
            </a:r>
            <a:endParaRPr lang="en-US" dirty="0"/>
          </a:p>
        </p:txBody>
      </p:sp>
      <p:sp>
        <p:nvSpPr>
          <p:cNvPr id="9" name="Slide Number Placeholder 8"/>
          <p:cNvSpPr>
            <a:spLocks noGrp="1"/>
          </p:cNvSpPr>
          <p:nvPr>
            <p:ph type="sldNum" sz="quarter" idx="12"/>
          </p:nvPr>
        </p:nvSpPr>
        <p:spPr/>
        <p:txBody>
          <a:bodyPr/>
          <a:lstStyle/>
          <a:p>
            <a:fld id="{EB60AAE0-6DE2-421E-B8EB-B55D9973FFDB}" type="slidenum">
              <a:rPr lang="en-US" smtClean="0"/>
              <a:pPr/>
              <a:t>45</a:t>
            </a:fld>
            <a:endParaRPr lang="en-US"/>
          </a:p>
        </p:txBody>
      </p:sp>
    </p:spTree>
    <p:extLst>
      <p:ext uri="{BB962C8B-B14F-4D97-AF65-F5344CB8AC3E}">
        <p14:creationId xmlns:p14="http://schemas.microsoft.com/office/powerpoint/2010/main" val="192928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712" y="1236566"/>
            <a:ext cx="7564577" cy="5242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smtClean="0"/>
              <a:t>GNSS Receiver Block Diagram</a:t>
            </a:r>
            <a:endParaRPr lang="en-US" dirty="0"/>
          </a:p>
        </p:txBody>
      </p:sp>
      <p:sp>
        <p:nvSpPr>
          <p:cNvPr id="4" name="Slide Number Placeholder 3"/>
          <p:cNvSpPr>
            <a:spLocks noGrp="1"/>
          </p:cNvSpPr>
          <p:nvPr>
            <p:ph type="sldNum" sz="quarter" idx="12"/>
          </p:nvPr>
        </p:nvSpPr>
        <p:spPr/>
        <p:txBody>
          <a:bodyPr/>
          <a:lstStyle/>
          <a:p>
            <a:fld id="{EB60AAE0-6DE2-421E-B8EB-B55D9973FFDB}" type="slidenum">
              <a:rPr lang="en-US" smtClean="0"/>
              <a:pPr/>
              <a:t>46</a:t>
            </a:fld>
            <a:endParaRPr lang="en-US"/>
          </a:p>
        </p:txBody>
      </p:sp>
    </p:spTree>
    <p:extLst>
      <p:ext uri="{BB962C8B-B14F-4D97-AF65-F5344CB8AC3E}">
        <p14:creationId xmlns:p14="http://schemas.microsoft.com/office/powerpoint/2010/main" val="3329846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62" y="1325903"/>
            <a:ext cx="7738533" cy="4106334"/>
          </a:xfrm>
          <a:prstGeom prst="rect">
            <a:avLst/>
          </a:prstGeom>
          <a:noFill/>
          <a:ln w="9525">
            <a:noFill/>
            <a:miter lim="800000"/>
            <a:headEnd/>
            <a:tailEnd/>
          </a:ln>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62" y="1325903"/>
            <a:ext cx="7713133" cy="4047067"/>
          </a:xfrm>
          <a:prstGeom prst="rect">
            <a:avLst/>
          </a:prstGeom>
          <a:noFill/>
          <a:ln w="9525">
            <a:noFill/>
            <a:miter lim="800000"/>
            <a:headEnd/>
            <a:tailEnd/>
          </a:ln>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62" y="1325903"/>
            <a:ext cx="7721600" cy="4030133"/>
          </a:xfrm>
          <a:prstGeom prst="rect">
            <a:avLst/>
          </a:prstGeom>
          <a:noFill/>
          <a:ln w="9525">
            <a:noFill/>
            <a:miter lim="800000"/>
            <a:headEnd/>
            <a:tailEnd/>
          </a:ln>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62" y="1325903"/>
            <a:ext cx="7730067" cy="3996266"/>
          </a:xfrm>
          <a:prstGeom prst="rect">
            <a:avLst/>
          </a:prstGeom>
          <a:noFill/>
          <a:ln w="9525">
            <a:noFill/>
            <a:miter lim="800000"/>
            <a:headEnd/>
            <a:tailEnd/>
          </a:ln>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562" y="1325903"/>
            <a:ext cx="7730067" cy="4174066"/>
          </a:xfrm>
          <a:prstGeom prst="rect">
            <a:avLst/>
          </a:prstGeom>
          <a:noFill/>
          <a:ln w="9525">
            <a:noFill/>
            <a:miter lim="800000"/>
            <a:headEnd/>
            <a:tailEnd/>
          </a:ln>
        </p:spPr>
      </p:pic>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562" y="1325903"/>
            <a:ext cx="7747000" cy="4182534"/>
          </a:xfrm>
          <a:prstGeom prst="rect">
            <a:avLst/>
          </a:prstGeom>
          <a:noFill/>
          <a:ln w="9525">
            <a:noFill/>
            <a:miter lim="800000"/>
            <a:headEnd/>
            <a:tailEnd/>
          </a:ln>
        </p:spPr>
      </p:pic>
      <p:sp>
        <p:nvSpPr>
          <p:cNvPr id="10" name="Title 9"/>
          <p:cNvSpPr>
            <a:spLocks noGrp="1"/>
          </p:cNvSpPr>
          <p:nvPr>
            <p:ph type="title"/>
          </p:nvPr>
        </p:nvSpPr>
        <p:spPr/>
        <p:txBody>
          <a:bodyPr>
            <a:normAutofit/>
          </a:bodyPr>
          <a:lstStyle/>
          <a:p>
            <a:r>
              <a:rPr lang="en-US" sz="4000" dirty="0" smtClean="0">
                <a:solidFill>
                  <a:schemeClr val="bg1"/>
                </a:solidFill>
              </a:rPr>
              <a:t>Inside a Spoofing Attack</a:t>
            </a:r>
            <a:endParaRPr lang="en-US" sz="4000" dirty="0">
              <a:solidFill>
                <a:schemeClr val="bg1"/>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Civil GPS Spoofing</a:t>
            </a:r>
            <a:endParaRPr lang="en-US" dirty="0"/>
          </a:p>
        </p:txBody>
      </p:sp>
      <p:sp>
        <p:nvSpPr>
          <p:cNvPr id="3" name="Content Placeholder 2"/>
          <p:cNvSpPr>
            <a:spLocks noGrp="1"/>
          </p:cNvSpPr>
          <p:nvPr>
            <p:ph idx="1"/>
          </p:nvPr>
        </p:nvSpPr>
        <p:spPr/>
        <p:txBody>
          <a:bodyPr>
            <a:noAutofit/>
          </a:bodyPr>
          <a:lstStyle/>
          <a:p>
            <a:r>
              <a:rPr lang="en-US" sz="2400" dirty="0" smtClean="0"/>
              <a:t>A discrete spoofing attack typically involves four phases: </a:t>
            </a:r>
            <a:endParaRPr lang="en-US" sz="1400" dirty="0" smtClean="0"/>
          </a:p>
          <a:p>
            <a:pPr marL="687387" lvl="1" indent="-342900">
              <a:buFont typeface="+mj-lt"/>
              <a:buAutoNum type="arabicParenR"/>
            </a:pPr>
            <a:r>
              <a:rPr lang="en-US" sz="1800" dirty="0"/>
              <a:t>Alignment of the authentic and spoofed GPS </a:t>
            </a:r>
            <a:r>
              <a:rPr lang="en-US" sz="1800" dirty="0" smtClean="0"/>
              <a:t>signals at the target receiver</a:t>
            </a:r>
            <a:endParaRPr lang="en-US" sz="1400" dirty="0" smtClean="0"/>
          </a:p>
          <a:p>
            <a:pPr marL="687387" lvl="1" indent="-342900">
              <a:buFont typeface="+mj-lt"/>
              <a:buAutoNum type="arabicParenR"/>
            </a:pPr>
            <a:r>
              <a:rPr lang="en-US" sz="1800" dirty="0" smtClean="0"/>
              <a:t>Increase </a:t>
            </a:r>
            <a:r>
              <a:rPr lang="en-US" sz="1800" dirty="0"/>
              <a:t>the power of the spoofed signals above the </a:t>
            </a:r>
            <a:r>
              <a:rPr lang="en-US" sz="1800" dirty="0" smtClean="0"/>
              <a:t>authentic</a:t>
            </a:r>
            <a:endParaRPr lang="en-US" sz="1400" dirty="0" smtClean="0"/>
          </a:p>
          <a:p>
            <a:pPr marL="687387" lvl="1" indent="-342900">
              <a:buFont typeface="+mj-lt"/>
              <a:buAutoNum type="arabicParenR"/>
            </a:pPr>
            <a:r>
              <a:rPr lang="en-US" sz="1800" dirty="0" smtClean="0"/>
              <a:t>Move the spoofed signals slowly away from the authentic signals</a:t>
            </a:r>
            <a:endParaRPr lang="en-US" sz="1400" dirty="0" smtClean="0"/>
          </a:p>
          <a:p>
            <a:pPr marL="687387" lvl="1" indent="-342900">
              <a:buFont typeface="+mj-lt"/>
              <a:buAutoNum type="arabicParenR"/>
            </a:pPr>
            <a:r>
              <a:rPr lang="en-US" sz="1800" dirty="0" smtClean="0"/>
              <a:t>Once the spoofed and authentic signals no longer interfere, the spoofer has complete control of the target receiver’s PVT solution</a:t>
            </a:r>
          </a:p>
          <a:p>
            <a:pPr marL="687387" lvl="1" indent="-342900">
              <a:buFont typeface="+mj-lt"/>
              <a:buAutoNum type="arabicParenR"/>
            </a:pPr>
            <a:endParaRPr lang="en-US" sz="1400" dirty="0"/>
          </a:p>
          <a:p>
            <a:r>
              <a:rPr lang="en-US" sz="2400" dirty="0" smtClean="0"/>
              <a:t>Spoofer-imposed dynamics are limited only by the bandwidth of the target receiver’s tracking loops and it’s quality indicators</a:t>
            </a:r>
          </a:p>
          <a:p>
            <a:endParaRPr lang="en-US" sz="1400" dirty="0"/>
          </a:p>
          <a:p>
            <a:r>
              <a:rPr lang="en-US" sz="2400" dirty="0" smtClean="0"/>
              <a:t>No receiver we’ve tested has ever successfully defended against this type of attack</a:t>
            </a:r>
          </a:p>
        </p:txBody>
      </p:sp>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sp>
        <p:nvSpPr>
          <p:cNvPr id="5" name="TextBox 4"/>
          <p:cNvSpPr txBox="1"/>
          <p:nvPr/>
        </p:nvSpPr>
        <p:spPr>
          <a:xfrm>
            <a:off x="0" y="6611779"/>
            <a:ext cx="9144000" cy="246221"/>
          </a:xfrm>
          <a:prstGeom prst="rect">
            <a:avLst/>
          </a:prstGeom>
          <a:noFill/>
        </p:spPr>
        <p:txBody>
          <a:bodyPr wrap="square" rtlCol="0">
            <a:spAutoFit/>
          </a:bodyPr>
          <a:lstStyle/>
          <a:p>
            <a:pPr lvl="0"/>
            <a:r>
              <a:rPr lang="en-US" sz="1000" dirty="0" smtClean="0"/>
              <a:t>D.P. Shepard and T.E. Humphreys, “Characterization of Receiver Response to Spoofing Attacks,” </a:t>
            </a:r>
            <a:r>
              <a:rPr lang="en-US" sz="1000" i="1" dirty="0" smtClean="0"/>
              <a:t>Proceedings of ION GNSS</a:t>
            </a:r>
            <a:r>
              <a:rPr lang="en-US" sz="1000" dirty="0" smtClean="0"/>
              <a:t>, Portland, Oregon, 2011.</a:t>
            </a:r>
          </a:p>
        </p:txBody>
      </p:sp>
    </p:spTree>
    <p:extLst>
      <p:ext uri="{BB962C8B-B14F-4D97-AF65-F5344CB8AC3E}">
        <p14:creationId xmlns:p14="http://schemas.microsoft.com/office/powerpoint/2010/main" val="64162620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1000" y="1295400"/>
            <a:ext cx="1219199" cy="1176263"/>
          </a:xfrm>
          <a:prstGeom prst="rect">
            <a:avLst/>
          </a:prstGeom>
          <a:ln>
            <a:noFill/>
          </a:ln>
          <a:effectLst>
            <a:outerShdw blurRad="190500" algn="tl" rotWithShape="0">
              <a:srgbClr val="000000">
                <a:alpha val="70000"/>
              </a:srgbClr>
            </a:outerShdw>
          </a:effectLst>
        </p:spPr>
      </p:pic>
      <p:pic>
        <p:nvPicPr>
          <p:cNvPr id="12" name="Picture 11" descr="22240_antenna.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6200000">
            <a:off x="6629400" y="4572000"/>
            <a:ext cx="1358526" cy="990600"/>
          </a:xfrm>
          <a:prstGeom prst="rect">
            <a:avLst/>
          </a:prstGeom>
          <a:ln>
            <a:noFill/>
          </a:ln>
          <a:effectLst>
            <a:outerShdw blurRad="190500" algn="tl" rotWithShape="0">
              <a:srgbClr val="000000">
                <a:alpha val="70000"/>
              </a:srgbClr>
            </a:outerShdw>
          </a:effectLst>
        </p:spPr>
      </p:pic>
      <p:pic>
        <p:nvPicPr>
          <p:cNvPr id="13" name="Picture 12" descr="IMG_029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7436" y="4114800"/>
            <a:ext cx="2327564" cy="1738489"/>
          </a:xfrm>
          <a:prstGeom prst="rect">
            <a:avLst/>
          </a:prstGeom>
          <a:ln>
            <a:noFill/>
          </a:ln>
          <a:effectLst>
            <a:outerShdw blurRad="190500" algn="tl" rotWithShape="0">
              <a:srgbClr val="000000">
                <a:alpha val="70000"/>
              </a:srgbClr>
            </a:outerShdw>
          </a:effectLst>
        </p:spPr>
      </p:pic>
      <p:pic>
        <p:nvPicPr>
          <p:cNvPr id="14" name="Picture 13" descr="IMG_029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3886200"/>
            <a:ext cx="1707444" cy="2286000"/>
          </a:xfrm>
          <a:prstGeom prst="rect">
            <a:avLst/>
          </a:prstGeom>
          <a:ln>
            <a:noFill/>
          </a:ln>
          <a:effectLst>
            <a:outerShdw blurRad="190500" algn="tl" rotWithShape="0">
              <a:srgbClr val="000000">
                <a:alpha val="70000"/>
              </a:srgbClr>
            </a:outerShdw>
          </a:effectLst>
        </p:spPr>
      </p:pic>
      <p:pic>
        <p:nvPicPr>
          <p:cNvPr id="15" name="Picture 14" descr="HP.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9800" y="1295400"/>
            <a:ext cx="1868476" cy="1395590"/>
          </a:xfrm>
          <a:prstGeom prst="rect">
            <a:avLst/>
          </a:prstGeom>
          <a:ln>
            <a:noFill/>
          </a:ln>
          <a:effectLst>
            <a:outerShdw blurRad="190500" algn="tl" rotWithShape="0">
              <a:srgbClr val="000000">
                <a:alpha val="70000"/>
              </a:srgbClr>
            </a:outerShdw>
          </a:effectLst>
        </p:spPr>
      </p:pic>
      <p:sp>
        <p:nvSpPr>
          <p:cNvPr id="16" name="TextBox 15"/>
          <p:cNvSpPr txBox="1"/>
          <p:nvPr/>
        </p:nvSpPr>
        <p:spPr>
          <a:xfrm>
            <a:off x="2209800" y="4343400"/>
            <a:ext cx="838200" cy="523220"/>
          </a:xfrm>
          <a:prstGeom prst="rect">
            <a:avLst/>
          </a:prstGeom>
          <a:noFill/>
          <a:ln w="25400">
            <a:solidFill>
              <a:schemeClr val="tx1"/>
            </a:solidFill>
          </a:ln>
        </p:spPr>
        <p:txBody>
          <a:bodyPr wrap="square" rtlCol="0">
            <a:spAutoFit/>
          </a:bodyPr>
          <a:lstStyle/>
          <a:p>
            <a:pPr algn="ctr"/>
            <a:r>
              <a:rPr lang="en-US" sz="1400" b="1" dirty="0" smtClean="0"/>
              <a:t>Internet or LAN</a:t>
            </a:r>
            <a:endParaRPr lang="en-US" sz="1400" b="1" dirty="0"/>
          </a:p>
        </p:txBody>
      </p:sp>
      <p:cxnSp>
        <p:nvCxnSpPr>
          <p:cNvPr id="17" name="Elbow Connector 16"/>
          <p:cNvCxnSpPr>
            <a:endCxn id="16" idx="1"/>
          </p:cNvCxnSpPr>
          <p:nvPr/>
        </p:nvCxnSpPr>
        <p:spPr>
          <a:xfrm>
            <a:off x="1861457" y="4604657"/>
            <a:ext cx="348343" cy="353"/>
          </a:xfrm>
          <a:prstGeom prst="bentConnector3">
            <a:avLst>
              <a:gd name="adj1" fmla="val 50000"/>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endCxn id="16" idx="3"/>
          </p:cNvCxnSpPr>
          <p:nvPr/>
        </p:nvCxnSpPr>
        <p:spPr>
          <a:xfrm rot="10800000" flipV="1">
            <a:off x="3048001" y="4604656"/>
            <a:ext cx="348343" cy="353"/>
          </a:xfrm>
          <a:prstGeom prst="bentConnector3">
            <a:avLst>
              <a:gd name="adj1" fmla="val 50000"/>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1595535" y="2142931"/>
            <a:ext cx="2715208" cy="1971869"/>
          </a:xfrm>
          <a:custGeom>
            <a:avLst/>
            <a:gdLst>
              <a:gd name="connsiteX0" fmla="*/ 0 w 2715208"/>
              <a:gd name="connsiteY0" fmla="*/ 3110 h 1971869"/>
              <a:gd name="connsiteX1" fmla="*/ 195943 w 2715208"/>
              <a:gd name="connsiteY1" fmla="*/ 143069 h 1971869"/>
              <a:gd name="connsiteX2" fmla="*/ 298579 w 2715208"/>
              <a:gd name="connsiteY2" fmla="*/ 861526 h 1971869"/>
              <a:gd name="connsiteX3" fmla="*/ 1716832 w 2715208"/>
              <a:gd name="connsiteY3" fmla="*/ 1346718 h 1971869"/>
              <a:gd name="connsiteX4" fmla="*/ 2537926 w 2715208"/>
              <a:gd name="connsiteY4" fmla="*/ 1514669 h 1971869"/>
              <a:gd name="connsiteX5" fmla="*/ 2715208 w 2715208"/>
              <a:gd name="connsiteY5" fmla="*/ 1971869 h 197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5208" h="1971869">
                <a:moveTo>
                  <a:pt x="0" y="3110"/>
                </a:moveTo>
                <a:cubicBezTo>
                  <a:pt x="73090" y="1555"/>
                  <a:pt x="146180" y="0"/>
                  <a:pt x="195943" y="143069"/>
                </a:cubicBezTo>
                <a:cubicBezTo>
                  <a:pt x="245706" y="286138"/>
                  <a:pt x="45098" y="660918"/>
                  <a:pt x="298579" y="861526"/>
                </a:cubicBezTo>
                <a:cubicBezTo>
                  <a:pt x="552060" y="1062134"/>
                  <a:pt x="1343608" y="1237861"/>
                  <a:pt x="1716832" y="1346718"/>
                </a:cubicBezTo>
                <a:cubicBezTo>
                  <a:pt x="2090057" y="1455575"/>
                  <a:pt x="2371530" y="1410477"/>
                  <a:pt x="2537926" y="1514669"/>
                </a:cubicBezTo>
                <a:cubicBezTo>
                  <a:pt x="2704322" y="1618861"/>
                  <a:pt x="2709765" y="1795365"/>
                  <a:pt x="2715208" y="1971869"/>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545633" y="1245637"/>
            <a:ext cx="998375" cy="2850502"/>
          </a:xfrm>
          <a:custGeom>
            <a:avLst/>
            <a:gdLst>
              <a:gd name="connsiteX0" fmla="*/ 0 w 998375"/>
              <a:gd name="connsiteY0" fmla="*/ 256592 h 2850502"/>
              <a:gd name="connsiteX1" fmla="*/ 699796 w 998375"/>
              <a:gd name="connsiteY1" fmla="*/ 153955 h 2850502"/>
              <a:gd name="connsiteX2" fmla="*/ 709126 w 998375"/>
              <a:gd name="connsiteY2" fmla="*/ 1180322 h 2850502"/>
              <a:gd name="connsiteX3" fmla="*/ 998375 w 998375"/>
              <a:gd name="connsiteY3" fmla="*/ 2850502 h 2850502"/>
            </a:gdLst>
            <a:ahLst/>
            <a:cxnLst>
              <a:cxn ang="0">
                <a:pos x="connsiteX0" y="connsiteY0"/>
              </a:cxn>
              <a:cxn ang="0">
                <a:pos x="connsiteX1" y="connsiteY1"/>
              </a:cxn>
              <a:cxn ang="0">
                <a:pos x="connsiteX2" y="connsiteY2"/>
              </a:cxn>
              <a:cxn ang="0">
                <a:pos x="connsiteX3" y="connsiteY3"/>
              </a:cxn>
            </a:cxnLst>
            <a:rect l="l" t="t" r="r" b="b"/>
            <a:pathLst>
              <a:path w="998375" h="2850502">
                <a:moveTo>
                  <a:pt x="0" y="256592"/>
                </a:moveTo>
                <a:cubicBezTo>
                  <a:pt x="290804" y="128296"/>
                  <a:pt x="581608" y="0"/>
                  <a:pt x="699796" y="153955"/>
                </a:cubicBezTo>
                <a:cubicBezTo>
                  <a:pt x="817984" y="307910"/>
                  <a:pt x="659363" y="730898"/>
                  <a:pt x="709126" y="1180322"/>
                </a:cubicBezTo>
                <a:cubicBezTo>
                  <a:pt x="758889" y="1629746"/>
                  <a:pt x="878632" y="2240124"/>
                  <a:pt x="998375" y="2850502"/>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4674637" y="3786674"/>
            <a:ext cx="2313992" cy="1662404"/>
          </a:xfrm>
          <a:custGeom>
            <a:avLst/>
            <a:gdLst>
              <a:gd name="connsiteX0" fmla="*/ 0 w 2313992"/>
              <a:gd name="connsiteY0" fmla="*/ 309465 h 1662404"/>
              <a:gd name="connsiteX1" fmla="*/ 279918 w 2313992"/>
              <a:gd name="connsiteY1" fmla="*/ 66869 h 1662404"/>
              <a:gd name="connsiteX2" fmla="*/ 1464906 w 2313992"/>
              <a:gd name="connsiteY2" fmla="*/ 216159 h 1662404"/>
              <a:gd name="connsiteX3" fmla="*/ 1688841 w 2313992"/>
              <a:gd name="connsiteY3" fmla="*/ 1363824 h 1662404"/>
              <a:gd name="connsiteX4" fmla="*/ 2313992 w 2313992"/>
              <a:gd name="connsiteY4" fmla="*/ 1662404 h 1662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992" h="1662404">
                <a:moveTo>
                  <a:pt x="0" y="309465"/>
                </a:moveTo>
                <a:cubicBezTo>
                  <a:pt x="17883" y="195942"/>
                  <a:pt x="35767" y="82420"/>
                  <a:pt x="279918" y="66869"/>
                </a:cubicBezTo>
                <a:cubicBezTo>
                  <a:pt x="524069" y="51318"/>
                  <a:pt x="1230086" y="0"/>
                  <a:pt x="1464906" y="216159"/>
                </a:cubicBezTo>
                <a:cubicBezTo>
                  <a:pt x="1699726" y="432318"/>
                  <a:pt x="1547327" y="1122783"/>
                  <a:pt x="1688841" y="1363824"/>
                </a:cubicBezTo>
                <a:cubicBezTo>
                  <a:pt x="1830355" y="1604865"/>
                  <a:pt x="2072173" y="1633634"/>
                  <a:pt x="2313992" y="1662404"/>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Connector 21"/>
          <p:cNvCxnSpPr/>
          <p:nvPr/>
        </p:nvCxnSpPr>
        <p:spPr>
          <a:xfrm flipH="1" flipV="1">
            <a:off x="5410200" y="2286000"/>
            <a:ext cx="1524000" cy="2286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543800" y="2362200"/>
            <a:ext cx="1066800" cy="22098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Arc 23"/>
          <p:cNvSpPr>
            <a:spLocks noChangeAspect="1"/>
          </p:cNvSpPr>
          <p:nvPr/>
        </p:nvSpPr>
        <p:spPr>
          <a:xfrm>
            <a:off x="6400800" y="3810000"/>
            <a:ext cx="1078992" cy="1078992"/>
          </a:xfrm>
          <a:prstGeom prst="arc">
            <a:avLst/>
          </a:prstGeom>
          <a:ln w="19050">
            <a:solidFill>
              <a:schemeClr val="tx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a:spLocks noChangeAspect="1"/>
          </p:cNvSpPr>
          <p:nvPr/>
        </p:nvSpPr>
        <p:spPr>
          <a:xfrm>
            <a:off x="6195060" y="3505200"/>
            <a:ext cx="1348740" cy="1348740"/>
          </a:xfrm>
          <a:prstGeom prst="arc">
            <a:avLst/>
          </a:prstGeom>
          <a:ln w="19050">
            <a:solidFill>
              <a:schemeClr val="tx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a:spLocks noChangeAspect="1"/>
          </p:cNvSpPr>
          <p:nvPr/>
        </p:nvSpPr>
        <p:spPr>
          <a:xfrm>
            <a:off x="5943600" y="3190875"/>
            <a:ext cx="1685925" cy="1685925"/>
          </a:xfrm>
          <a:prstGeom prst="arc">
            <a:avLst/>
          </a:prstGeom>
          <a:ln w="19050">
            <a:solidFill>
              <a:schemeClr val="tx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228600" y="990600"/>
            <a:ext cx="1600200" cy="307777"/>
          </a:xfrm>
          <a:prstGeom prst="rect">
            <a:avLst/>
          </a:prstGeom>
          <a:noFill/>
        </p:spPr>
        <p:txBody>
          <a:bodyPr wrap="square" rtlCol="0">
            <a:spAutoFit/>
          </a:bodyPr>
          <a:lstStyle/>
          <a:p>
            <a:pPr algn="ctr"/>
            <a:r>
              <a:rPr lang="en-US" sz="1400" b="1" dirty="0" smtClean="0"/>
              <a:t>Receive Antenna</a:t>
            </a:r>
            <a:endParaRPr lang="en-US" sz="1400" b="1" dirty="0"/>
          </a:p>
        </p:txBody>
      </p:sp>
      <p:sp>
        <p:nvSpPr>
          <p:cNvPr id="28" name="TextBox 27"/>
          <p:cNvSpPr txBox="1"/>
          <p:nvPr/>
        </p:nvSpPr>
        <p:spPr>
          <a:xfrm>
            <a:off x="2133600" y="990600"/>
            <a:ext cx="2057400" cy="307777"/>
          </a:xfrm>
          <a:prstGeom prst="rect">
            <a:avLst/>
          </a:prstGeom>
          <a:noFill/>
        </p:spPr>
        <p:txBody>
          <a:bodyPr wrap="square" rtlCol="0">
            <a:spAutoFit/>
          </a:bodyPr>
          <a:lstStyle/>
          <a:p>
            <a:pPr algn="ctr"/>
            <a:r>
              <a:rPr lang="en-US" sz="1400" b="1" dirty="0" smtClean="0"/>
              <a:t>External Reference Clock</a:t>
            </a:r>
            <a:endParaRPr lang="en-US" sz="1400" b="1" dirty="0"/>
          </a:p>
        </p:txBody>
      </p:sp>
      <p:sp>
        <p:nvSpPr>
          <p:cNvPr id="29" name="TextBox 28"/>
          <p:cNvSpPr txBox="1"/>
          <p:nvPr/>
        </p:nvSpPr>
        <p:spPr>
          <a:xfrm>
            <a:off x="152400" y="3578423"/>
            <a:ext cx="1752600" cy="307777"/>
          </a:xfrm>
          <a:prstGeom prst="rect">
            <a:avLst/>
          </a:prstGeom>
          <a:noFill/>
        </p:spPr>
        <p:txBody>
          <a:bodyPr wrap="square" rtlCol="0">
            <a:spAutoFit/>
          </a:bodyPr>
          <a:lstStyle/>
          <a:p>
            <a:pPr algn="ctr"/>
            <a:r>
              <a:rPr lang="en-US" sz="1400" b="1" dirty="0" smtClean="0"/>
              <a:t>Control Computer</a:t>
            </a:r>
            <a:endParaRPr lang="en-US" sz="1400" b="1" dirty="0"/>
          </a:p>
        </p:txBody>
      </p:sp>
      <p:sp>
        <p:nvSpPr>
          <p:cNvPr id="30" name="TextBox 29"/>
          <p:cNvSpPr txBox="1"/>
          <p:nvPr/>
        </p:nvSpPr>
        <p:spPr>
          <a:xfrm>
            <a:off x="3352800" y="5867400"/>
            <a:ext cx="2362200" cy="307777"/>
          </a:xfrm>
          <a:prstGeom prst="rect">
            <a:avLst/>
          </a:prstGeom>
          <a:noFill/>
        </p:spPr>
        <p:txBody>
          <a:bodyPr wrap="square" rtlCol="0">
            <a:spAutoFit/>
          </a:bodyPr>
          <a:lstStyle/>
          <a:p>
            <a:pPr algn="ctr"/>
            <a:r>
              <a:rPr lang="en-US" sz="1400" b="1" dirty="0" smtClean="0"/>
              <a:t>GPS Spoofer</a:t>
            </a:r>
            <a:endParaRPr lang="en-US" sz="1400" b="1" dirty="0"/>
          </a:p>
        </p:txBody>
      </p:sp>
      <p:sp>
        <p:nvSpPr>
          <p:cNvPr id="31" name="TextBox 30"/>
          <p:cNvSpPr txBox="1"/>
          <p:nvPr/>
        </p:nvSpPr>
        <p:spPr>
          <a:xfrm>
            <a:off x="2057400" y="6172200"/>
            <a:ext cx="1905000" cy="523220"/>
          </a:xfrm>
          <a:prstGeom prst="rect">
            <a:avLst/>
          </a:prstGeom>
          <a:noFill/>
          <a:ln w="25400">
            <a:solidFill>
              <a:schemeClr val="tx1"/>
            </a:solidFill>
          </a:ln>
        </p:spPr>
        <p:txBody>
          <a:bodyPr wrap="square" rtlCol="0">
            <a:spAutoFit/>
          </a:bodyPr>
          <a:lstStyle/>
          <a:p>
            <a:pPr algn="ctr"/>
            <a:r>
              <a:rPr lang="en-US" sz="1400" b="1" dirty="0" smtClean="0"/>
              <a:t>UAV coordinates from tracking system</a:t>
            </a:r>
            <a:endParaRPr lang="en-US" sz="1400" b="1" dirty="0"/>
          </a:p>
        </p:txBody>
      </p:sp>
      <p:sp>
        <p:nvSpPr>
          <p:cNvPr id="32" name="TextBox 31"/>
          <p:cNvSpPr txBox="1"/>
          <p:nvPr/>
        </p:nvSpPr>
        <p:spPr>
          <a:xfrm>
            <a:off x="6477000" y="5788223"/>
            <a:ext cx="1600200" cy="307777"/>
          </a:xfrm>
          <a:prstGeom prst="rect">
            <a:avLst/>
          </a:prstGeom>
          <a:noFill/>
        </p:spPr>
        <p:txBody>
          <a:bodyPr wrap="square" rtlCol="0">
            <a:spAutoFit/>
          </a:bodyPr>
          <a:lstStyle/>
          <a:p>
            <a:pPr algn="ctr"/>
            <a:r>
              <a:rPr lang="en-US" sz="1400" b="1" dirty="0" smtClean="0"/>
              <a:t>Transmit Antenna</a:t>
            </a:r>
            <a:endParaRPr lang="en-US" sz="1400" b="1" dirty="0"/>
          </a:p>
        </p:txBody>
      </p:sp>
      <p:sp>
        <p:nvSpPr>
          <p:cNvPr id="33" name="TextBox 32"/>
          <p:cNvSpPr txBox="1"/>
          <p:nvPr/>
        </p:nvSpPr>
        <p:spPr>
          <a:xfrm>
            <a:off x="6172200" y="2829580"/>
            <a:ext cx="1981200" cy="523220"/>
          </a:xfrm>
          <a:prstGeom prst="rect">
            <a:avLst/>
          </a:prstGeom>
          <a:noFill/>
        </p:spPr>
        <p:txBody>
          <a:bodyPr wrap="square" rtlCol="0">
            <a:spAutoFit/>
          </a:bodyPr>
          <a:lstStyle/>
          <a:p>
            <a:pPr algn="ctr"/>
            <a:r>
              <a:rPr lang="en-US" sz="1400" b="1" dirty="0" smtClean="0"/>
              <a:t>Spoofed Signals as a </a:t>
            </a:r>
          </a:p>
          <a:p>
            <a:pPr algn="ctr"/>
            <a:r>
              <a:rPr lang="en-US" sz="1400" b="1" dirty="0" smtClean="0"/>
              <a:t>“Virtual Tractor Beam”</a:t>
            </a:r>
            <a:endParaRPr lang="en-US" sz="1400" b="1" dirty="0"/>
          </a:p>
        </p:txBody>
      </p:sp>
      <p:sp>
        <p:nvSpPr>
          <p:cNvPr id="34" name="TextBox 33"/>
          <p:cNvSpPr txBox="1"/>
          <p:nvPr/>
        </p:nvSpPr>
        <p:spPr>
          <a:xfrm>
            <a:off x="5799667" y="922870"/>
            <a:ext cx="2514600" cy="307777"/>
          </a:xfrm>
          <a:prstGeom prst="rect">
            <a:avLst/>
          </a:prstGeom>
          <a:noFill/>
        </p:spPr>
        <p:txBody>
          <a:bodyPr wrap="square" rtlCol="0">
            <a:spAutoFit/>
          </a:bodyPr>
          <a:lstStyle/>
          <a:p>
            <a:pPr algn="ctr"/>
            <a:r>
              <a:rPr lang="en-US" sz="1400" b="1" dirty="0" smtClean="0"/>
              <a:t>Target UAV</a:t>
            </a:r>
            <a:endParaRPr lang="en-US" sz="1400" b="1" dirty="0"/>
          </a:p>
        </p:txBody>
      </p:sp>
      <p:cxnSp>
        <p:nvCxnSpPr>
          <p:cNvPr id="35" name="Straight Arrow Connector 34"/>
          <p:cNvCxnSpPr/>
          <p:nvPr/>
        </p:nvCxnSpPr>
        <p:spPr>
          <a:xfrm flipV="1">
            <a:off x="2667000" y="4876800"/>
            <a:ext cx="0" cy="1295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descr="C:\Users\todd\Desktop\copter\DSC_204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47267" y="1193800"/>
            <a:ext cx="2785534" cy="15824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p:cNvSpPr>
            <a:spLocks noGrp="1"/>
          </p:cNvSpPr>
          <p:nvPr>
            <p:ph type="title"/>
          </p:nvPr>
        </p:nvSpPr>
        <p:spPr/>
        <p:txBody>
          <a:bodyPr>
            <a:normAutofit/>
          </a:bodyPr>
          <a:lstStyle/>
          <a:p>
            <a:r>
              <a:rPr lang="en-US" sz="3600" dirty="0" smtClean="0"/>
              <a:t>Spoofing a UAV (2012)</a:t>
            </a:r>
            <a:endParaRPr lang="en-US" sz="3600" dirty="0"/>
          </a:p>
        </p:txBody>
      </p:sp>
      <p:sp>
        <p:nvSpPr>
          <p:cNvPr id="36" name="Slide Number Placeholder 35"/>
          <p:cNvSpPr>
            <a:spLocks noGrp="1"/>
          </p:cNvSpPr>
          <p:nvPr>
            <p:ph type="sldNum" sz="quarter" idx="12"/>
          </p:nvPr>
        </p:nvSpPr>
        <p:spPr/>
        <p:txBody>
          <a:bodyPr/>
          <a:lstStyle/>
          <a:p>
            <a:fld id="{EB60AAE0-6DE2-421E-B8EB-B55D9973FFDB}" type="slidenum">
              <a:rPr lang="en-US" smtClean="0"/>
              <a:pPr/>
              <a:t>7</a:t>
            </a:fld>
            <a:endParaRPr lang="en-US"/>
          </a:p>
        </p:txBody>
      </p:sp>
    </p:spTree>
    <p:extLst>
      <p:ext uri="{BB962C8B-B14F-4D97-AF65-F5344CB8AC3E}">
        <p14:creationId xmlns:p14="http://schemas.microsoft.com/office/powerpoint/2010/main" val="892643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Surprises (1/2)</a:t>
            </a:r>
            <a:endParaRPr lang="en-US" dirty="0"/>
          </a:p>
        </p:txBody>
      </p:sp>
      <p:sp>
        <p:nvSpPr>
          <p:cNvPr id="6" name="Content Placeholder 5"/>
          <p:cNvSpPr>
            <a:spLocks noGrp="1"/>
          </p:cNvSpPr>
          <p:nvPr>
            <p:ph idx="1"/>
          </p:nvPr>
        </p:nvSpPr>
        <p:spPr/>
        <p:txBody>
          <a:bodyPr>
            <a:normAutofit fontScale="85000" lnSpcReduction="20000"/>
          </a:bodyPr>
          <a:lstStyle/>
          <a:p>
            <a:pPr lvl="0">
              <a:defRPr/>
            </a:pPr>
            <a:r>
              <a:rPr lang="en-US" dirty="0" smtClean="0"/>
              <a:t>Receiver Autonomous Integrity Monitoring (RAIM) was </a:t>
            </a:r>
            <a:r>
              <a:rPr lang="en-US" i="1" dirty="0" smtClean="0"/>
              <a:t>helpful</a:t>
            </a:r>
            <a:r>
              <a:rPr lang="en-US" dirty="0" smtClean="0"/>
              <a:t> for spoofing: we couldn’t spoof all signals seen by unmanned aerial vehicle (UAV) due to our reference antenna placement, but the Hornet Mini’s </a:t>
            </a:r>
            <a:r>
              <a:rPr lang="en-US" dirty="0" err="1" smtClean="0"/>
              <a:t>uBlox</a:t>
            </a:r>
            <a:r>
              <a:rPr lang="en-US" dirty="0" smtClean="0"/>
              <a:t> receiver rejected observables from authentic signals, presumably via RAIM</a:t>
            </a:r>
          </a:p>
          <a:p>
            <a:pPr lvl="0">
              <a:defRPr/>
            </a:pPr>
            <a:r>
              <a:rPr lang="en-US" dirty="0" smtClean="0"/>
              <a:t>Overwhelming power is required for clean capture: A gradual takeover leads to large (50-100 m) multipath-type errors as the authentic and counterfeit signals interact</a:t>
            </a:r>
          </a:p>
          <a:p>
            <a:pPr lvl="0">
              <a:defRPr/>
            </a:pPr>
            <a:r>
              <a:rPr lang="en-US" dirty="0" smtClean="0"/>
              <a:t>The UAV’s heavy reliance on altimeter for vertical position was easily overcome by a large vertical GPS velocity</a:t>
            </a:r>
          </a:p>
        </p:txBody>
      </p:sp>
      <p:sp>
        <p:nvSpPr>
          <p:cNvPr id="4" name="Slide Number Placeholder 3"/>
          <p:cNvSpPr>
            <a:spLocks noGrp="1"/>
          </p:cNvSpPr>
          <p:nvPr>
            <p:ph type="sldNum" sz="quarter" idx="12"/>
          </p:nvPr>
        </p:nvSpPr>
        <p:spPr/>
        <p:txBody>
          <a:bodyPr/>
          <a:lstStyle/>
          <a:p>
            <a:fld id="{EB60AAE0-6DE2-421E-B8EB-B55D9973FFDB}" type="slidenum">
              <a:rPr lang="en-US" smtClean="0"/>
              <a:pPr/>
              <a:t>8</a:t>
            </a:fld>
            <a:endParaRPr 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Surprises (2/2)</a:t>
            </a:r>
            <a:endParaRPr lang="en-US" dirty="0"/>
          </a:p>
        </p:txBody>
      </p:sp>
      <p:sp>
        <p:nvSpPr>
          <p:cNvPr id="7" name="Content Placeholder 6"/>
          <p:cNvSpPr>
            <a:spLocks noGrp="1"/>
          </p:cNvSpPr>
          <p:nvPr>
            <p:ph idx="1"/>
          </p:nvPr>
        </p:nvSpPr>
        <p:spPr/>
        <p:txBody>
          <a:bodyPr>
            <a:normAutofit fontScale="92500"/>
          </a:bodyPr>
          <a:lstStyle/>
          <a:p>
            <a:pPr lvl="0">
              <a:defRPr/>
            </a:pPr>
            <a:r>
              <a:rPr lang="en-US" dirty="0" smtClean="0"/>
              <a:t>Not possible even to station keep with a captured UAV based on visual position estimates: GPS capture breaks flight controller’s feedback loop; now spoofer must play the role formerly assumed by GPS.  Implication: An accurate radar or LIDAR system would be required for fine “control” of UAV via spoofing</a:t>
            </a:r>
          </a:p>
          <a:p>
            <a:pPr lvl="0">
              <a:defRPr/>
            </a:pPr>
            <a:r>
              <a:rPr lang="en-US" dirty="0" smtClean="0"/>
              <a:t>Compensating for all system and geometric delays to achieve meter-level alignment is challenging but quite possible</a:t>
            </a:r>
          </a:p>
        </p:txBody>
      </p:sp>
      <p:sp>
        <p:nvSpPr>
          <p:cNvPr id="4" name="Slide Number Placeholder 3"/>
          <p:cNvSpPr>
            <a:spLocks noGrp="1"/>
          </p:cNvSpPr>
          <p:nvPr>
            <p:ph type="sldNum" sz="quarter" idx="12"/>
          </p:nvPr>
        </p:nvSpPr>
        <p:spPr/>
        <p:txBody>
          <a:bodyPr/>
          <a:lstStyle/>
          <a:p>
            <a:fld id="{EB60AAE0-6DE2-421E-B8EB-B55D9973FFDB}" type="slidenum">
              <a:rPr lang="en-US" smtClean="0"/>
              <a:pPr/>
              <a:t>9</a:t>
            </a:fld>
            <a:endParaRPr lang="en-US"/>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w_k$&#10;&#10;&#10;\end{document}"/>
  <p:tag name="IGUANATEXSIZE" val="20"/>
</p:tagLst>
</file>

<file path=ppt/tags/tag1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    % To produce the mathbb{R}&#10;\usepackage{amsmath}    % To use the gather* environment&#10;\usepackage{setspace}   % To produce line spacing/tabbing&#10;\usepackage{fancybox}   % This will enable us to draw frames around Equations&#10;\usepackage{amsthm}&#10;\usepackage{amsmath, amsthm, amssymb}&#10;\usepackage[usenames,dvipsnames]{xcolor}&#10;\pagestyle{empty}&#10;\newcommand{\vb}{\boldsymbol}&#10;\begin{document}&#10;&#10;\textsf{{\color{black} Beidou}}&#10;&#10;\end{document}"/>
  <p:tag name="IGUANATEXSIZE" val="25"/>
</p:tagLst>
</file>

<file path=ppt/tags/tag1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    % To produce the mathbb{R}&#10;\usepackage{amsmath}    % To use the gather* environment&#10;\usepackage{setspace}   % To produce line spacing/tabbing&#10;\usepackage{fancybox}   % This will enable us to draw frames around Equations&#10;\usepackage{amsthm}&#10;\usepackage{amsmath, amsthm, amssymb}&#10;\usepackage[usenames,dvipsnames]{xcolor}&#10;\pagestyle{empty}&#10;\newcommand{\vb}{\boldsymbol}&#10;\begin{document}&#10;&#10;\textsf{{\color{black} GPS}}&#10;&#10;\end{document}"/>
  <p:tag name="IGUANATEXSIZE" val="25"/>
</p:tagLst>
</file>

<file path=ppt/tags/tag1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    % To produce the mathbb{R}&#10;\usepackage{amsmath}    % To use the gather* environment&#10;\usepackage{setspace}   % To produce line spacing/tabbing&#10;\usepackage{fancybox}   % This will enable us to draw frames around Equations&#10;\usepackage{amsthm}&#10;\usepackage{amsmath, amsthm, amssymb}&#10;\usepackage[usenames,dvipsnames]{xcolor}&#10;\pagestyle{empty}&#10;\newcommand{\vb}{\boldsymbol}&#10;\begin{document}&#10;&#10;\noindent \textsf{{\color{black} $\bullet$ GPS baseband signal model:}}&#10;&#10;\end{document}"/>
  <p:tag name="IGUANATEXSIZE" val="25"/>
</p:tagLst>
</file>

<file path=ppt/tags/tag1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    % To produce the mathbb{R}&#10;\usepackage{amsmath}    % To use the gather* environment&#10;\usepackage{setspace}   % To produce line spacing/tabbing&#10;\usepackage{fancybox}   % This will enable us to draw frames around Equations&#10;\usepackage{amsthm}&#10;\usepackage{amsmath, amsthm, amssymb}&#10;\usepackage[usenames,dvipsnames]{xcolor}&#10;\pagestyle{empty}&#10;\newcommand{\vb}{\boldsymbol}&#10;\begin{document}&#10;&#10;\[&#10;x(j) = A(\tau_j) d \left[\tau_j - t_d(\tau_j) \right] C\left[\tau_j - t_s(\tau_j) \right] \exp \left[ i \, \theta(\tau_j) \right] + n(j)&#10;\]&#10;&#10;\end{document}"/>
  <p:tag name="IGUANATEXSIZE" val="23"/>
</p:tagLst>
</file>

<file path=ppt/tags/tag1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    % To produce the mathbb{R}&#10;\usepackage{amsmath}    % To use the gather* environment&#10;\usepackage{setspace}   % To produce line spacing/tabbing&#10;\usepackage{fancybox}   % This will enable us to draw frames around Equations&#10;\usepackage{amsthm}&#10;\usepackage{amsmath, amsthm, amssymb}&#10;\usepackage[usenames,dvipsnames]{xcolor}&#10;\pagestyle{empty}&#10;\newcommand{\vb}{\boldsymbol}&#10;\begin{document}&#10;&#10;\noindent \textsf{{\color{black} $\bullet$ Apparent Doppler frequency shift:}}&#10;&#10;\end{document}"/>
  <p:tag name="IGUANATEXSIZE" val="25"/>
</p:tagLst>
</file>

<file path=ppt/tags/tag1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    % To produce the mathbb{R}&#10;\usepackage{amsmath}    % To use the gather* environment&#10;\usepackage{setspace}   % To produce line spacing/tabbing&#10;\usepackage{fancybox}   % This will enable us to draw frames around Equations&#10;\usepackage{amsthm}&#10;\usepackage{amsmath, amsthm, amssymb}&#10;\usepackage[usenames,dvipsnames]{xcolor}&#10;\pagestyle{empty}&#10;\newcommand{\vb}{\boldsymbol}&#10;\begin{document}&#10;&#10;\[&#10;f_D(\tau_j) = \frac{1}{2 \pi} \frac{d \theta(\tau)}{d \tau} \bigg|_{\tau = \tau_j} &#10;\]&#10;&#10;\end{document}"/>
  <p:tag name="IGUANATEXSIZE" val="23"/>
</p:tagLst>
</file>

<file path=ppt/tags/tag1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    % To produce the mathbb{R}&#10;\usepackage{amsmath}    % To use the gather* environment&#10;\usepackage{setspace}   % To produce line spacing/tabbing&#10;\usepackage{fancybox}   % This will enable us to draw frames around Equations&#10;\usepackage{amsthm}&#10;\usepackage{amsmath, amsthm, amssymb}&#10;\usepackage[usenames,dvipsnames]{xcolor}&#10;\pagestyle{empty}&#10;\newcommand{\vb}{\boldsymbol}&#10;\begin{document}&#10;&#10;\noindent \textsf{{\color{black} $\bullet$ Accumulation Model:}}&#10;&#10;\end{document}"/>
  <p:tag name="IGUANATEXSIZE" val="25"/>
</p:tagLst>
</file>

<file path=ppt/tags/tag1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    % To produce the mathbb{R}&#10;\usepackage{amsmath}    % To use the gather* environment&#10;\usepackage{setspace}   % To produce line spacing/tabbing&#10;\usepackage{fancybox}   % This will enable us to draw frames around Equations&#10;\usepackage{amsthm}&#10;\usepackage{amsmath, amsthm, amssymb}&#10;\usepackage[usenames,dvipsnames]{xcolor}&#10;\pagestyle{empty}&#10;\newcommand{\vb}{\boldsymbol}&#10;\begin{document}&#10;&#10;\[&#10;S_k = \sum_{j=j_k}^{j_k+N_k-1} x(j) \exp \left[ -i \, \hat{\theta}(\tau_j) \right] C \left[\tau_j - \hat{t}_{s,k} \right]&#10;\]&#10;&#10;\end{document}"/>
  <p:tag name="IGUANATEXSIZE" val="23"/>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hat{w}$&#10;&#10;&#10;\end{document}"/>
  <p:tag name="IGUANATEXSIZE" val="17"/>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d$&#10;&#10;&#10;\end{document}"/>
  <p:tag name="IGUANATEXSIZE" val="20"/>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alpha$&#10;&#10;&#10;\end{document}"/>
  <p:tag name="IGUANATEXSIZE" val="20"/>
</p:tagLst>
</file>

<file path=ppt/tags/tag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S$&#10;&#10;&#10;\end{document}"/>
  <p:tag name="IGUANATEXSIZE" val="28"/>
</p:tagLst>
</file>

<file path=ppt/tags/tag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H_1$&#10;&#10;&#10;\end{document}"/>
  <p:tag name="IGUANATEXSIZE" val="28"/>
</p:tagLst>
</file>

<file path=ppt/tags/tag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P_D$&#10;&#10;&#10;\end{document}"/>
  <p:tag name="IGUANATEXSIZE" val="28"/>
</p:tagLst>
</file>

<file path=ppt/tags/tag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    % To produce the mathbb{R}&#10;\usepackage{amsmath}    % To use the gather* environment&#10;\usepackage{setspace}   % To produce line spacing/tabbing&#10;\usepackage{fancybox}   % This will enable us to draw frames around Equations&#10;\usepackage{amsthm}&#10;\usepackage{amsmath, amsthm, amssymb}&#10;\usepackage[usenames,dvipsnames]{xcolor}&#10;\pagestyle{empty}&#10;\newcommand{\vb}{\boldsymbol}&#10;\begin{document}&#10;&#10;\textsf{{\color{black} GLONASS}}&#10;&#10;\end{document}"/>
  <p:tag name="IGUANATEXSIZE" val="25"/>
</p:tagLst>
</file>

<file path=ppt/tags/tag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    % To produce the mathbb{R}&#10;\usepackage{amsmath}    % To use the gather* environment&#10;\usepackage{setspace}   % To produce line spacing/tabbing&#10;\usepackage{fancybox}   % This will enable us to draw frames around Equations&#10;\usepackage{amsthm}&#10;\usepackage{amsmath, amsthm, amssymb}&#10;\usepackage[usenames,dvipsnames]{xcolor}&#10;\pagestyle{empty}&#10;\newcommand{\vb}{\boldsymbol}&#10;\begin{document}&#10;&#10;\textsf{{\color{black} Galileo}}&#10;&#10;\end{document}"/>
  <p:tag name="IGUANATEXSIZE" val="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1394</TotalTime>
  <Words>2143</Words>
  <Application>Microsoft Office PowerPoint</Application>
  <PresentationFormat>On-screen Show (4:3)</PresentationFormat>
  <Paragraphs>328</Paragraphs>
  <Slides>46</Slides>
  <Notes>7</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Talk Overview</vt:lpstr>
      <vt:lpstr>Civil GPS is Vulnerable to Spoofing</vt:lpstr>
      <vt:lpstr>PowerPoint Presentation</vt:lpstr>
      <vt:lpstr>Inside a Spoofing Attack</vt:lpstr>
      <vt:lpstr>Civil GPS Spoofing</vt:lpstr>
      <vt:lpstr>Spoofing a UAV (2012)</vt:lpstr>
      <vt:lpstr>Surprises (1/2)</vt:lpstr>
      <vt:lpstr>Surprises (2/2)</vt:lpstr>
      <vt:lpstr>Spoofing a Super Yacht (2013)</vt:lpstr>
      <vt:lpstr>Telecom Network Vulnerabilities</vt:lpstr>
      <vt:lpstr>Misconceptions about Timing Security (1/2)</vt:lpstr>
      <vt:lpstr>Misconceptions about Timing Security (2/2)</vt:lpstr>
      <vt:lpstr>Recommendations</vt:lpstr>
      <vt:lpstr>Anti-Spoofing</vt:lpstr>
      <vt:lpstr>PowerPoint Presentation</vt:lpstr>
      <vt:lpstr>Cryptographic Anti-Spoofing</vt:lpstr>
      <vt:lpstr>Security-Enhanced GPS Signal Model</vt:lpstr>
      <vt:lpstr>Attacking Security-Enhanced GPS Signals </vt:lpstr>
      <vt:lpstr>How to authenticate a GPS signal?</vt:lpstr>
      <vt:lpstr>Declaring a Signal Authentic</vt:lpstr>
      <vt:lpstr>Embedding the Signature</vt:lpstr>
      <vt:lpstr>Non-Cryptographic  Anti-Spoofing</vt:lpstr>
      <vt:lpstr>Spoofing Requirement and Difficulty</vt:lpstr>
      <vt:lpstr>“Sandwich” Defense</vt:lpstr>
      <vt:lpstr>Spoofed Signal Distortions</vt:lpstr>
      <vt:lpstr>Clean vs. Spoofed Scenarios</vt:lpstr>
      <vt:lpstr>Securing and testing</vt:lpstr>
      <vt:lpstr>Options for Secure ns-Accurate Timing (1/2)</vt:lpstr>
      <vt:lpstr>Options for Secure ns-Accurate Timing (2/2)</vt:lpstr>
      <vt:lpstr>PowerPoint Presentation</vt:lpstr>
      <vt:lpstr>PowerPoint Presentation</vt:lpstr>
      <vt:lpstr>Observations on Defenses</vt:lpstr>
      <vt:lpstr>Thank you</vt:lpstr>
      <vt:lpstr>Radionavigation</vt:lpstr>
      <vt:lpstr>GPS Errors &amp; Accuracy</vt:lpstr>
      <vt:lpstr>PowerPoint Presentation</vt:lpstr>
      <vt:lpstr>Smart Grid Vulnerabilities</vt:lpstr>
      <vt:lpstr>PowerPoint Presentation</vt:lpstr>
      <vt:lpstr>PowerPoint Presentation</vt:lpstr>
      <vt:lpstr>PowerPoint Presentation</vt:lpstr>
      <vt:lpstr>PowerPoint Presentation</vt:lpstr>
      <vt:lpstr>PowerPoint Presentation</vt:lpstr>
      <vt:lpstr>GNSS Signal Processing Basics</vt:lpstr>
      <vt:lpstr>GNSS Signal Processing Basics</vt:lpstr>
      <vt:lpstr>GNSS Receiver Block Diagram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c:creator>
  <cp:lastModifiedBy>Last, First</cp:lastModifiedBy>
  <cp:revision>170</cp:revision>
  <dcterms:created xsi:type="dcterms:W3CDTF">2013-03-28T00:58:07Z</dcterms:created>
  <dcterms:modified xsi:type="dcterms:W3CDTF">2013-09-18T04:37:07Z</dcterms:modified>
</cp:coreProperties>
</file>