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Default Extension="png" ContentType="image/png"/>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Default Extension="tiff" ContentType="image/tif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25"/>
  </p:notesMasterIdLst>
  <p:sldIdLst>
    <p:sldId id="256" r:id="rId2"/>
    <p:sldId id="267" r:id="rId3"/>
    <p:sldId id="270" r:id="rId4"/>
    <p:sldId id="316" r:id="rId5"/>
    <p:sldId id="315" r:id="rId6"/>
    <p:sldId id="306" r:id="rId7"/>
    <p:sldId id="266" r:id="rId8"/>
    <p:sldId id="299" r:id="rId9"/>
    <p:sldId id="290" r:id="rId10"/>
    <p:sldId id="301" r:id="rId11"/>
    <p:sldId id="311" r:id="rId12"/>
    <p:sldId id="304" r:id="rId13"/>
    <p:sldId id="317" r:id="rId14"/>
    <p:sldId id="318" r:id="rId15"/>
    <p:sldId id="313" r:id="rId16"/>
    <p:sldId id="302" r:id="rId17"/>
    <p:sldId id="305" r:id="rId18"/>
    <p:sldId id="298" r:id="rId19"/>
    <p:sldId id="310" r:id="rId20"/>
    <p:sldId id="308" r:id="rId21"/>
    <p:sldId id="303" r:id="rId22"/>
    <p:sldId id="309" r:id="rId23"/>
    <p:sldId id="296"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660"/>
  </p:normalViewPr>
  <p:slideViewPr>
    <p:cSldViewPr>
      <p:cViewPr varScale="1">
        <p:scale>
          <a:sx n="101" d="100"/>
          <a:sy n="101" d="100"/>
        </p:scale>
        <p:origin x="-922" y="-8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C382A9B-1871-4FFE-B4C8-8DDC14B4A222}" type="datetimeFigureOut">
              <a:rPr lang="en-US" smtClean="0"/>
              <a:pPr/>
              <a:t>9/23/2010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D8D197-07D6-46F9-B500-0C50B274802E}"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BCE935FD-0038-49F7-AF30-3E2EDD32A7D4}" type="slidenum">
              <a:rPr lang="en-US" smtClean="0"/>
              <a:pPr/>
              <a:t>4</a:t>
            </a:fld>
            <a:endParaRPr lang="en-US" smtClean="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r>
              <a:rPr lang="en-US" smtClean="0"/>
              <a:t>Imagine a hypothetical scenario in which GPS is disrupted over a wide area, say, in the San Diego harbor and surrounding area.  If GPS were denied in this area, flights into the San Diego international airport would have to get by without GPS, local cell phone base stations would shut down or show degraded performance, ATM machines would go off line, and the self-organizing vessel-to-vessel communication and collision avoidance system used to manage harbor traffic would be rendered inoperable.  </a:t>
            </a:r>
          </a:p>
          <a:p>
            <a:pPr eaLnBrk="1" hangingPunct="1"/>
            <a:endParaRPr lang="en-US" smtClean="0"/>
          </a:p>
          <a:p>
            <a:pPr eaLnBrk="1" hangingPunct="1"/>
            <a:r>
              <a:rPr lang="en-US" smtClean="0"/>
              <a:t>We know so much about the effects of a GPS outage in this hypothetical scenario because it’s not hypothetical at all:  it happened in 2007.  A couple of hapless Navy technicians testing communications equipment accidentally jammed GPS in the San Diego harbor area for 3 hours.  All of the above-listed effects are real.  </a:t>
            </a:r>
          </a:p>
          <a:p>
            <a:pPr eaLnBrk="1" hangingPunct="1"/>
            <a:endParaRPr lang="en-US" smtClean="0"/>
          </a:p>
          <a:p>
            <a:pPr eaLnBrk="1" hangingPunct="1"/>
            <a:r>
              <a:rPr lang="en-US" smtClean="0"/>
              <a:t>Once the technicians discovered their mistake, they promptly shut down the jamming source.  It took about a day and a half for the Coast Guard, the FAA, and the FCC to identify the likey location of the interference source, but they settled on Coronodo Island whereas the actual jammer source was more than a mile away.  </a:t>
            </a:r>
          </a:p>
          <a:p>
            <a:pPr eaLnBrk="1" hangingPunct="1"/>
            <a:endParaRPr lang="en-US" smtClean="0"/>
          </a:p>
          <a:p>
            <a:pPr eaLnBrk="1" hangingPunct="1"/>
            <a:r>
              <a:rPr lang="en-US" smtClean="0"/>
              <a:t>In other words, this was a serious incident that exposed our vulnerability to GPS interference.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CA59FCF6-AEFB-475C-871C-3ED19C0EFE11}" type="slidenum">
              <a:rPr lang="en-US" smtClean="0"/>
              <a:pPr/>
              <a:t>5</a:t>
            </a:fld>
            <a:endParaRPr lang="en-US" smtClean="0"/>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p:spPr>
        <p:txBody>
          <a:bodyPr/>
          <a:lstStyle/>
          <a:p>
            <a:pPr eaLnBrk="1" hangingPunct="1"/>
            <a:r>
              <a:rPr lang="en-US" smtClean="0"/>
              <a:t>The weakness of GPS signals leaves them vulnerable to jamming, but it is their lack of signal authentication that makes them vulnerable to spoofing.</a:t>
            </a:r>
          </a:p>
          <a:p>
            <a:pPr eaLnBrk="1" hangingPunct="1"/>
            <a:endParaRPr lang="en-US" smtClean="0"/>
          </a:p>
          <a:p>
            <a:pPr eaLnBrk="1" hangingPunct="1"/>
            <a:r>
              <a:rPr lang="en-US" smtClean="0"/>
              <a:t>(Double-click on the dark panel to see video footage of a correlation function during an actual spoofing attack.)</a:t>
            </a:r>
          </a:p>
          <a:p>
            <a:pPr eaLnBrk="1" hangingPunct="1"/>
            <a:endParaRPr lang="en-US" smtClean="0"/>
          </a:p>
          <a:p>
            <a:pPr eaLnBrk="1" hangingPunct="1"/>
            <a:r>
              <a:rPr lang="en-US" smtClean="0"/>
              <a:t>To better assess and defend against the spoofing threat, Dr. Humphreys and</a:t>
            </a:r>
          </a:p>
          <a:p>
            <a:pPr eaLnBrk="1" hangingPunct="1"/>
            <a:r>
              <a:rPr lang="en-US" smtClean="0"/>
              <a:t>collaborators recently built a fully operational portable civil GPS spoofer. They</a:t>
            </a:r>
          </a:p>
          <a:p>
            <a:pPr eaLnBrk="1" hangingPunct="1"/>
            <a:r>
              <a:rPr lang="en-US" smtClean="0"/>
              <a:t>demonstrated that a malefactor in possession of such a device could dupe any</a:t>
            </a:r>
          </a:p>
          <a:p>
            <a:pPr eaLnBrk="1" hangingPunct="1"/>
            <a:r>
              <a:rPr lang="en-US" smtClean="0"/>
              <a:t>off-the-shelf civil GPS receiver into reporting erroneous position and time</a:t>
            </a:r>
          </a:p>
          <a:p>
            <a:pPr eaLnBrk="1" hangingPunct="1"/>
            <a:r>
              <a:rPr lang="en-US" smtClean="0"/>
              <a:t>data, and they warned that such spoofing could threaten cell telephone</a:t>
            </a:r>
          </a:p>
          <a:p>
            <a:pPr eaLnBrk="1" hangingPunct="1"/>
            <a:r>
              <a:rPr lang="en-US" smtClean="0"/>
              <a:t>systems, power grids, and financial transactions, which all depend on</a:t>
            </a:r>
          </a:p>
          <a:p>
            <a:pPr eaLnBrk="1" hangingPunct="1"/>
            <a:r>
              <a:rPr lang="en-US" smtClean="0"/>
              <a:t>GPS-based synchronization, as well as location-based regulatory practices such</a:t>
            </a:r>
          </a:p>
          <a:p>
            <a:pPr eaLnBrk="1" hangingPunct="1"/>
            <a:r>
              <a:rPr lang="en-US" smtClean="0"/>
              <a:t>as fishing regulation and road-user charging schemes.  To address this threat,</a:t>
            </a:r>
          </a:p>
          <a:p>
            <a:pPr eaLnBrk="1" hangingPunct="1"/>
            <a:r>
              <a:rPr lang="en-US" smtClean="0"/>
              <a:t>investigators at the Radionavigation Laboratory are busy developing effective</a:t>
            </a:r>
          </a:p>
          <a:p>
            <a:pPr eaLnBrk="1" hangingPunct="1"/>
            <a:r>
              <a:rPr lang="en-US" smtClean="0"/>
              <a:t>and practical methods for defending against civil GPS spoofing. </a:t>
            </a:r>
          </a:p>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tiff"/><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3886200"/>
            <a:ext cx="9144000" cy="762000"/>
          </a:xfrm>
        </p:spPr>
        <p:txBody>
          <a:bodyPr>
            <a:normAutofit/>
          </a:bodyPr>
          <a:lstStyle>
            <a:lvl1pPr algn="ctr">
              <a:defRPr lang="en-US" sz="3600" b="1" baseline="0" dirty="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0" y="4648200"/>
            <a:ext cx="9144000" cy="2209800"/>
          </a:xfrm>
        </p:spPr>
        <p:txBody>
          <a:bodyPr>
            <a:normAutofit/>
          </a:bodyPr>
          <a:lstStyle>
            <a:lvl1pPr marL="0" indent="0" algn="ctr">
              <a:buNone/>
              <a:defRPr sz="2200" baseline="0">
                <a:solidFill>
                  <a:schemeClr val="tx1">
                    <a:tint val="75000"/>
                  </a:schemeClr>
                </a:solidFill>
                <a:latin typeface="Garamond"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4" name="Picture 3" descr="cn_logo1.png"/>
          <p:cNvPicPr>
            <a:picLocks noChangeAspect="1"/>
          </p:cNvPicPr>
          <p:nvPr userDrawn="1"/>
        </p:nvPicPr>
        <p:blipFill>
          <a:blip r:embed="rId3" cstate="print">
            <a:lum bright="10000"/>
          </a:blip>
          <a:stretch>
            <a:fillRect/>
          </a:stretch>
        </p:blipFill>
        <p:spPr>
          <a:xfrm>
            <a:off x="6212082" y="235064"/>
            <a:ext cx="2550918" cy="907936"/>
          </a:xfrm>
          <a:prstGeom prst="rect">
            <a:avLst/>
          </a:prstGeom>
          <a:noFill/>
        </p:spPr>
      </p:pic>
    </p:spTree>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7" name="Picture 16" descr="UTRL_Full_BlackOnly.tif"/>
          <p:cNvPicPr>
            <a:picLocks noChangeAspect="1"/>
          </p:cNvPicPr>
          <p:nvPr userDrawn="1"/>
        </p:nvPicPr>
        <p:blipFill>
          <a:blip r:embed="rId2" cstate="print"/>
          <a:srcRect l="6841" t="11534" r="7354" b="19262"/>
          <a:stretch>
            <a:fillRect/>
          </a:stretch>
        </p:blipFill>
        <p:spPr>
          <a:xfrm>
            <a:off x="457200" y="6208776"/>
            <a:ext cx="1905000" cy="609600"/>
          </a:xfrm>
          <a:prstGeom prst="rect">
            <a:avLst/>
          </a:prstGeom>
        </p:spPr>
      </p:pic>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153400" cy="4495799"/>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reeform 7"/>
          <p:cNvSpPr>
            <a:spLocks noChangeArrowheads="1"/>
          </p:cNvSpPr>
          <p:nvPr userDrawn="1"/>
        </p:nvSpPr>
        <p:spPr bwMode="auto">
          <a:xfrm>
            <a:off x="381000" y="228600"/>
            <a:ext cx="82296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rgbClr val="CC5300"/>
            </a:solidFill>
            <a:prstDash val="solid"/>
            <a:miter lim="800000"/>
            <a:headEnd/>
            <a:tailEnd/>
          </a:ln>
        </p:spPr>
        <p:txBody>
          <a:bodyPr/>
          <a:lstStyle/>
          <a:p>
            <a:pPr>
              <a:defRPr/>
            </a:pPr>
            <a:endParaRPr lang="en-US"/>
          </a:p>
        </p:txBody>
      </p:sp>
      <p:sp>
        <p:nvSpPr>
          <p:cNvPr id="8" name="Line 8"/>
          <p:cNvSpPr>
            <a:spLocks noChangeShapeType="1"/>
          </p:cNvSpPr>
          <p:nvPr userDrawn="1"/>
        </p:nvSpPr>
        <p:spPr bwMode="auto">
          <a:xfrm>
            <a:off x="457200" y="6172200"/>
            <a:ext cx="8229600" cy="0"/>
          </a:xfrm>
          <a:prstGeom prst="line">
            <a:avLst/>
          </a:prstGeom>
          <a:noFill/>
          <a:ln w="19050">
            <a:solidFill>
              <a:srgbClr val="CC5300"/>
            </a:solidFill>
            <a:round/>
            <a:headEnd/>
            <a:tailEnd/>
          </a:ln>
          <a:effectLst/>
        </p:spPr>
        <p:txBody>
          <a:bodyPr/>
          <a:lstStyle/>
          <a:p>
            <a:pPr>
              <a:defRPr/>
            </a:pPr>
            <a:endParaRPr lang="en-US"/>
          </a:p>
        </p:txBody>
      </p:sp>
      <p:pic>
        <p:nvPicPr>
          <p:cNvPr id="9" name="Picture 9"/>
          <p:cNvPicPr>
            <a:picLocks noChangeAspect="1" noChangeArrowheads="1"/>
          </p:cNvPicPr>
          <p:nvPr userDrawn="1"/>
        </p:nvPicPr>
        <p:blipFill>
          <a:blip r:embed="rId3" cstate="print"/>
          <a:srcRect/>
          <a:stretch>
            <a:fillRect/>
          </a:stretch>
        </p:blipFill>
        <p:spPr bwMode="auto">
          <a:xfrm>
            <a:off x="2917825" y="6324600"/>
            <a:ext cx="3025775" cy="460375"/>
          </a:xfrm>
          <a:prstGeom prst="rect">
            <a:avLst/>
          </a:prstGeom>
          <a:noFill/>
          <a:ln w="12700" algn="ctr">
            <a:noFill/>
            <a:miter lim="800000"/>
            <a:headEnd/>
            <a:tailEnd/>
          </a:ln>
        </p:spPr>
      </p:pic>
      <p:pic>
        <p:nvPicPr>
          <p:cNvPr id="10" name="Picture 9" descr="cn_logo1.png"/>
          <p:cNvPicPr>
            <a:picLocks noChangeAspect="1"/>
          </p:cNvPicPr>
          <p:nvPr userDrawn="1"/>
        </p:nvPicPr>
        <p:blipFill>
          <a:blip r:embed="rId4" cstate="print">
            <a:grayscl/>
            <a:lum contrast="34000"/>
          </a:blip>
          <a:stretch>
            <a:fillRect/>
          </a:stretch>
        </p:blipFill>
        <p:spPr>
          <a:xfrm>
            <a:off x="6897882" y="6248400"/>
            <a:ext cx="1636518" cy="582478"/>
          </a:xfrm>
          <a:prstGeom prst="rect">
            <a:avLst/>
          </a:prstGeom>
          <a:noFill/>
        </p:spPr>
      </p:pic>
    </p:spTree>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7813"/>
            <a:ext cx="8229600" cy="113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ransition>
    <p:fade/>
  </p:transition>
  <p:timing>
    <p:tnLst>
      <p:par>
        <p:cTn id="1" dur="indefinite" restart="never" nodeType="tmRoot"/>
      </p:par>
    </p:tnLst>
  </p:timing>
  <p:txStyles>
    <p:titleStyle>
      <a:lvl1pPr algn="l" rtl="0" eaLnBrk="0" fontAlgn="base" hangingPunct="0">
        <a:spcBef>
          <a:spcPct val="0"/>
        </a:spcBef>
        <a:spcAft>
          <a:spcPct val="0"/>
        </a:spcAft>
        <a:defRPr sz="4200">
          <a:solidFill>
            <a:srgbClr val="596442"/>
          </a:solidFill>
          <a:latin typeface="+mj-lt"/>
          <a:ea typeface="+mj-ea"/>
          <a:cs typeface="+mj-cs"/>
        </a:defRPr>
      </a:lvl1pPr>
      <a:lvl2pPr algn="l" rtl="0" eaLnBrk="0" fontAlgn="base" hangingPunct="0">
        <a:spcBef>
          <a:spcPct val="0"/>
        </a:spcBef>
        <a:spcAft>
          <a:spcPct val="0"/>
        </a:spcAft>
        <a:defRPr sz="4200">
          <a:solidFill>
            <a:srgbClr val="596442"/>
          </a:solidFill>
          <a:latin typeface="Garamond" pitchFamily="18" charset="0"/>
          <a:cs typeface="Arial" charset="0"/>
        </a:defRPr>
      </a:lvl2pPr>
      <a:lvl3pPr algn="l" rtl="0" eaLnBrk="0" fontAlgn="base" hangingPunct="0">
        <a:spcBef>
          <a:spcPct val="0"/>
        </a:spcBef>
        <a:spcAft>
          <a:spcPct val="0"/>
        </a:spcAft>
        <a:defRPr sz="4200">
          <a:solidFill>
            <a:srgbClr val="596442"/>
          </a:solidFill>
          <a:latin typeface="Garamond" pitchFamily="18" charset="0"/>
          <a:cs typeface="Arial" charset="0"/>
        </a:defRPr>
      </a:lvl3pPr>
      <a:lvl4pPr algn="l" rtl="0" eaLnBrk="0" fontAlgn="base" hangingPunct="0">
        <a:spcBef>
          <a:spcPct val="0"/>
        </a:spcBef>
        <a:spcAft>
          <a:spcPct val="0"/>
        </a:spcAft>
        <a:defRPr sz="4200">
          <a:solidFill>
            <a:srgbClr val="596442"/>
          </a:solidFill>
          <a:latin typeface="Garamond" pitchFamily="18" charset="0"/>
          <a:cs typeface="Arial" charset="0"/>
        </a:defRPr>
      </a:lvl4pPr>
      <a:lvl5pPr algn="l" rtl="0" eaLnBrk="0" fontAlgn="base" hangingPunct="0">
        <a:spcBef>
          <a:spcPct val="0"/>
        </a:spcBef>
        <a:spcAft>
          <a:spcPct val="0"/>
        </a:spcAft>
        <a:defRPr sz="4200">
          <a:solidFill>
            <a:srgbClr val="596442"/>
          </a:solidFill>
          <a:latin typeface="Garamond" pitchFamily="18" charset="0"/>
          <a:cs typeface="Arial" charset="0"/>
        </a:defRPr>
      </a:lvl5pPr>
      <a:lvl6pPr marL="457200" algn="l" rtl="0" fontAlgn="base">
        <a:spcBef>
          <a:spcPct val="0"/>
        </a:spcBef>
        <a:spcAft>
          <a:spcPct val="0"/>
        </a:spcAft>
        <a:defRPr sz="4200">
          <a:solidFill>
            <a:srgbClr val="596442"/>
          </a:solidFill>
          <a:latin typeface="Garamond" pitchFamily="18" charset="0"/>
          <a:cs typeface="Arial" charset="0"/>
        </a:defRPr>
      </a:lvl6pPr>
      <a:lvl7pPr marL="914400" algn="l" rtl="0" fontAlgn="base">
        <a:spcBef>
          <a:spcPct val="0"/>
        </a:spcBef>
        <a:spcAft>
          <a:spcPct val="0"/>
        </a:spcAft>
        <a:defRPr sz="4200">
          <a:solidFill>
            <a:srgbClr val="596442"/>
          </a:solidFill>
          <a:latin typeface="Garamond" pitchFamily="18" charset="0"/>
          <a:cs typeface="Arial" charset="0"/>
        </a:defRPr>
      </a:lvl7pPr>
      <a:lvl8pPr marL="1371600" algn="l" rtl="0" fontAlgn="base">
        <a:spcBef>
          <a:spcPct val="0"/>
        </a:spcBef>
        <a:spcAft>
          <a:spcPct val="0"/>
        </a:spcAft>
        <a:defRPr sz="4200">
          <a:solidFill>
            <a:srgbClr val="596442"/>
          </a:solidFill>
          <a:latin typeface="Garamond" pitchFamily="18" charset="0"/>
          <a:cs typeface="Arial" charset="0"/>
        </a:defRPr>
      </a:lvl8pPr>
      <a:lvl9pPr marL="1828800" algn="l" rtl="0" fontAlgn="base">
        <a:spcBef>
          <a:spcPct val="0"/>
        </a:spcBef>
        <a:spcAft>
          <a:spcPct val="0"/>
        </a:spcAft>
        <a:defRPr sz="4200">
          <a:solidFill>
            <a:srgbClr val="596442"/>
          </a:solidFill>
          <a:latin typeface="Garamond" pitchFamily="18" charset="0"/>
          <a:cs typeface="Arial" charset="0"/>
        </a:defRPr>
      </a:lvl9pPr>
    </p:titleStyle>
    <p:bodyStyle>
      <a:lvl1pPr marL="342900" indent="-342900" algn="l" rtl="0" eaLnBrk="0" fontAlgn="base" hangingPunct="0">
        <a:spcBef>
          <a:spcPct val="20000"/>
        </a:spcBef>
        <a:spcAft>
          <a:spcPct val="0"/>
        </a:spcAft>
        <a:buClr>
          <a:srgbClr val="CC5300"/>
        </a:buClr>
        <a:buSzPct val="120000"/>
        <a:buFont typeface="Wingdings" pitchFamily="2" charset="2"/>
        <a:buChar char="§"/>
        <a:defRPr sz="3000">
          <a:solidFill>
            <a:schemeClr val="tx1"/>
          </a:solidFill>
          <a:latin typeface="+mn-lt"/>
          <a:ea typeface="+mn-ea"/>
          <a:cs typeface="+mn-cs"/>
        </a:defRPr>
      </a:lvl1pPr>
      <a:lvl2pPr marL="669925" indent="-325438" algn="l" rtl="0" eaLnBrk="0" fontAlgn="base" hangingPunct="0">
        <a:spcBef>
          <a:spcPct val="20000"/>
        </a:spcBef>
        <a:spcAft>
          <a:spcPct val="0"/>
        </a:spcAft>
        <a:buClr>
          <a:srgbClr val="CC5300"/>
        </a:buClr>
        <a:buSzPct val="90000"/>
        <a:buFont typeface="Wingdings" pitchFamily="2" charset="2"/>
        <a:buChar char="Ø"/>
        <a:defRPr sz="2600">
          <a:solidFill>
            <a:schemeClr val="tx1"/>
          </a:solidFill>
          <a:latin typeface="+mn-lt"/>
          <a:cs typeface="+mn-cs"/>
        </a:defRPr>
      </a:lvl2pPr>
      <a:lvl3pPr marL="1022350" indent="-350838" algn="l" rtl="0" eaLnBrk="0" fontAlgn="base" hangingPunct="0">
        <a:spcBef>
          <a:spcPct val="20000"/>
        </a:spcBef>
        <a:spcAft>
          <a:spcPct val="0"/>
        </a:spcAft>
        <a:buClr>
          <a:srgbClr val="CC5300"/>
        </a:buClr>
        <a:buSzPct val="90000"/>
        <a:buFont typeface="Wingdings" pitchFamily="2" charset="2"/>
        <a:buChar char="§"/>
        <a:defRPr sz="2200">
          <a:solidFill>
            <a:schemeClr val="tx1"/>
          </a:solidFill>
          <a:latin typeface="+mn-lt"/>
          <a:cs typeface="+mn-cs"/>
        </a:defRPr>
      </a:lvl3pPr>
      <a:lvl4pPr marL="1339850" indent="-315913" algn="l" rtl="0" eaLnBrk="0" fontAlgn="base" hangingPunct="0">
        <a:spcBef>
          <a:spcPct val="20000"/>
        </a:spcBef>
        <a:spcAft>
          <a:spcPct val="0"/>
        </a:spcAft>
        <a:buClr>
          <a:srgbClr val="CC5300"/>
        </a:buClr>
        <a:buSzPct val="90000"/>
        <a:buFont typeface="Wingdings" pitchFamily="2" charset="2"/>
        <a:buChar char="§"/>
        <a:defRPr sz="2000">
          <a:solidFill>
            <a:schemeClr val="tx1"/>
          </a:solidFill>
          <a:latin typeface="+mn-lt"/>
          <a:cs typeface="+mn-cs"/>
        </a:defRPr>
      </a:lvl4pPr>
      <a:lvl5pPr marL="1681163" indent="-339725" algn="l" rtl="0" eaLnBrk="0" fontAlgn="base" hangingPunct="0">
        <a:spcBef>
          <a:spcPct val="20000"/>
        </a:spcBef>
        <a:spcAft>
          <a:spcPct val="0"/>
        </a:spcAft>
        <a:buClr>
          <a:srgbClr val="CC5300"/>
        </a:buClr>
        <a:buSzPct val="90000"/>
        <a:buFont typeface="Wingdings" pitchFamily="2" charset="2"/>
        <a:buChar char="§"/>
        <a:defRPr sz="2000">
          <a:solidFill>
            <a:schemeClr val="tx1"/>
          </a:solidFill>
          <a:latin typeface="+mn-lt"/>
          <a:cs typeface="+mn-cs"/>
        </a:defRPr>
      </a:lvl5pPr>
      <a:lvl6pPr marL="2138363" indent="-339725" algn="l" rtl="0" fontAlgn="base">
        <a:spcBef>
          <a:spcPct val="20000"/>
        </a:spcBef>
        <a:spcAft>
          <a:spcPct val="0"/>
        </a:spcAft>
        <a:buClr>
          <a:srgbClr val="CC5300"/>
        </a:buClr>
        <a:buSzPct val="90000"/>
        <a:buFont typeface="Wingdings" pitchFamily="2" charset="2"/>
        <a:buChar char="§"/>
        <a:defRPr sz="2000">
          <a:solidFill>
            <a:schemeClr val="tx1"/>
          </a:solidFill>
          <a:latin typeface="+mn-lt"/>
          <a:cs typeface="+mn-cs"/>
        </a:defRPr>
      </a:lvl6pPr>
      <a:lvl7pPr marL="2595563" indent="-339725" algn="l" rtl="0" fontAlgn="base">
        <a:spcBef>
          <a:spcPct val="20000"/>
        </a:spcBef>
        <a:spcAft>
          <a:spcPct val="0"/>
        </a:spcAft>
        <a:buClr>
          <a:srgbClr val="CC5300"/>
        </a:buClr>
        <a:buSzPct val="90000"/>
        <a:buFont typeface="Wingdings" pitchFamily="2" charset="2"/>
        <a:buChar char="§"/>
        <a:defRPr sz="2000">
          <a:solidFill>
            <a:schemeClr val="tx1"/>
          </a:solidFill>
          <a:latin typeface="+mn-lt"/>
          <a:cs typeface="+mn-cs"/>
        </a:defRPr>
      </a:lvl7pPr>
      <a:lvl8pPr marL="3052763" indent="-339725" algn="l" rtl="0" fontAlgn="base">
        <a:spcBef>
          <a:spcPct val="20000"/>
        </a:spcBef>
        <a:spcAft>
          <a:spcPct val="0"/>
        </a:spcAft>
        <a:buClr>
          <a:srgbClr val="CC5300"/>
        </a:buClr>
        <a:buSzPct val="90000"/>
        <a:buFont typeface="Wingdings" pitchFamily="2" charset="2"/>
        <a:buChar char="§"/>
        <a:defRPr sz="2000">
          <a:solidFill>
            <a:schemeClr val="tx1"/>
          </a:solidFill>
          <a:latin typeface="+mn-lt"/>
          <a:cs typeface="+mn-cs"/>
        </a:defRPr>
      </a:lvl8pPr>
      <a:lvl9pPr marL="3509963" indent="-339725" algn="l" rtl="0" fontAlgn="base">
        <a:spcBef>
          <a:spcPct val="20000"/>
        </a:spcBef>
        <a:spcAft>
          <a:spcPct val="0"/>
        </a:spcAft>
        <a:buClr>
          <a:srgbClr val="CC5300"/>
        </a:buClr>
        <a:buSzPct val="90000"/>
        <a:buFont typeface="Wingdings" pitchFamily="2"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3886200"/>
            <a:ext cx="9601200" cy="1371600"/>
          </a:xfrm>
          <a:ln>
            <a:solidFill>
              <a:schemeClr val="tx1">
                <a:lumMod val="50000"/>
                <a:lumOff val="50000"/>
              </a:schemeClr>
            </a:solidFill>
          </a:ln>
        </p:spPr>
        <p:txBody>
          <a:bodyPr>
            <a:normAutofit fontScale="90000"/>
          </a:bodyPr>
          <a:lstStyle/>
          <a:p>
            <a:r>
              <a:rPr lang="en-US" dirty="0" smtClean="0"/>
              <a:t>The GPS Assimilator </a:t>
            </a:r>
            <a:br>
              <a:rPr lang="en-US" dirty="0" smtClean="0"/>
            </a:br>
            <a:r>
              <a:rPr lang="en-US" sz="2700" dirty="0" smtClean="0"/>
              <a:t>A Method for Upgrading Existing GPS User Equipment to</a:t>
            </a:r>
            <a:br>
              <a:rPr lang="en-US" sz="2700" dirty="0" smtClean="0"/>
            </a:br>
            <a:r>
              <a:rPr lang="en-US" sz="2700" dirty="0" smtClean="0"/>
              <a:t>Improve Accuracy, Robustness, and Resistance to Spoofing</a:t>
            </a:r>
            <a:endParaRPr lang="en-US" sz="2700" dirty="0"/>
          </a:p>
        </p:txBody>
      </p:sp>
      <p:sp>
        <p:nvSpPr>
          <p:cNvPr id="3" name="Subtitle 2"/>
          <p:cNvSpPr>
            <a:spLocks noGrp="1"/>
          </p:cNvSpPr>
          <p:nvPr>
            <p:ph type="subTitle" idx="1"/>
          </p:nvPr>
        </p:nvSpPr>
        <p:spPr>
          <a:xfrm>
            <a:off x="0" y="5410200"/>
            <a:ext cx="9144000" cy="2362200"/>
          </a:xfrm>
        </p:spPr>
        <p:txBody>
          <a:bodyPr>
            <a:normAutofit/>
          </a:bodyPr>
          <a:lstStyle/>
          <a:p>
            <a:r>
              <a:rPr lang="en-US" dirty="0" smtClean="0">
                <a:solidFill>
                  <a:schemeClr val="bg1"/>
                </a:solidFill>
              </a:rPr>
              <a:t>Todd Humphreys and </a:t>
            </a:r>
            <a:r>
              <a:rPr lang="en-US" dirty="0" err="1" smtClean="0">
                <a:solidFill>
                  <a:schemeClr val="bg1"/>
                </a:solidFill>
              </a:rPr>
              <a:t>Jahshan</a:t>
            </a:r>
            <a:r>
              <a:rPr lang="en-US" dirty="0" smtClean="0">
                <a:solidFill>
                  <a:schemeClr val="bg1"/>
                </a:solidFill>
              </a:rPr>
              <a:t> </a:t>
            </a:r>
            <a:r>
              <a:rPr lang="en-US" dirty="0" err="1" smtClean="0">
                <a:solidFill>
                  <a:schemeClr val="bg1"/>
                </a:solidFill>
              </a:rPr>
              <a:t>Bhatti</a:t>
            </a:r>
            <a:r>
              <a:rPr lang="en-US" dirty="0" smtClean="0">
                <a:solidFill>
                  <a:schemeClr val="bg1"/>
                </a:solidFill>
              </a:rPr>
              <a:t>, UT Austin</a:t>
            </a:r>
          </a:p>
          <a:p>
            <a:r>
              <a:rPr lang="en-US" dirty="0" smtClean="0">
                <a:solidFill>
                  <a:schemeClr val="bg1"/>
                </a:solidFill>
              </a:rPr>
              <a:t>Brent </a:t>
            </a:r>
            <a:r>
              <a:rPr lang="en-US" dirty="0" err="1" smtClean="0">
                <a:solidFill>
                  <a:schemeClr val="bg1"/>
                </a:solidFill>
              </a:rPr>
              <a:t>Ledvina</a:t>
            </a:r>
            <a:r>
              <a:rPr lang="en-US" dirty="0" smtClean="0">
                <a:solidFill>
                  <a:schemeClr val="bg1"/>
                </a:solidFill>
              </a:rPr>
              <a:t>, Coherent Navigation </a:t>
            </a:r>
          </a:p>
          <a:p>
            <a:endParaRPr lang="en-US" dirty="0" smtClean="0">
              <a:solidFill>
                <a:schemeClr val="bg1"/>
              </a:solidFill>
            </a:endParaRPr>
          </a:p>
          <a:p>
            <a:r>
              <a:rPr lang="en-US" sz="1400" dirty="0" smtClean="0">
                <a:solidFill>
                  <a:schemeClr val="bg1"/>
                </a:solidFill>
              </a:rPr>
              <a:t>ION 2010, Portland Oregon</a:t>
            </a:r>
          </a:p>
          <a:p>
            <a:endParaRPr lang="en-US" dirty="0"/>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Embedded GPS Signal Simulator</a:t>
            </a:r>
            <a:endParaRPr lang="en-US" dirty="0"/>
          </a:p>
        </p:txBody>
      </p:sp>
      <p:pic>
        <p:nvPicPr>
          <p:cNvPr id="4098" name="Picture 2"/>
          <p:cNvPicPr>
            <a:picLocks noChangeAspect="1" noChangeArrowheads="1"/>
          </p:cNvPicPr>
          <p:nvPr/>
        </p:nvPicPr>
        <p:blipFill>
          <a:blip r:embed="rId2" cstate="print"/>
          <a:srcRect/>
          <a:stretch>
            <a:fillRect/>
          </a:stretch>
        </p:blipFill>
        <p:spPr bwMode="auto">
          <a:xfrm>
            <a:off x="622749" y="1619250"/>
            <a:ext cx="8140251" cy="340995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Assimilator Prototype</a:t>
            </a:r>
            <a:endParaRPr lang="en-US" dirty="0"/>
          </a:p>
        </p:txBody>
      </p:sp>
      <p:pic>
        <p:nvPicPr>
          <p:cNvPr id="4" name="Content Placeholder 3" descr="DSC_0028.JPG"/>
          <p:cNvPicPr>
            <a:picLocks noGrp="1" noChangeAspect="1"/>
          </p:cNvPicPr>
          <p:nvPr>
            <p:ph idx="1"/>
          </p:nvPr>
        </p:nvPicPr>
        <p:blipFill>
          <a:blip r:embed="rId2" cstate="print"/>
          <a:srcRect l="2198" t="4346" b="6309"/>
          <a:stretch>
            <a:fillRect/>
          </a:stretch>
        </p:blipFill>
        <p:spPr>
          <a:xfrm>
            <a:off x="623438" y="1219200"/>
            <a:ext cx="7910962" cy="4800600"/>
          </a:xfrm>
          <a:prstGeom prst="roundRect">
            <a:avLst/>
          </a:prstGeom>
          <a:ln>
            <a:noFill/>
          </a:ln>
          <a:effectLst>
            <a:outerShdw blurRad="190500" algn="tl" rotWithShape="0">
              <a:srgbClr val="000000">
                <a:alpha val="70000"/>
              </a:srgbClr>
            </a:outerShdw>
          </a:effectLst>
        </p:spPr>
      </p:pic>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Inside the Box</a:t>
            </a:r>
            <a:endParaRPr lang="en-US" dirty="0"/>
          </a:p>
        </p:txBody>
      </p:sp>
      <p:pic>
        <p:nvPicPr>
          <p:cNvPr id="9" name="Picture 8" descr="DSC_0036.JPG"/>
          <p:cNvPicPr>
            <a:picLocks noChangeAspect="1"/>
          </p:cNvPicPr>
          <p:nvPr/>
        </p:nvPicPr>
        <p:blipFill>
          <a:blip r:embed="rId2" cstate="print">
            <a:lum bright="20000" contrast="10000"/>
          </a:blip>
          <a:stretch>
            <a:fillRect/>
          </a:stretch>
        </p:blipFill>
        <p:spPr>
          <a:xfrm>
            <a:off x="1040260" y="1371600"/>
            <a:ext cx="7113140" cy="4724400"/>
          </a:xfrm>
          <a:prstGeom prst="roundRect">
            <a:avLst/>
          </a:prstGeom>
          <a:ln>
            <a:noFill/>
          </a:ln>
          <a:effectLst>
            <a:outerShdw blurRad="190500" algn="tl" rotWithShape="0">
              <a:srgbClr val="000000">
                <a:alpha val="70000"/>
              </a:srgbClr>
            </a:outerShdw>
          </a:effectLst>
        </p:spPr>
      </p:pic>
      <p:sp>
        <p:nvSpPr>
          <p:cNvPr id="13" name="Oval 12"/>
          <p:cNvSpPr/>
          <p:nvPr/>
        </p:nvSpPr>
        <p:spPr bwMode="auto">
          <a:xfrm>
            <a:off x="3048000" y="2667000"/>
            <a:ext cx="2362200" cy="1676400"/>
          </a:xfrm>
          <a:prstGeom prst="ellipse">
            <a:avLst/>
          </a:prstGeom>
          <a:noFill/>
          <a:ln w="101600" cap="flat" cmpd="sng" algn="ctr">
            <a:solidFill>
              <a:srgbClr val="C00000"/>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chemeClr val="bg1"/>
              </a:buClr>
              <a:buSzPct val="100000"/>
              <a:buFont typeface="Wingdings" pitchFamily="2" charset="2"/>
              <a:buChar char="•"/>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14" name="Text Box 11"/>
          <p:cNvSpPr txBox="1">
            <a:spLocks noChangeArrowheads="1"/>
          </p:cNvSpPr>
          <p:nvPr/>
        </p:nvSpPr>
        <p:spPr bwMode="auto">
          <a:xfrm>
            <a:off x="1981200" y="848380"/>
            <a:ext cx="5181600" cy="523220"/>
          </a:xfrm>
          <a:prstGeom prst="rect">
            <a:avLst/>
          </a:prstGeom>
          <a:noFill/>
          <a:ln w="9525" algn="ctr">
            <a:noFill/>
            <a:miter lim="800000"/>
            <a:headEnd/>
            <a:tailEnd/>
          </a:ln>
          <a:effectLst/>
        </p:spPr>
        <p:txBody>
          <a:bodyPr wrap="square">
            <a:spAutoFit/>
          </a:bodyPr>
          <a:lstStyle/>
          <a:p>
            <a:r>
              <a:rPr lang="en-US" sz="2800" b="1" dirty="0" smtClean="0">
                <a:latin typeface="Garamond" pitchFamily="18" charset="0"/>
              </a:rPr>
              <a:t>Dual-Frequency RF Front End</a:t>
            </a:r>
            <a:endParaRPr lang="en-US" sz="2800" b="1" i="0" dirty="0">
              <a:solidFill>
                <a:schemeClr val="tx1"/>
              </a:solidFill>
              <a:latin typeface="Garamond"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Inside the Box</a:t>
            </a:r>
            <a:endParaRPr lang="en-US" dirty="0"/>
          </a:p>
        </p:txBody>
      </p:sp>
      <p:pic>
        <p:nvPicPr>
          <p:cNvPr id="9" name="Picture 8" descr="DSC_0036.JPG"/>
          <p:cNvPicPr>
            <a:picLocks noChangeAspect="1"/>
          </p:cNvPicPr>
          <p:nvPr/>
        </p:nvPicPr>
        <p:blipFill>
          <a:blip r:embed="rId2" cstate="print">
            <a:lum bright="20000" contrast="10000"/>
          </a:blip>
          <a:stretch>
            <a:fillRect/>
          </a:stretch>
        </p:blipFill>
        <p:spPr>
          <a:xfrm>
            <a:off x="1040260" y="1371600"/>
            <a:ext cx="7113140" cy="4724400"/>
          </a:xfrm>
          <a:prstGeom prst="roundRect">
            <a:avLst/>
          </a:prstGeom>
          <a:ln>
            <a:noFill/>
          </a:ln>
          <a:effectLst>
            <a:outerShdw blurRad="190500" algn="tl" rotWithShape="0">
              <a:srgbClr val="000000">
                <a:alpha val="70000"/>
              </a:srgbClr>
            </a:outerShdw>
          </a:effectLst>
        </p:spPr>
      </p:pic>
      <p:sp>
        <p:nvSpPr>
          <p:cNvPr id="10" name="Oval 9"/>
          <p:cNvSpPr/>
          <p:nvPr/>
        </p:nvSpPr>
        <p:spPr bwMode="auto">
          <a:xfrm>
            <a:off x="4267200" y="1752600"/>
            <a:ext cx="3581400" cy="2209800"/>
          </a:xfrm>
          <a:prstGeom prst="ellipse">
            <a:avLst/>
          </a:prstGeom>
          <a:noFill/>
          <a:ln w="101600" cap="flat" cmpd="sng" algn="ctr">
            <a:solidFill>
              <a:srgbClr val="C00000"/>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chemeClr val="bg1"/>
              </a:buClr>
              <a:buSzPct val="100000"/>
              <a:buFont typeface="Wingdings" pitchFamily="2" charset="2"/>
              <a:buChar char="•"/>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12" name="Text Box 11"/>
          <p:cNvSpPr txBox="1">
            <a:spLocks noChangeArrowheads="1"/>
          </p:cNvSpPr>
          <p:nvPr/>
        </p:nvSpPr>
        <p:spPr bwMode="auto">
          <a:xfrm>
            <a:off x="4953000" y="848380"/>
            <a:ext cx="2262158" cy="523220"/>
          </a:xfrm>
          <a:prstGeom prst="rect">
            <a:avLst/>
          </a:prstGeom>
          <a:noFill/>
          <a:ln w="9525" algn="ctr">
            <a:noFill/>
            <a:miter lim="800000"/>
            <a:headEnd/>
            <a:tailEnd/>
          </a:ln>
          <a:effectLst/>
        </p:spPr>
        <p:txBody>
          <a:bodyPr wrap="square">
            <a:spAutoFit/>
          </a:bodyPr>
          <a:lstStyle/>
          <a:p>
            <a:r>
              <a:rPr lang="en-US" sz="2800" b="1" dirty="0" smtClean="0">
                <a:latin typeface="Garamond" pitchFamily="18" charset="0"/>
              </a:rPr>
              <a:t>RF Back End</a:t>
            </a:r>
            <a:endParaRPr lang="en-US" sz="2800" b="1" i="0" dirty="0">
              <a:solidFill>
                <a:schemeClr val="tx1"/>
              </a:solidFill>
              <a:latin typeface="Garamond"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Inside the Box</a:t>
            </a:r>
            <a:endParaRPr lang="en-US" dirty="0"/>
          </a:p>
        </p:txBody>
      </p:sp>
      <p:pic>
        <p:nvPicPr>
          <p:cNvPr id="9" name="Picture 8" descr="DSC_0036.JPG"/>
          <p:cNvPicPr>
            <a:picLocks noChangeAspect="1"/>
          </p:cNvPicPr>
          <p:nvPr/>
        </p:nvPicPr>
        <p:blipFill>
          <a:blip r:embed="rId2" cstate="print">
            <a:lum bright="20000" contrast="10000"/>
          </a:blip>
          <a:stretch>
            <a:fillRect/>
          </a:stretch>
        </p:blipFill>
        <p:spPr>
          <a:xfrm>
            <a:off x="1040260" y="1371600"/>
            <a:ext cx="7113140" cy="4724400"/>
          </a:xfrm>
          <a:prstGeom prst="roundRect">
            <a:avLst/>
          </a:prstGeom>
          <a:ln>
            <a:noFill/>
          </a:ln>
          <a:effectLst>
            <a:outerShdw blurRad="190500" algn="tl" rotWithShape="0">
              <a:srgbClr val="000000">
                <a:alpha val="70000"/>
              </a:srgbClr>
            </a:outerShdw>
          </a:effectLst>
        </p:spPr>
      </p:pic>
      <p:sp>
        <p:nvSpPr>
          <p:cNvPr id="15" name="Oval 14"/>
          <p:cNvSpPr/>
          <p:nvPr/>
        </p:nvSpPr>
        <p:spPr bwMode="auto">
          <a:xfrm>
            <a:off x="3048000" y="3886200"/>
            <a:ext cx="2362200" cy="1676400"/>
          </a:xfrm>
          <a:prstGeom prst="ellipse">
            <a:avLst/>
          </a:prstGeom>
          <a:noFill/>
          <a:ln w="101600" cap="flat" cmpd="sng" algn="ctr">
            <a:solidFill>
              <a:srgbClr val="C00000"/>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chemeClr val="bg1"/>
              </a:buClr>
              <a:buSzPct val="100000"/>
              <a:buFont typeface="Wingdings" pitchFamily="2" charset="2"/>
              <a:buChar char="•"/>
              <a:tabLst/>
            </a:pPr>
            <a:endParaRPr kumimoji="0" lang="en-US" sz="1800" b="0" i="0" u="none" strike="noStrike" cap="none" normalizeH="0" baseline="0" smtClean="0">
              <a:ln>
                <a:noFill/>
              </a:ln>
              <a:solidFill>
                <a:schemeClr val="tx1"/>
              </a:solidFill>
              <a:effectLst/>
              <a:latin typeface="Arial" charset="0"/>
              <a:cs typeface="Arial" charset="0"/>
            </a:endParaRPr>
          </a:p>
        </p:txBody>
      </p:sp>
      <p:sp>
        <p:nvSpPr>
          <p:cNvPr id="16" name="Text Box 11"/>
          <p:cNvSpPr txBox="1">
            <a:spLocks noChangeArrowheads="1"/>
          </p:cNvSpPr>
          <p:nvPr/>
        </p:nvSpPr>
        <p:spPr bwMode="auto">
          <a:xfrm>
            <a:off x="2971800" y="848380"/>
            <a:ext cx="3024158" cy="523220"/>
          </a:xfrm>
          <a:prstGeom prst="rect">
            <a:avLst/>
          </a:prstGeom>
          <a:noFill/>
          <a:ln w="9525" algn="ctr">
            <a:noFill/>
            <a:miter lim="800000"/>
            <a:headEnd/>
            <a:tailEnd/>
          </a:ln>
          <a:effectLst/>
        </p:spPr>
        <p:txBody>
          <a:bodyPr wrap="square">
            <a:spAutoFit/>
          </a:bodyPr>
          <a:lstStyle/>
          <a:p>
            <a:r>
              <a:rPr lang="en-US" sz="2800" b="1" dirty="0" smtClean="0">
                <a:latin typeface="Garamond" pitchFamily="18" charset="0"/>
              </a:rPr>
              <a:t>Interface Board</a:t>
            </a:r>
            <a:endParaRPr lang="en-US" sz="2800" b="1" i="0" dirty="0">
              <a:solidFill>
                <a:schemeClr val="tx1"/>
              </a:solidFill>
              <a:latin typeface="Garamond"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1" animBg="1"/>
      <p:bldP spid="16"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SC_0036.JPG"/>
          <p:cNvPicPr>
            <a:picLocks noChangeAspect="1"/>
          </p:cNvPicPr>
          <p:nvPr/>
        </p:nvPicPr>
        <p:blipFill>
          <a:blip r:embed="rId2" cstate="print">
            <a:grayscl/>
            <a:lum bright="21000" contrast="-16000"/>
          </a:blip>
          <a:stretch>
            <a:fillRect/>
          </a:stretch>
        </p:blipFill>
        <p:spPr>
          <a:xfrm>
            <a:off x="1040260" y="1371600"/>
            <a:ext cx="7113140" cy="4724400"/>
          </a:xfrm>
          <a:prstGeom prst="roundRect">
            <a:avLst/>
          </a:prstGeom>
          <a:ln>
            <a:noFill/>
          </a:ln>
          <a:effectLst>
            <a:outerShdw blurRad="190500" algn="tl" rotWithShape="0">
              <a:srgbClr val="000000">
                <a:alpha val="70000"/>
              </a:srgbClr>
            </a:outerShdw>
          </a:effectLst>
        </p:spPr>
      </p:pic>
      <p:sp>
        <p:nvSpPr>
          <p:cNvPr id="2" name="Title 1"/>
          <p:cNvSpPr>
            <a:spLocks noGrp="1"/>
          </p:cNvSpPr>
          <p:nvPr>
            <p:ph type="title"/>
          </p:nvPr>
        </p:nvSpPr>
        <p:spPr/>
        <p:txBody>
          <a:bodyPr/>
          <a:lstStyle/>
          <a:p>
            <a:r>
              <a:rPr lang="en-US" dirty="0" smtClean="0"/>
              <a:t>Inside the Box</a:t>
            </a:r>
            <a:endParaRPr lang="en-US" dirty="0"/>
          </a:p>
        </p:txBody>
      </p:sp>
      <p:sp>
        <p:nvSpPr>
          <p:cNvPr id="8" name="Trapezoid 7"/>
          <p:cNvSpPr/>
          <p:nvPr/>
        </p:nvSpPr>
        <p:spPr bwMode="auto">
          <a:xfrm rot="16514457">
            <a:off x="2373804" y="2464097"/>
            <a:ext cx="2343815" cy="2008927"/>
          </a:xfrm>
          <a:prstGeom prst="trapezoid">
            <a:avLst>
              <a:gd name="adj" fmla="val 51183"/>
            </a:avLst>
          </a:prstGeom>
          <a:solidFill>
            <a:srgbClr val="C00000">
              <a:alpha val="35000"/>
            </a:srgbClr>
          </a:solidFill>
          <a:ln w="127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chemeClr val="bg1"/>
              </a:buClr>
              <a:buSzPct val="100000"/>
              <a:buFont typeface="Wingdings" pitchFamily="2" charset="2"/>
              <a:buChar char="•"/>
              <a:tabLst/>
            </a:pPr>
            <a:endParaRPr kumimoji="0" lang="en-US" sz="1800" b="0" i="0" u="none" strike="noStrike" cap="none" normalizeH="0" baseline="0" smtClean="0">
              <a:ln>
                <a:noFill/>
              </a:ln>
              <a:solidFill>
                <a:schemeClr val="tx1"/>
              </a:solidFill>
              <a:effectLst/>
              <a:latin typeface="Arial" charset="0"/>
              <a:cs typeface="Arial" charset="0"/>
            </a:endParaRPr>
          </a:p>
        </p:txBody>
      </p:sp>
      <p:pic>
        <p:nvPicPr>
          <p:cNvPr id="5" name="Picture 4" descr="dsc01555.jpg"/>
          <p:cNvPicPr>
            <a:picLocks noChangeAspect="1"/>
          </p:cNvPicPr>
          <p:nvPr/>
        </p:nvPicPr>
        <p:blipFill>
          <a:blip r:embed="rId3" cstate="print">
            <a:lum/>
          </a:blip>
          <a:stretch>
            <a:fillRect/>
          </a:stretch>
        </p:blipFill>
        <p:spPr>
          <a:xfrm>
            <a:off x="3886200" y="2133600"/>
            <a:ext cx="4064000" cy="3048000"/>
          </a:xfrm>
          <a:prstGeom prst="ellipse">
            <a:avLst/>
          </a:prstGeom>
          <a:ln w="101600" cap="rnd">
            <a:solidFill>
              <a:srgbClr val="C00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Text Box 11"/>
          <p:cNvSpPr txBox="1">
            <a:spLocks noChangeArrowheads="1"/>
          </p:cNvSpPr>
          <p:nvPr/>
        </p:nvSpPr>
        <p:spPr bwMode="auto">
          <a:xfrm>
            <a:off x="3962400" y="848380"/>
            <a:ext cx="4191000" cy="523220"/>
          </a:xfrm>
          <a:prstGeom prst="rect">
            <a:avLst/>
          </a:prstGeom>
          <a:noFill/>
          <a:ln w="9525" algn="ctr">
            <a:noFill/>
            <a:miter lim="800000"/>
            <a:headEnd/>
            <a:tailEnd/>
          </a:ln>
          <a:effectLst/>
        </p:spPr>
        <p:txBody>
          <a:bodyPr wrap="square">
            <a:spAutoFit/>
          </a:bodyPr>
          <a:lstStyle/>
          <a:p>
            <a:r>
              <a:rPr lang="en-US" sz="2800" b="1" dirty="0" smtClean="0">
                <a:latin typeface="Garamond" pitchFamily="18" charset="0"/>
              </a:rPr>
              <a:t>Digital Signal Processor</a:t>
            </a:r>
            <a:endParaRPr lang="en-US" sz="2800" b="1" i="0" dirty="0">
              <a:solidFill>
                <a:schemeClr val="tx1"/>
              </a:solidFill>
              <a:latin typeface="Garamond"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Optimal Output Signal Composition</a:t>
            </a:r>
            <a:endParaRPr lang="en-US" dirty="0"/>
          </a:p>
        </p:txBody>
      </p:sp>
      <p:pic>
        <p:nvPicPr>
          <p:cNvPr id="5122" name="Picture 2"/>
          <p:cNvPicPr>
            <a:picLocks noChangeAspect="1" noChangeArrowheads="1"/>
          </p:cNvPicPr>
          <p:nvPr/>
        </p:nvPicPr>
        <p:blipFill>
          <a:blip r:embed="rId2" cstate="print"/>
          <a:srcRect t="5392"/>
          <a:stretch>
            <a:fillRect/>
          </a:stretch>
        </p:blipFill>
        <p:spPr bwMode="auto">
          <a:xfrm>
            <a:off x="2667000" y="3352800"/>
            <a:ext cx="6019800" cy="2674168"/>
          </a:xfrm>
          <a:prstGeom prst="rect">
            <a:avLst/>
          </a:prstGeom>
          <a:ln>
            <a:noFill/>
          </a:ln>
          <a:effectLst>
            <a:outerShdw blurRad="190500" algn="tl" rotWithShape="0">
              <a:srgbClr val="000000">
                <a:alpha val="70000"/>
              </a:srgbClr>
            </a:outerShdw>
          </a:effectLst>
        </p:spPr>
      </p:pic>
      <p:pic>
        <p:nvPicPr>
          <p:cNvPr id="4" name="Picture 2"/>
          <p:cNvPicPr>
            <a:picLocks noChangeAspect="1" noChangeArrowheads="1"/>
          </p:cNvPicPr>
          <p:nvPr/>
        </p:nvPicPr>
        <p:blipFill>
          <a:blip r:embed="rId3" cstate="print"/>
          <a:srcRect/>
          <a:stretch>
            <a:fillRect/>
          </a:stretch>
        </p:blipFill>
        <p:spPr bwMode="auto">
          <a:xfrm>
            <a:off x="2667000" y="1465682"/>
            <a:ext cx="6019800" cy="1887118"/>
          </a:xfrm>
          <a:prstGeom prst="rect">
            <a:avLst/>
          </a:prstGeom>
          <a:ln>
            <a:noFill/>
          </a:ln>
          <a:effectLst>
            <a:outerShdw blurRad="190500" algn="tl" rotWithShape="0">
              <a:srgbClr val="000000">
                <a:alpha val="70000"/>
              </a:srgbClr>
            </a:outerShdw>
          </a:effectLst>
        </p:spPr>
      </p:pic>
      <p:pic>
        <p:nvPicPr>
          <p:cNvPr id="1026" name="Picture 2"/>
          <p:cNvPicPr>
            <a:picLocks noChangeAspect="1" noChangeArrowheads="1"/>
          </p:cNvPicPr>
          <p:nvPr/>
        </p:nvPicPr>
        <p:blipFill>
          <a:blip r:embed="rId4" cstate="print"/>
          <a:srcRect/>
          <a:stretch>
            <a:fillRect/>
          </a:stretch>
        </p:blipFill>
        <p:spPr bwMode="auto">
          <a:xfrm>
            <a:off x="-17461" y="4079006"/>
            <a:ext cx="2608261" cy="721594"/>
          </a:xfrm>
          <a:prstGeom prst="rect">
            <a:avLst/>
          </a:prstGeom>
          <a:noFill/>
          <a:ln w="9525">
            <a:noFill/>
            <a:miter lim="800000"/>
            <a:headEnd/>
            <a:tailEnd/>
          </a:ln>
        </p:spPr>
      </p:pic>
      <p:pic>
        <p:nvPicPr>
          <p:cNvPr id="1027" name="Picture 3"/>
          <p:cNvPicPr>
            <a:picLocks noChangeAspect="1" noChangeArrowheads="1"/>
          </p:cNvPicPr>
          <p:nvPr/>
        </p:nvPicPr>
        <p:blipFill>
          <a:blip r:embed="rId5" cstate="print"/>
          <a:srcRect/>
          <a:stretch>
            <a:fillRect/>
          </a:stretch>
        </p:blipFill>
        <p:spPr bwMode="auto">
          <a:xfrm>
            <a:off x="152400" y="4829088"/>
            <a:ext cx="2419350" cy="352512"/>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Usage Example: Protecting a GPS Time and Frequency Receiver</a:t>
            </a:r>
            <a:endParaRPr lang="en-US" sz="3600" dirty="0"/>
          </a:p>
        </p:txBody>
      </p:sp>
      <p:pic>
        <p:nvPicPr>
          <p:cNvPr id="4" name="Content Placeholder 3" descr="Frontview.jpg"/>
          <p:cNvPicPr>
            <a:picLocks noGrp="1" noChangeAspect="1"/>
          </p:cNvPicPr>
          <p:nvPr>
            <p:ph idx="1"/>
          </p:nvPr>
        </p:nvPicPr>
        <p:blipFill>
          <a:blip r:embed="rId2" cstate="print"/>
          <a:srcRect l="999" r="1061"/>
          <a:stretch>
            <a:fillRect/>
          </a:stretch>
        </p:blipFill>
        <p:spPr>
          <a:xfrm>
            <a:off x="533400" y="1813315"/>
            <a:ext cx="7942203" cy="3825485"/>
          </a:xfrm>
          <a:prstGeom prst="rect">
            <a:avLst/>
          </a:prstGeom>
          <a:ln>
            <a:noFill/>
          </a:ln>
          <a:effectLst>
            <a:outerShdw blurRad="190500" algn="tl" rotWithShape="0">
              <a:srgbClr val="000000">
                <a:alpha val="70000"/>
              </a:srgbClr>
            </a:outerShdw>
          </a:effectLst>
        </p:spPr>
      </p:pic>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685800" y="1295400"/>
            <a:ext cx="7543800" cy="2066345"/>
          </a:xfrm>
          <a:prstGeom prst="rect">
            <a:avLst/>
          </a:prstGeom>
          <a:ln>
            <a:noFill/>
          </a:ln>
          <a:effectLst>
            <a:outerShdw blurRad="190500" algn="tl" rotWithShape="0">
              <a:srgbClr val="000000">
                <a:alpha val="70000"/>
              </a:srgbClr>
            </a:outerShdw>
          </a:effectLst>
        </p:spPr>
      </p:pic>
      <p:sp>
        <p:nvSpPr>
          <p:cNvPr id="5" name="Rectangle 4"/>
          <p:cNvSpPr/>
          <p:nvPr/>
        </p:nvSpPr>
        <p:spPr bwMode="auto">
          <a:xfrm>
            <a:off x="0" y="5410200"/>
            <a:ext cx="9067800" cy="14478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chemeClr val="bg1"/>
              </a:buClr>
              <a:buSzPct val="100000"/>
              <a:buFont typeface="Wingdings" pitchFamily="2" charset="2"/>
              <a:buChar char="•"/>
              <a:tabLst/>
            </a:pPr>
            <a:endParaRPr kumimoji="0" lang="en-US" sz="1800" b="0" i="0" u="none" strike="noStrike" cap="none" normalizeH="0" baseline="0" smtClean="0">
              <a:ln>
                <a:noFill/>
              </a:ln>
              <a:solidFill>
                <a:schemeClr val="tx1"/>
              </a:solidFill>
              <a:effectLst/>
              <a:latin typeface="Arial" charset="0"/>
              <a:cs typeface="Arial" charset="0"/>
            </a:endParaRPr>
          </a:p>
        </p:txBody>
      </p:sp>
      <p:pic>
        <p:nvPicPr>
          <p:cNvPr id="1026" name="Picture 2"/>
          <p:cNvPicPr>
            <a:picLocks noChangeAspect="1" noChangeArrowheads="1"/>
          </p:cNvPicPr>
          <p:nvPr/>
        </p:nvPicPr>
        <p:blipFill>
          <a:blip r:embed="rId3" cstate="print"/>
          <a:srcRect/>
          <a:stretch>
            <a:fillRect/>
          </a:stretch>
        </p:blipFill>
        <p:spPr bwMode="auto">
          <a:xfrm>
            <a:off x="1524000" y="3623504"/>
            <a:ext cx="5924550" cy="2777296"/>
          </a:xfrm>
          <a:prstGeom prst="rect">
            <a:avLst/>
          </a:prstGeom>
          <a:ln>
            <a:noFill/>
          </a:ln>
          <a:effectLst>
            <a:outerShdw blurRad="190500" algn="tl" rotWithShape="0">
              <a:srgbClr val="000000">
                <a:alpha val="70000"/>
              </a:srgbClr>
            </a:outerShdw>
          </a:effectLst>
        </p:spPr>
      </p:pic>
      <p:sp>
        <p:nvSpPr>
          <p:cNvPr id="7" name="Title 1"/>
          <p:cNvSpPr>
            <a:spLocks noGrp="1"/>
          </p:cNvSpPr>
          <p:nvPr>
            <p:ph type="title"/>
          </p:nvPr>
        </p:nvSpPr>
        <p:spPr>
          <a:xfrm>
            <a:off x="457200" y="277813"/>
            <a:ext cx="8382000" cy="1139825"/>
          </a:xfrm>
        </p:spPr>
        <p:txBody>
          <a:bodyPr/>
          <a:lstStyle/>
          <a:p>
            <a:r>
              <a:rPr lang="en-US" sz="3600" dirty="0" smtClean="0"/>
              <a:t>Usage Example: Reducing Ionospheric Errors</a:t>
            </a:r>
            <a:endParaRPr lang="en-US" sz="3600" dirty="0"/>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190500" y="2212975"/>
            <a:ext cx="8763000" cy="2432050"/>
          </a:xfrm>
          <a:prstGeom prst="rect">
            <a:avLst/>
          </a:prstGeom>
          <a:noFill/>
          <a:ln w="9525">
            <a:noFill/>
            <a:miter lim="800000"/>
            <a:headEnd/>
            <a:tailEnd/>
          </a:ln>
        </p:spPr>
      </p:pic>
      <p:sp>
        <p:nvSpPr>
          <p:cNvPr id="5" name="Title 1"/>
          <p:cNvSpPr>
            <a:spLocks noGrp="1"/>
          </p:cNvSpPr>
          <p:nvPr>
            <p:ph type="title"/>
          </p:nvPr>
        </p:nvSpPr>
        <p:spPr>
          <a:xfrm>
            <a:off x="457200" y="277813"/>
            <a:ext cx="8382000" cy="1139825"/>
          </a:xfrm>
        </p:spPr>
        <p:txBody>
          <a:bodyPr/>
          <a:lstStyle/>
          <a:p>
            <a:r>
              <a:rPr lang="en-US" sz="3600" dirty="0" smtClean="0"/>
              <a:t>Usage Example: Harnessing CDMA Cellular Signals as Aid for Weak GPS Signal Tracking</a:t>
            </a:r>
            <a:endParaRPr lang="en-US" sz="3600" dirty="0"/>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8200" y="2360474"/>
            <a:ext cx="7543800" cy="1569660"/>
          </a:xfrm>
          <a:prstGeom prst="rect">
            <a:avLst/>
          </a:prstGeom>
          <a:noFill/>
        </p:spPr>
        <p:txBody>
          <a:bodyPr wrap="square" rtlCol="0">
            <a:spAutoFit/>
          </a:bodyPr>
          <a:lstStyle/>
          <a:p>
            <a:r>
              <a:rPr lang="en-US" sz="4800" i="1" dirty="0" smtClean="0">
                <a:latin typeface="+mj-lt"/>
              </a:rPr>
              <a:t>Q: What will GNSS receivers look like 5 years from today?</a:t>
            </a:r>
            <a:endParaRPr lang="en-US" sz="4800" i="1" dirty="0">
              <a:latin typeface="+mj-lt"/>
            </a:endParaRP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Assimilator Prototype II</a:t>
            </a:r>
            <a:endParaRPr lang="en-US" dirty="0"/>
          </a:p>
        </p:txBody>
      </p:sp>
      <p:pic>
        <p:nvPicPr>
          <p:cNvPr id="3074" name="Picture 2"/>
          <p:cNvPicPr>
            <a:picLocks noChangeAspect="1" noChangeArrowheads="1"/>
          </p:cNvPicPr>
          <p:nvPr/>
        </p:nvPicPr>
        <p:blipFill>
          <a:blip r:embed="rId2" cstate="print">
            <a:lum bright="5000"/>
          </a:blip>
          <a:srcRect/>
          <a:stretch>
            <a:fillRect/>
          </a:stretch>
        </p:blipFill>
        <p:spPr bwMode="auto">
          <a:xfrm>
            <a:off x="1169987" y="1447800"/>
            <a:ext cx="6907213" cy="4587284"/>
          </a:xfrm>
          <a:prstGeom prst="rect">
            <a:avLst/>
          </a:prstGeom>
          <a:ln>
            <a:noFill/>
          </a:ln>
          <a:effectLst>
            <a:outerShdw blurRad="190500" algn="tl" rotWithShape="0">
              <a:srgbClr val="000000">
                <a:alpha val="70000"/>
              </a:srgbClr>
            </a:outerShdw>
          </a:effectLst>
        </p:spPr>
      </p:pic>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Receiver Clock Corrections via CDMA Cellular Signal Aiding</a:t>
            </a:r>
            <a:endParaRPr lang="en-US" sz="3600" dirty="0"/>
          </a:p>
        </p:txBody>
      </p:sp>
      <p:pic>
        <p:nvPicPr>
          <p:cNvPr id="2051" name="Picture 3"/>
          <p:cNvPicPr>
            <a:picLocks noChangeAspect="1" noChangeArrowheads="1"/>
          </p:cNvPicPr>
          <p:nvPr/>
        </p:nvPicPr>
        <p:blipFill>
          <a:blip r:embed="rId2" cstate="print"/>
          <a:srcRect/>
          <a:stretch>
            <a:fillRect/>
          </a:stretch>
        </p:blipFill>
        <p:spPr bwMode="auto">
          <a:xfrm>
            <a:off x="703761" y="1752420"/>
            <a:ext cx="7754439" cy="419118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686800" cy="1139825"/>
          </a:xfrm>
        </p:spPr>
        <p:txBody>
          <a:bodyPr/>
          <a:lstStyle/>
          <a:p>
            <a:r>
              <a:rPr lang="en-US" sz="3600" dirty="0" smtClean="0"/>
              <a:t>Benefit of CDMA Cell Signal Aiding</a:t>
            </a:r>
            <a:endParaRPr lang="en-US" sz="3600" dirty="0"/>
          </a:p>
        </p:txBody>
      </p:sp>
      <p:pic>
        <p:nvPicPr>
          <p:cNvPr id="5122" name="Picture 2"/>
          <p:cNvPicPr>
            <a:picLocks noChangeAspect="1" noChangeArrowheads="1"/>
          </p:cNvPicPr>
          <p:nvPr/>
        </p:nvPicPr>
        <p:blipFill>
          <a:blip r:embed="rId2" cstate="print"/>
          <a:srcRect/>
          <a:stretch>
            <a:fillRect/>
          </a:stretch>
        </p:blipFill>
        <p:spPr bwMode="auto">
          <a:xfrm>
            <a:off x="1143000" y="1178254"/>
            <a:ext cx="6943724" cy="4841546"/>
          </a:xfrm>
          <a:prstGeom prst="rect">
            <a:avLst/>
          </a:prstGeom>
          <a:ln>
            <a:noFill/>
          </a:ln>
          <a:effectLst>
            <a:outerShdw blurRad="190500" algn="tl" rotWithShape="0">
              <a:srgbClr val="000000">
                <a:alpha val="70000"/>
              </a:srgbClr>
            </a:outerShdw>
          </a:effectLst>
        </p:spPr>
      </p:pic>
      <p:sp>
        <p:nvSpPr>
          <p:cNvPr id="4" name="Text Box 11"/>
          <p:cNvSpPr txBox="1">
            <a:spLocks noChangeArrowheads="1"/>
          </p:cNvSpPr>
          <p:nvPr/>
        </p:nvSpPr>
        <p:spPr bwMode="auto">
          <a:xfrm>
            <a:off x="2209800" y="1154668"/>
            <a:ext cx="5138651" cy="369332"/>
          </a:xfrm>
          <a:prstGeom prst="rect">
            <a:avLst/>
          </a:prstGeom>
          <a:noFill/>
          <a:ln w="9525" algn="ctr">
            <a:noFill/>
            <a:miter lim="800000"/>
            <a:headEnd/>
            <a:tailEnd/>
          </a:ln>
          <a:effectLst/>
        </p:spPr>
        <p:txBody>
          <a:bodyPr wrap="none">
            <a:spAutoFit/>
          </a:bodyPr>
          <a:lstStyle/>
          <a:p>
            <a:r>
              <a:rPr lang="en-US" b="1" dirty="0" smtClean="0">
                <a:latin typeface="Garamond" pitchFamily="18" charset="0"/>
              </a:rPr>
              <a:t>Pre-detection SNR for received C/No = 7 dB-Hz</a:t>
            </a:r>
            <a:r>
              <a:rPr lang="en-US" sz="1800" b="1" i="0" dirty="0" smtClean="0">
                <a:solidFill>
                  <a:schemeClr val="tx1"/>
                </a:solidFill>
                <a:latin typeface="Garamond" pitchFamily="18" charset="0"/>
              </a:rPr>
              <a:t> </a:t>
            </a:r>
            <a:endParaRPr lang="en-US" sz="1800" b="1" i="0" dirty="0">
              <a:solidFill>
                <a:schemeClr val="tx1"/>
              </a:solidFill>
              <a:latin typeface="Garamond" pitchFamily="18" charset="0"/>
            </a:endParaRPr>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3"/>
          <p:cNvPicPr>
            <a:picLocks noChangeAspect="1" noChangeArrowheads="1"/>
          </p:cNvPicPr>
          <p:nvPr/>
        </p:nvPicPr>
        <p:blipFill>
          <a:blip r:embed="rId2" cstate="print"/>
          <a:srcRect l="29135" t="30769" r="16058" b="23077"/>
          <a:stretch>
            <a:fillRect/>
          </a:stretch>
        </p:blipFill>
        <p:spPr bwMode="auto">
          <a:xfrm>
            <a:off x="4876800" y="304800"/>
            <a:ext cx="4343400" cy="228600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457200" y="1260475"/>
            <a:ext cx="7772400" cy="4530725"/>
          </a:xfrm>
        </p:spPr>
        <p:txBody>
          <a:bodyPr/>
          <a:lstStyle/>
          <a:p>
            <a:r>
              <a:rPr lang="en-US" sz="2400" dirty="0" smtClean="0"/>
              <a:t>Assimilative technique offers:</a:t>
            </a:r>
          </a:p>
          <a:p>
            <a:pPr lvl="1"/>
            <a:r>
              <a:rPr lang="en-US" sz="2000" dirty="0" smtClean="0"/>
              <a:t>Weak-signal tracking</a:t>
            </a:r>
          </a:p>
          <a:p>
            <a:pPr lvl="1"/>
            <a:r>
              <a:rPr lang="en-US" sz="2000" dirty="0" smtClean="0"/>
              <a:t>RF Interference robustness</a:t>
            </a:r>
          </a:p>
          <a:p>
            <a:pPr lvl="1"/>
            <a:r>
              <a:rPr lang="en-US" sz="2000" dirty="0" smtClean="0"/>
              <a:t>Spoofing resistance</a:t>
            </a:r>
          </a:p>
          <a:p>
            <a:r>
              <a:rPr lang="en-US" sz="2400" dirty="0" smtClean="0"/>
              <a:t>No hardware or software modifications required</a:t>
            </a:r>
          </a:p>
          <a:p>
            <a:r>
              <a:rPr lang="en-US" sz="2400" dirty="0" smtClean="0"/>
              <a:t>L1 C/A + L2C prototype reduces ionospheric errors</a:t>
            </a:r>
          </a:p>
          <a:p>
            <a:r>
              <a:rPr lang="en-US" sz="2400" dirty="0" smtClean="0"/>
              <a:t>L1 C/A + CDMA cellular prototype suggests extended coherent integration possible for weak-signal tracking  </a:t>
            </a:r>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p:txBody>
          <a:bodyPr/>
          <a:lstStyle/>
          <a:p>
            <a:r>
              <a:rPr lang="en-US" sz="4000" dirty="0" smtClean="0"/>
              <a:t>All-In-View Commercial RXs (2010)</a:t>
            </a:r>
            <a:endParaRPr lang="en-US" sz="4000" dirty="0"/>
          </a:p>
        </p:txBody>
      </p:sp>
      <p:pic>
        <p:nvPicPr>
          <p:cNvPr id="184326" name="Picture 6"/>
          <p:cNvPicPr>
            <a:picLocks noChangeAspect="1" noChangeArrowheads="1"/>
          </p:cNvPicPr>
          <p:nvPr/>
        </p:nvPicPr>
        <p:blipFill>
          <a:blip r:embed="rId2" cstate="print"/>
          <a:srcRect/>
          <a:stretch>
            <a:fillRect/>
          </a:stretch>
        </p:blipFill>
        <p:spPr bwMode="auto">
          <a:xfrm>
            <a:off x="444500" y="3722688"/>
            <a:ext cx="2374900" cy="222091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4327" name="Picture 7"/>
          <p:cNvPicPr>
            <a:picLocks noChangeAspect="1" noChangeArrowheads="1"/>
          </p:cNvPicPr>
          <p:nvPr/>
        </p:nvPicPr>
        <p:blipFill>
          <a:blip r:embed="rId3" cstate="print"/>
          <a:srcRect r="58055"/>
          <a:stretch>
            <a:fillRect/>
          </a:stretch>
        </p:blipFill>
        <p:spPr bwMode="auto">
          <a:xfrm>
            <a:off x="5257800" y="4038600"/>
            <a:ext cx="3241675" cy="181451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84328" name="Text Box 8"/>
          <p:cNvSpPr txBox="1">
            <a:spLocks noChangeArrowheads="1"/>
          </p:cNvSpPr>
          <p:nvPr/>
        </p:nvSpPr>
        <p:spPr bwMode="auto">
          <a:xfrm>
            <a:off x="5929312" y="3679825"/>
            <a:ext cx="2054665" cy="369332"/>
          </a:xfrm>
          <a:prstGeom prst="rect">
            <a:avLst/>
          </a:prstGeom>
          <a:noFill/>
          <a:ln w="9525" algn="ctr">
            <a:noFill/>
            <a:miter lim="800000"/>
            <a:headEnd/>
            <a:tailEnd/>
          </a:ln>
          <a:effectLst/>
        </p:spPr>
        <p:txBody>
          <a:bodyPr wrap="none">
            <a:spAutoFit/>
          </a:bodyPr>
          <a:lstStyle/>
          <a:p>
            <a:r>
              <a:rPr lang="en-US" sz="1800" b="1" i="0" dirty="0">
                <a:solidFill>
                  <a:schemeClr val="tx1"/>
                </a:solidFill>
                <a:latin typeface="Garamond" pitchFamily="18" charset="0"/>
              </a:rPr>
              <a:t>Topcon </a:t>
            </a:r>
            <a:r>
              <a:rPr lang="en-US" sz="1800" b="1" i="0" dirty="0" smtClean="0">
                <a:solidFill>
                  <a:schemeClr val="tx1"/>
                </a:solidFill>
                <a:latin typeface="Garamond" pitchFamily="18" charset="0"/>
              </a:rPr>
              <a:t>NET-G3A </a:t>
            </a:r>
            <a:endParaRPr lang="en-US" sz="1800" b="1" i="0" dirty="0">
              <a:solidFill>
                <a:schemeClr val="tx1"/>
              </a:solidFill>
              <a:latin typeface="Garamond" pitchFamily="18" charset="0"/>
            </a:endParaRPr>
          </a:p>
        </p:txBody>
      </p:sp>
      <p:sp>
        <p:nvSpPr>
          <p:cNvPr id="184329" name="Text Box 9"/>
          <p:cNvSpPr txBox="1">
            <a:spLocks noChangeArrowheads="1"/>
          </p:cNvSpPr>
          <p:nvPr/>
        </p:nvSpPr>
        <p:spPr bwMode="auto">
          <a:xfrm>
            <a:off x="5966367" y="1066800"/>
            <a:ext cx="1729833" cy="369332"/>
          </a:xfrm>
          <a:prstGeom prst="rect">
            <a:avLst/>
          </a:prstGeom>
          <a:noFill/>
          <a:ln w="9525" algn="ctr">
            <a:noFill/>
            <a:miter lim="800000"/>
            <a:headEnd/>
            <a:tailEnd/>
          </a:ln>
          <a:effectLst/>
        </p:spPr>
        <p:txBody>
          <a:bodyPr wrap="none">
            <a:spAutoFit/>
          </a:bodyPr>
          <a:lstStyle/>
          <a:p>
            <a:r>
              <a:rPr lang="en-US" sz="1800" b="1" i="0" dirty="0">
                <a:solidFill>
                  <a:schemeClr val="tx1"/>
                </a:solidFill>
                <a:latin typeface="Garamond" pitchFamily="18" charset="0"/>
              </a:rPr>
              <a:t>Trimble </a:t>
            </a:r>
            <a:r>
              <a:rPr lang="en-US" sz="1800" b="1" i="0" dirty="0" smtClean="0">
                <a:solidFill>
                  <a:schemeClr val="tx1"/>
                </a:solidFill>
                <a:latin typeface="Garamond" pitchFamily="18" charset="0"/>
              </a:rPr>
              <a:t>NetR9 </a:t>
            </a:r>
            <a:endParaRPr lang="en-US" sz="1800" b="1" i="0" dirty="0">
              <a:solidFill>
                <a:schemeClr val="tx1"/>
              </a:solidFill>
              <a:latin typeface="Garamond" pitchFamily="18" charset="0"/>
            </a:endParaRPr>
          </a:p>
        </p:txBody>
      </p:sp>
      <p:sp>
        <p:nvSpPr>
          <p:cNvPr id="184330" name="Text Box 10"/>
          <p:cNvSpPr txBox="1">
            <a:spLocks noChangeArrowheads="1"/>
          </p:cNvSpPr>
          <p:nvPr/>
        </p:nvSpPr>
        <p:spPr bwMode="auto">
          <a:xfrm>
            <a:off x="490537" y="971550"/>
            <a:ext cx="2250937" cy="369332"/>
          </a:xfrm>
          <a:prstGeom prst="rect">
            <a:avLst/>
          </a:prstGeom>
          <a:noFill/>
          <a:ln w="9525" algn="ctr">
            <a:noFill/>
            <a:miter lim="800000"/>
            <a:headEnd/>
            <a:tailEnd/>
          </a:ln>
          <a:effectLst/>
        </p:spPr>
        <p:txBody>
          <a:bodyPr wrap="none">
            <a:spAutoFit/>
          </a:bodyPr>
          <a:lstStyle/>
          <a:p>
            <a:r>
              <a:rPr lang="en-US" sz="1800" b="1" i="0" dirty="0" err="1">
                <a:solidFill>
                  <a:schemeClr val="tx1"/>
                </a:solidFill>
                <a:latin typeface="Garamond" pitchFamily="18" charset="0"/>
              </a:rPr>
              <a:t>Septentrio</a:t>
            </a:r>
            <a:r>
              <a:rPr lang="en-US" sz="1800" b="1" i="0" dirty="0">
                <a:solidFill>
                  <a:schemeClr val="tx1"/>
                </a:solidFill>
                <a:latin typeface="Garamond" pitchFamily="18" charset="0"/>
              </a:rPr>
              <a:t> </a:t>
            </a:r>
            <a:r>
              <a:rPr lang="en-US" b="1" dirty="0" smtClean="0">
                <a:latin typeface="Garamond" pitchFamily="18" charset="0"/>
              </a:rPr>
              <a:t>GeNe</a:t>
            </a:r>
            <a:r>
              <a:rPr lang="en-US" sz="1800" b="1" i="0" dirty="0" smtClean="0">
                <a:solidFill>
                  <a:schemeClr val="tx1"/>
                </a:solidFill>
                <a:latin typeface="Garamond" pitchFamily="18" charset="0"/>
              </a:rPr>
              <a:t>Rx1 </a:t>
            </a:r>
            <a:endParaRPr lang="en-US" sz="1800" b="1" i="0" dirty="0">
              <a:solidFill>
                <a:schemeClr val="tx1"/>
              </a:solidFill>
              <a:latin typeface="Garamond" pitchFamily="18" charset="0"/>
            </a:endParaRPr>
          </a:p>
        </p:txBody>
      </p:sp>
      <p:sp>
        <p:nvSpPr>
          <p:cNvPr id="184331" name="Text Box 11"/>
          <p:cNvSpPr txBox="1">
            <a:spLocks noChangeArrowheads="1"/>
          </p:cNvSpPr>
          <p:nvPr/>
        </p:nvSpPr>
        <p:spPr bwMode="auto">
          <a:xfrm>
            <a:off x="321600" y="3352800"/>
            <a:ext cx="2497800" cy="369332"/>
          </a:xfrm>
          <a:prstGeom prst="rect">
            <a:avLst/>
          </a:prstGeom>
          <a:noFill/>
          <a:ln w="9525" algn="ctr">
            <a:noFill/>
            <a:miter lim="800000"/>
            <a:headEnd/>
            <a:tailEnd/>
          </a:ln>
          <a:effectLst/>
        </p:spPr>
        <p:txBody>
          <a:bodyPr wrap="none">
            <a:spAutoFit/>
          </a:bodyPr>
          <a:lstStyle/>
          <a:p>
            <a:r>
              <a:rPr lang="en-US" sz="1800" b="1" i="0" dirty="0" err="1">
                <a:solidFill>
                  <a:schemeClr val="tx1"/>
                </a:solidFill>
                <a:latin typeface="Garamond" pitchFamily="18" charset="0"/>
              </a:rPr>
              <a:t>Leica</a:t>
            </a:r>
            <a:r>
              <a:rPr lang="en-US" sz="1800" b="1" i="0" dirty="0">
                <a:solidFill>
                  <a:schemeClr val="tx1"/>
                </a:solidFill>
                <a:latin typeface="Garamond" pitchFamily="18" charset="0"/>
              </a:rPr>
              <a:t> </a:t>
            </a:r>
            <a:r>
              <a:rPr lang="en-US" sz="1800" b="1" i="0" dirty="0" smtClean="0">
                <a:solidFill>
                  <a:schemeClr val="tx1"/>
                </a:solidFill>
                <a:latin typeface="Garamond" pitchFamily="18" charset="0"/>
              </a:rPr>
              <a:t>GRX1200+GNSS </a:t>
            </a:r>
            <a:endParaRPr lang="en-US" sz="1800" b="1" i="0" dirty="0">
              <a:solidFill>
                <a:schemeClr val="tx1"/>
              </a:solidFill>
              <a:latin typeface="Garamond" pitchFamily="18" charset="0"/>
            </a:endParaRPr>
          </a:p>
        </p:txBody>
      </p:sp>
      <p:pic>
        <p:nvPicPr>
          <p:cNvPr id="1026" name="Picture 2"/>
          <p:cNvPicPr>
            <a:picLocks noChangeAspect="1" noChangeArrowheads="1"/>
          </p:cNvPicPr>
          <p:nvPr/>
        </p:nvPicPr>
        <p:blipFill>
          <a:blip r:embed="rId4" cstate="print"/>
          <a:srcRect/>
          <a:stretch>
            <a:fillRect/>
          </a:stretch>
        </p:blipFill>
        <p:spPr bwMode="auto">
          <a:xfrm>
            <a:off x="381000" y="1359296"/>
            <a:ext cx="2371725" cy="161250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27" name="Picture 3"/>
          <p:cNvPicPr>
            <a:picLocks noChangeAspect="1" noChangeArrowheads="1"/>
          </p:cNvPicPr>
          <p:nvPr/>
        </p:nvPicPr>
        <p:blipFill>
          <a:blip r:embed="rId5" cstate="print"/>
          <a:srcRect/>
          <a:stretch>
            <a:fillRect/>
          </a:stretch>
        </p:blipFill>
        <p:spPr bwMode="auto">
          <a:xfrm>
            <a:off x="3048000" y="2590800"/>
            <a:ext cx="2215359" cy="199072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4" name="Text Box 11"/>
          <p:cNvSpPr txBox="1">
            <a:spLocks noChangeArrowheads="1"/>
          </p:cNvSpPr>
          <p:nvPr/>
        </p:nvSpPr>
        <p:spPr bwMode="auto">
          <a:xfrm>
            <a:off x="3541794" y="2221468"/>
            <a:ext cx="1258806" cy="369332"/>
          </a:xfrm>
          <a:prstGeom prst="rect">
            <a:avLst/>
          </a:prstGeom>
          <a:noFill/>
          <a:ln w="9525" algn="ctr">
            <a:noFill/>
            <a:miter lim="800000"/>
            <a:headEnd/>
            <a:tailEnd/>
          </a:ln>
          <a:effectLst/>
        </p:spPr>
        <p:txBody>
          <a:bodyPr wrap="none">
            <a:spAutoFit/>
          </a:bodyPr>
          <a:lstStyle/>
          <a:p>
            <a:r>
              <a:rPr lang="en-US" b="1" dirty="0" err="1" smtClean="0">
                <a:latin typeface="Garamond" pitchFamily="18" charset="0"/>
              </a:rPr>
              <a:t>Javad</a:t>
            </a:r>
            <a:r>
              <a:rPr lang="en-US" b="1" dirty="0" smtClean="0">
                <a:latin typeface="Garamond" pitchFamily="18" charset="0"/>
              </a:rPr>
              <a:t> G3T</a:t>
            </a:r>
            <a:r>
              <a:rPr lang="en-US" sz="1800" b="1" i="0" dirty="0" smtClean="0">
                <a:solidFill>
                  <a:schemeClr val="tx1"/>
                </a:solidFill>
                <a:latin typeface="Garamond" pitchFamily="18" charset="0"/>
              </a:rPr>
              <a:t> </a:t>
            </a:r>
            <a:endParaRPr lang="en-US" sz="1800" b="1" i="0" dirty="0">
              <a:solidFill>
                <a:schemeClr val="tx1"/>
              </a:solidFill>
              <a:latin typeface="Garamond" pitchFamily="18" charset="0"/>
            </a:endParaRPr>
          </a:p>
        </p:txBody>
      </p:sp>
      <p:pic>
        <p:nvPicPr>
          <p:cNvPr id="4099" name="Picture 3"/>
          <p:cNvPicPr>
            <a:picLocks noChangeAspect="1" noChangeArrowheads="1"/>
          </p:cNvPicPr>
          <p:nvPr/>
        </p:nvPicPr>
        <p:blipFill>
          <a:blip r:embed="rId6" cstate="print"/>
          <a:srcRect/>
          <a:stretch>
            <a:fillRect/>
          </a:stretch>
        </p:blipFill>
        <p:spPr bwMode="auto">
          <a:xfrm>
            <a:off x="5306110" y="1447800"/>
            <a:ext cx="3275915" cy="200486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sz="4000" dirty="0" smtClean="0"/>
              <a:t>Emerging Threat: GPS RF Interference</a:t>
            </a:r>
          </a:p>
        </p:txBody>
      </p:sp>
      <p:pic>
        <p:nvPicPr>
          <p:cNvPr id="7171" name="Picture 4"/>
          <p:cNvPicPr>
            <a:picLocks noChangeAspect="1" noChangeArrowheads="1"/>
          </p:cNvPicPr>
          <p:nvPr/>
        </p:nvPicPr>
        <p:blipFill>
          <a:blip r:embed="rId3" cstate="print"/>
          <a:srcRect/>
          <a:stretch>
            <a:fillRect/>
          </a:stretch>
        </p:blipFill>
        <p:spPr bwMode="auto">
          <a:xfrm>
            <a:off x="769938" y="1009650"/>
            <a:ext cx="7550150" cy="5124450"/>
          </a:xfrm>
          <a:prstGeom prst="rect">
            <a:avLst/>
          </a:prstGeom>
          <a:ln>
            <a:noFill/>
          </a:ln>
          <a:effectLst>
            <a:outerShdw blurRad="190500" algn="tl" rotWithShape="0">
              <a:srgbClr val="000000">
                <a:alpha val="70000"/>
              </a:srgbClr>
            </a:outerShdw>
          </a:effectLst>
        </p:spPr>
      </p:pic>
      <p:sp>
        <p:nvSpPr>
          <p:cNvPr id="9223" name="Oval 7"/>
          <p:cNvSpPr>
            <a:spLocks noChangeArrowheads="1"/>
          </p:cNvSpPr>
          <p:nvPr/>
        </p:nvSpPr>
        <p:spPr bwMode="auto">
          <a:xfrm>
            <a:off x="2420938" y="1778000"/>
            <a:ext cx="4608512" cy="4454525"/>
          </a:xfrm>
          <a:prstGeom prst="ellipse">
            <a:avLst/>
          </a:prstGeom>
          <a:solidFill>
            <a:srgbClr val="FF0000">
              <a:alpha val="30196"/>
            </a:srgbClr>
          </a:solidFill>
          <a:ln w="9525" algn="ctr">
            <a:solidFill>
              <a:srgbClr val="FF0000"/>
            </a:solidFill>
            <a:round/>
            <a:headEnd/>
            <a:tailEnd/>
          </a:ln>
        </p:spPr>
        <p:txBody>
          <a:bodyPr wrap="none" anchor="ctr"/>
          <a:lstStyle/>
          <a:p>
            <a:endParaRPr lang="en-US"/>
          </a:p>
        </p:txBody>
      </p:sp>
      <p:sp>
        <p:nvSpPr>
          <p:cNvPr id="9222" name="Oval 6"/>
          <p:cNvSpPr>
            <a:spLocks noChangeArrowheads="1"/>
          </p:cNvSpPr>
          <p:nvPr/>
        </p:nvSpPr>
        <p:spPr bwMode="auto">
          <a:xfrm>
            <a:off x="3073400" y="2430463"/>
            <a:ext cx="3341688" cy="3263900"/>
          </a:xfrm>
          <a:prstGeom prst="ellipse">
            <a:avLst/>
          </a:prstGeom>
          <a:solidFill>
            <a:srgbClr val="FF0000">
              <a:alpha val="30196"/>
            </a:srgbClr>
          </a:solidFill>
          <a:ln w="9525" algn="ctr">
            <a:solidFill>
              <a:srgbClr val="FF0000"/>
            </a:solidFill>
            <a:round/>
            <a:headEnd/>
            <a:tailEnd/>
          </a:ln>
        </p:spPr>
        <p:txBody>
          <a:bodyPr wrap="none" anchor="ct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9222"/>
                                        </p:tgtEl>
                                        <p:attrNameLst>
                                          <p:attrName>style.visibility</p:attrName>
                                        </p:attrNameLst>
                                      </p:cBhvr>
                                      <p:to>
                                        <p:strVal val="visible"/>
                                      </p:to>
                                    </p:set>
                                    <p:animEffect transition="in" filter="circle(out)">
                                      <p:cBhvr>
                                        <p:cTn id="7" dur="3000"/>
                                        <p:tgtEl>
                                          <p:spTgt spid="9222"/>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9223"/>
                                        </p:tgtEl>
                                        <p:attrNameLst>
                                          <p:attrName>style.visibility</p:attrName>
                                        </p:attrNameLst>
                                      </p:cBhvr>
                                      <p:to>
                                        <p:strVal val="visible"/>
                                      </p:to>
                                    </p:set>
                                    <p:animEffect transition="in" filter="circle(out)">
                                      <p:cBhvr>
                                        <p:cTn id="10" dur="3000"/>
                                        <p:tgtEl>
                                          <p:spTgt spid="9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3" grpId="0" animBg="1"/>
      <p:bldP spid="92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dirty="0" smtClean="0"/>
              <a:t>Emerging Threat: Civil GPS Spoofing</a:t>
            </a:r>
          </a:p>
        </p:txBody>
      </p:sp>
      <p:pic>
        <p:nvPicPr>
          <p:cNvPr id="8195" name="Picture 4"/>
          <p:cNvPicPr>
            <a:picLocks noChangeAspect="1" noChangeArrowheads="1"/>
          </p:cNvPicPr>
          <p:nvPr/>
        </p:nvPicPr>
        <p:blipFill>
          <a:blip r:embed="rId3" cstate="print"/>
          <a:srcRect/>
          <a:stretch>
            <a:fillRect/>
          </a:stretch>
        </p:blipFill>
        <p:spPr bwMode="auto">
          <a:xfrm>
            <a:off x="420688" y="1355725"/>
            <a:ext cx="8375650" cy="2354263"/>
          </a:xfrm>
          <a:prstGeom prst="rect">
            <a:avLst/>
          </a:prstGeom>
          <a:noFill/>
          <a:ln w="9525" algn="ctr">
            <a:noFill/>
            <a:miter lim="800000"/>
            <a:headEnd/>
            <a:tailEnd/>
          </a:ln>
        </p:spPr>
      </p:pic>
      <p:pic>
        <p:nvPicPr>
          <p:cNvPr id="5" name="Picture 2"/>
          <p:cNvPicPr>
            <a:picLocks noChangeAspect="1" noChangeArrowheads="1"/>
          </p:cNvPicPr>
          <p:nvPr/>
        </p:nvPicPr>
        <p:blipFill>
          <a:blip r:embed="rId4" cstate="print"/>
          <a:srcRect/>
          <a:stretch>
            <a:fillRect/>
          </a:stretch>
        </p:blipFill>
        <p:spPr bwMode="auto">
          <a:xfrm>
            <a:off x="228600" y="3945039"/>
            <a:ext cx="8695486" cy="1998561"/>
          </a:xfrm>
          <a:prstGeom prst="ellipse">
            <a:avLst/>
          </a:prstGeom>
          <a:ln w="63500" cap="rnd">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458200" cy="1139825"/>
          </a:xfrm>
        </p:spPr>
        <p:txBody>
          <a:bodyPr/>
          <a:lstStyle/>
          <a:p>
            <a:r>
              <a:rPr lang="en-US" sz="3600" dirty="0" smtClean="0"/>
              <a:t>Example Systems Relying on Embedded GPS</a:t>
            </a:r>
            <a:endParaRPr lang="en-US" sz="3600" dirty="0"/>
          </a:p>
        </p:txBody>
      </p:sp>
      <p:pic>
        <p:nvPicPr>
          <p:cNvPr id="7170" name="Picture 2"/>
          <p:cNvPicPr>
            <a:picLocks noChangeAspect="1" noChangeArrowheads="1"/>
          </p:cNvPicPr>
          <p:nvPr/>
        </p:nvPicPr>
        <p:blipFill>
          <a:blip r:embed="rId2" cstate="print"/>
          <a:srcRect l="1786" t="17365" r="1786" b="5255"/>
          <a:stretch>
            <a:fillRect/>
          </a:stretch>
        </p:blipFill>
        <p:spPr bwMode="auto">
          <a:xfrm>
            <a:off x="2362200" y="1544115"/>
            <a:ext cx="4114800" cy="2646885"/>
          </a:xfrm>
          <a:prstGeom prst="rect">
            <a:avLst/>
          </a:prstGeom>
          <a:ln>
            <a:noFill/>
          </a:ln>
          <a:effectLst>
            <a:outerShdw blurRad="190500" algn="tl" rotWithShape="0">
              <a:srgbClr val="000000">
                <a:alpha val="70000"/>
              </a:srgbClr>
            </a:outerShdw>
          </a:effectLst>
        </p:spPr>
      </p:pic>
      <p:pic>
        <p:nvPicPr>
          <p:cNvPr id="8194" name="Picture 2"/>
          <p:cNvPicPr>
            <a:picLocks noChangeAspect="1" noChangeArrowheads="1"/>
          </p:cNvPicPr>
          <p:nvPr/>
        </p:nvPicPr>
        <p:blipFill>
          <a:blip r:embed="rId3" cstate="print"/>
          <a:srcRect/>
          <a:stretch>
            <a:fillRect/>
          </a:stretch>
        </p:blipFill>
        <p:spPr bwMode="auto">
          <a:xfrm>
            <a:off x="1066800" y="4648200"/>
            <a:ext cx="6565826" cy="1470025"/>
          </a:xfrm>
          <a:prstGeom prst="rect">
            <a:avLst/>
          </a:prstGeom>
          <a:noFill/>
          <a:ln w="9525">
            <a:noFill/>
            <a:miter lim="800000"/>
            <a:headEnd/>
            <a:tailEnd/>
          </a:ln>
        </p:spPr>
      </p:pic>
      <p:sp>
        <p:nvSpPr>
          <p:cNvPr id="5" name="Text Box 11"/>
          <p:cNvSpPr txBox="1">
            <a:spLocks noChangeArrowheads="1"/>
          </p:cNvSpPr>
          <p:nvPr/>
        </p:nvSpPr>
        <p:spPr bwMode="auto">
          <a:xfrm>
            <a:off x="3018760" y="1143000"/>
            <a:ext cx="2924840" cy="369332"/>
          </a:xfrm>
          <a:prstGeom prst="rect">
            <a:avLst/>
          </a:prstGeom>
          <a:noFill/>
          <a:ln w="9525" algn="ctr">
            <a:noFill/>
            <a:miter lim="800000"/>
            <a:headEnd/>
            <a:tailEnd/>
          </a:ln>
          <a:effectLst/>
        </p:spPr>
        <p:txBody>
          <a:bodyPr wrap="none">
            <a:spAutoFit/>
          </a:bodyPr>
          <a:lstStyle/>
          <a:p>
            <a:r>
              <a:rPr lang="en-US" b="1" dirty="0" smtClean="0">
                <a:latin typeface="Garamond" pitchFamily="18" charset="0"/>
              </a:rPr>
              <a:t>Phasor Measurement Unit</a:t>
            </a:r>
            <a:r>
              <a:rPr lang="en-US" sz="1800" b="1" i="0" dirty="0" smtClean="0">
                <a:solidFill>
                  <a:schemeClr val="tx1"/>
                </a:solidFill>
                <a:latin typeface="Garamond" pitchFamily="18" charset="0"/>
              </a:rPr>
              <a:t> </a:t>
            </a:r>
            <a:endParaRPr lang="en-US" sz="1800" b="1" i="0" dirty="0">
              <a:solidFill>
                <a:schemeClr val="tx1"/>
              </a:solidFill>
              <a:latin typeface="Garamond" pitchFamily="18" charset="0"/>
            </a:endParaRPr>
          </a:p>
        </p:txBody>
      </p:sp>
      <p:sp>
        <p:nvSpPr>
          <p:cNvPr id="6" name="Text Box 11"/>
          <p:cNvSpPr txBox="1">
            <a:spLocks noChangeArrowheads="1"/>
          </p:cNvSpPr>
          <p:nvPr/>
        </p:nvSpPr>
        <p:spPr bwMode="auto">
          <a:xfrm>
            <a:off x="2819400" y="4572000"/>
            <a:ext cx="3676456" cy="369332"/>
          </a:xfrm>
          <a:prstGeom prst="rect">
            <a:avLst/>
          </a:prstGeom>
          <a:noFill/>
          <a:ln w="9525" algn="ctr">
            <a:noFill/>
            <a:miter lim="800000"/>
            <a:headEnd/>
            <a:tailEnd/>
          </a:ln>
          <a:effectLst/>
        </p:spPr>
        <p:txBody>
          <a:bodyPr wrap="none">
            <a:spAutoFit/>
          </a:bodyPr>
          <a:lstStyle/>
          <a:p>
            <a:r>
              <a:rPr lang="en-US" b="1" dirty="0" smtClean="0">
                <a:latin typeface="Garamond" pitchFamily="18" charset="0"/>
              </a:rPr>
              <a:t>GPS Time and Frequency Receiver</a:t>
            </a:r>
            <a:r>
              <a:rPr lang="en-US" sz="1800" b="1" i="0" dirty="0" smtClean="0">
                <a:solidFill>
                  <a:schemeClr val="tx1"/>
                </a:solidFill>
                <a:latin typeface="Garamond" pitchFamily="18" charset="0"/>
              </a:rPr>
              <a:t> </a:t>
            </a:r>
            <a:endParaRPr lang="en-US" sz="1800" b="1" i="0" dirty="0">
              <a:solidFill>
                <a:schemeClr val="tx1"/>
              </a:solidFill>
              <a:latin typeface="Garamond" pitchFamily="18" charset="0"/>
            </a:endParaRPr>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Goal: Upgrade Path for GPS Receivers</a:t>
            </a:r>
            <a:endParaRPr lang="en-US" sz="4000" dirty="0"/>
          </a:p>
        </p:txBody>
      </p:sp>
      <p:sp>
        <p:nvSpPr>
          <p:cNvPr id="3" name="Content Placeholder 2"/>
          <p:cNvSpPr>
            <a:spLocks noGrp="1"/>
          </p:cNvSpPr>
          <p:nvPr>
            <p:ph idx="1"/>
          </p:nvPr>
        </p:nvSpPr>
        <p:spPr>
          <a:xfrm>
            <a:off x="609600" y="1260475"/>
            <a:ext cx="7620000" cy="4530725"/>
          </a:xfrm>
        </p:spPr>
        <p:txBody>
          <a:bodyPr/>
          <a:lstStyle/>
          <a:p>
            <a:r>
              <a:rPr lang="en-US" dirty="0" smtClean="0"/>
              <a:t>All-in-view capability</a:t>
            </a:r>
          </a:p>
          <a:p>
            <a:r>
              <a:rPr lang="en-US" dirty="0" smtClean="0"/>
              <a:t>Weak-signal tracking</a:t>
            </a:r>
          </a:p>
          <a:p>
            <a:r>
              <a:rPr lang="en-US" dirty="0" smtClean="0"/>
              <a:t>RF Interference robustness</a:t>
            </a:r>
          </a:p>
          <a:p>
            <a:r>
              <a:rPr lang="en-US" dirty="0" smtClean="0"/>
              <a:t>Spoofing resistance</a:t>
            </a:r>
          </a:p>
          <a:p>
            <a:r>
              <a:rPr lang="en-US" dirty="0" smtClean="0"/>
              <a:t>No software modifications </a:t>
            </a:r>
            <a:r>
              <a:rPr lang="en-US" dirty="0" smtClean="0"/>
              <a:t>to RX required </a:t>
            </a:r>
          </a:p>
          <a:p>
            <a:r>
              <a:rPr lang="en-US" dirty="0" smtClean="0"/>
              <a:t>No hardware modifications to RX required </a:t>
            </a:r>
            <a:endParaRPr lang="en-US" dirty="0" smtClean="0"/>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Conceptual GPS Assimilator</a:t>
            </a:r>
            <a:endParaRPr lang="en-US" dirty="0"/>
          </a:p>
        </p:txBody>
      </p:sp>
      <p:pic>
        <p:nvPicPr>
          <p:cNvPr id="2050" name="Picture 2"/>
          <p:cNvPicPr>
            <a:picLocks noChangeAspect="1" noChangeArrowheads="1"/>
          </p:cNvPicPr>
          <p:nvPr/>
        </p:nvPicPr>
        <p:blipFill>
          <a:blip r:embed="rId2" cstate="print"/>
          <a:srcRect/>
          <a:stretch>
            <a:fillRect/>
          </a:stretch>
        </p:blipFill>
        <p:spPr bwMode="auto">
          <a:xfrm>
            <a:off x="-17077" y="2105026"/>
            <a:ext cx="9084877" cy="2847974"/>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Assimilator Software Structure</a:t>
            </a:r>
            <a:endParaRPr lang="en-US" sz="4000" dirty="0"/>
          </a:p>
        </p:txBody>
      </p:sp>
      <p:pic>
        <p:nvPicPr>
          <p:cNvPr id="5" name="Picture 2"/>
          <p:cNvPicPr>
            <a:picLocks noChangeAspect="1" noChangeArrowheads="1"/>
          </p:cNvPicPr>
          <p:nvPr/>
        </p:nvPicPr>
        <p:blipFill>
          <a:blip r:embed="rId2" cstate="print"/>
          <a:srcRect l="8125" t="40000" r="39375" b="29442"/>
          <a:stretch>
            <a:fillRect/>
          </a:stretch>
        </p:blipFill>
        <p:spPr bwMode="auto">
          <a:xfrm>
            <a:off x="609600" y="1876140"/>
            <a:ext cx="7829463" cy="284826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CC53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bg1"/>
          </a:buClr>
          <a:buSzPct val="100000"/>
          <a:buFont typeface="Wingdings" pitchFamily="2" charset="2"/>
          <a:buChar char="•"/>
          <a:tabLst/>
          <a:defRPr kumimoji="0" lang="en-US"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9525" cap="flat" cmpd="sng" algn="ctr">
          <a:solidFill>
            <a:srgbClr val="CC53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bg1"/>
          </a:buClr>
          <a:buSzPct val="100000"/>
          <a:buFont typeface="Wingdings" pitchFamily="2" charset="2"/>
          <a:buChar char="•"/>
          <a:tabLst/>
          <a:defRPr kumimoji="0" lang="en-US"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4319</TotalTime>
  <Words>627</Words>
  <Application>Microsoft Office PowerPoint</Application>
  <PresentationFormat>On-screen Show (4:3)</PresentationFormat>
  <Paragraphs>75</Paragraphs>
  <Slides>23</Slides>
  <Notes>2</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Edge</vt:lpstr>
      <vt:lpstr>The GPS Assimilator  A Method for Upgrading Existing GPS User Equipment to Improve Accuracy, Robustness, and Resistance to Spoofing</vt:lpstr>
      <vt:lpstr>Slide 2</vt:lpstr>
      <vt:lpstr>All-In-View Commercial RXs (2010)</vt:lpstr>
      <vt:lpstr>Emerging Threat: GPS RF Interference</vt:lpstr>
      <vt:lpstr>Emerging Threat: Civil GPS Spoofing</vt:lpstr>
      <vt:lpstr>Example Systems Relying on Embedded GPS</vt:lpstr>
      <vt:lpstr>Goal: Upgrade Path for GPS Receivers</vt:lpstr>
      <vt:lpstr>Conceptual GPS Assimilator</vt:lpstr>
      <vt:lpstr>Assimilator Software Structure</vt:lpstr>
      <vt:lpstr>The Embedded GPS Signal Simulator</vt:lpstr>
      <vt:lpstr>Assimilator Prototype</vt:lpstr>
      <vt:lpstr>Inside the Box</vt:lpstr>
      <vt:lpstr>Inside the Box</vt:lpstr>
      <vt:lpstr>Inside the Box</vt:lpstr>
      <vt:lpstr>Inside the Box</vt:lpstr>
      <vt:lpstr>Optimal Output Signal Composition</vt:lpstr>
      <vt:lpstr>Usage Example: Protecting a GPS Time and Frequency Receiver</vt:lpstr>
      <vt:lpstr>Usage Example: Reducing Ionospheric Errors</vt:lpstr>
      <vt:lpstr>Usage Example: Harnessing CDMA Cellular Signals as Aid for Weak GPS Signal Tracking</vt:lpstr>
      <vt:lpstr>Assimilator Prototype II</vt:lpstr>
      <vt:lpstr>Receiver Clock Corrections via CDMA Cellular Signal Aiding</vt:lpstr>
      <vt:lpstr>Benefit of CDMA Cell Signal Aiding</vt:lpstr>
      <vt:lpstr>Summary</vt:lpstr>
    </vt:vector>
  </TitlesOfParts>
  <Company>UT Austin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zst75</dc:creator>
  <cp:lastModifiedBy>todd</cp:lastModifiedBy>
  <cp:revision>198</cp:revision>
  <dcterms:created xsi:type="dcterms:W3CDTF">2010-06-11T15:45:13Z</dcterms:created>
  <dcterms:modified xsi:type="dcterms:W3CDTF">2010-09-23T21:23:21Z</dcterms:modified>
</cp:coreProperties>
</file>