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4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5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6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7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8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9.xml" ContentType="application/vnd.openxmlformats-officedocument.theme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10.xml" ContentType="application/vnd.openxmlformats-officedocument.theme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5" r:id="rId3"/>
    <p:sldMasterId id="2147483843" r:id="rId4"/>
    <p:sldMasterId id="2147483879" r:id="rId5"/>
    <p:sldMasterId id="2147483891" r:id="rId6"/>
    <p:sldMasterId id="2147483903" r:id="rId7"/>
    <p:sldMasterId id="2147483915" r:id="rId8"/>
    <p:sldMasterId id="2147483939" r:id="rId9"/>
    <p:sldMasterId id="2147483951" r:id="rId10"/>
    <p:sldMasterId id="2147483975" r:id="rId11"/>
  </p:sldMasterIdLst>
  <p:notesMasterIdLst>
    <p:notesMasterId r:id="rId55"/>
  </p:notesMasterIdLst>
  <p:sldIdLst>
    <p:sldId id="289" r:id="rId12"/>
    <p:sldId id="424" r:id="rId13"/>
    <p:sldId id="394" r:id="rId14"/>
    <p:sldId id="427" r:id="rId15"/>
    <p:sldId id="428" r:id="rId16"/>
    <p:sldId id="431" r:id="rId17"/>
    <p:sldId id="430" r:id="rId18"/>
    <p:sldId id="425" r:id="rId19"/>
    <p:sldId id="438" r:id="rId20"/>
    <p:sldId id="440" r:id="rId21"/>
    <p:sldId id="441" r:id="rId22"/>
    <p:sldId id="442" r:id="rId23"/>
    <p:sldId id="436" r:id="rId24"/>
    <p:sldId id="437" r:id="rId25"/>
    <p:sldId id="450" r:id="rId26"/>
    <p:sldId id="399" r:id="rId27"/>
    <p:sldId id="417" r:id="rId28"/>
    <p:sldId id="423" r:id="rId29"/>
    <p:sldId id="416" r:id="rId30"/>
    <p:sldId id="418" r:id="rId31"/>
    <p:sldId id="413" r:id="rId32"/>
    <p:sldId id="412" r:id="rId33"/>
    <p:sldId id="398" r:id="rId34"/>
    <p:sldId id="391" r:id="rId35"/>
    <p:sldId id="404" r:id="rId36"/>
    <p:sldId id="403" r:id="rId37"/>
    <p:sldId id="459" r:id="rId38"/>
    <p:sldId id="461" r:id="rId39"/>
    <p:sldId id="463" r:id="rId40"/>
    <p:sldId id="308" r:id="rId41"/>
    <p:sldId id="455" r:id="rId42"/>
    <p:sldId id="456" r:id="rId43"/>
    <p:sldId id="452" r:id="rId44"/>
    <p:sldId id="446" r:id="rId45"/>
    <p:sldId id="447" r:id="rId46"/>
    <p:sldId id="448" r:id="rId47"/>
    <p:sldId id="458" r:id="rId48"/>
    <p:sldId id="392" r:id="rId49"/>
    <p:sldId id="444" r:id="rId50"/>
    <p:sldId id="432" r:id="rId51"/>
    <p:sldId id="445" r:id="rId52"/>
    <p:sldId id="453" r:id="rId53"/>
    <p:sldId id="454" r:id="rId54"/>
  </p:sldIdLst>
  <p:sldSz cx="9144000" cy="6858000" type="screen4x3"/>
  <p:notesSz cx="6950075" cy="91678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F7F7F"/>
    <a:srgbClr val="848484"/>
    <a:srgbClr val="779DCB"/>
    <a:srgbClr val="8AABD2"/>
    <a:srgbClr val="6792C5"/>
    <a:srgbClr val="5887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0416" autoAdjust="0"/>
  </p:normalViewPr>
  <p:slideViewPr>
    <p:cSldViewPr snapToGrid="0">
      <p:cViewPr varScale="1">
        <p:scale>
          <a:sx n="98" d="100"/>
          <a:sy n="98" d="100"/>
        </p:scale>
        <p:origin x="-200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9" Type="http://schemas.openxmlformats.org/officeDocument/2006/relationships/slide" Target="slides/slide28.xml"/><Relationship Id="rId21" Type="http://schemas.openxmlformats.org/officeDocument/2006/relationships/slide" Target="slides/slide10.xml"/><Relationship Id="rId34" Type="http://schemas.openxmlformats.org/officeDocument/2006/relationships/slide" Target="slides/slide23.xml"/><Relationship Id="rId42" Type="http://schemas.openxmlformats.org/officeDocument/2006/relationships/slide" Target="slides/slide31.xml"/><Relationship Id="rId47" Type="http://schemas.openxmlformats.org/officeDocument/2006/relationships/slide" Target="slides/slide36.xml"/><Relationship Id="rId50" Type="http://schemas.openxmlformats.org/officeDocument/2006/relationships/slide" Target="slides/slide39.xml"/><Relationship Id="rId55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slide" Target="slides/slide27.xml"/><Relationship Id="rId46" Type="http://schemas.openxmlformats.org/officeDocument/2006/relationships/slide" Target="slides/slide35.xml"/><Relationship Id="rId59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0" Type="http://schemas.openxmlformats.org/officeDocument/2006/relationships/slide" Target="slides/slide9.xml"/><Relationship Id="rId29" Type="http://schemas.openxmlformats.org/officeDocument/2006/relationships/slide" Target="slides/slide18.xml"/><Relationship Id="rId41" Type="http://schemas.openxmlformats.org/officeDocument/2006/relationships/slide" Target="slides/slide30.xml"/><Relationship Id="rId54" Type="http://schemas.openxmlformats.org/officeDocument/2006/relationships/slide" Target="slides/slide4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slide" Target="slides/slide26.xml"/><Relationship Id="rId40" Type="http://schemas.openxmlformats.org/officeDocument/2006/relationships/slide" Target="slides/slide29.xml"/><Relationship Id="rId45" Type="http://schemas.openxmlformats.org/officeDocument/2006/relationships/slide" Target="slides/slide34.xml"/><Relationship Id="rId53" Type="http://schemas.openxmlformats.org/officeDocument/2006/relationships/slide" Target="slides/slide42.xml"/><Relationship Id="rId58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slide" Target="slides/slide25.xml"/><Relationship Id="rId49" Type="http://schemas.openxmlformats.org/officeDocument/2006/relationships/slide" Target="slides/slide38.xml"/><Relationship Id="rId57" Type="http://schemas.openxmlformats.org/officeDocument/2006/relationships/viewProps" Target="viewProp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8.xml"/><Relationship Id="rId31" Type="http://schemas.openxmlformats.org/officeDocument/2006/relationships/slide" Target="slides/slide20.xml"/><Relationship Id="rId44" Type="http://schemas.openxmlformats.org/officeDocument/2006/relationships/slide" Target="slides/slide33.xml"/><Relationship Id="rId52" Type="http://schemas.openxmlformats.org/officeDocument/2006/relationships/slide" Target="slides/slide4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slide" Target="slides/slide24.xml"/><Relationship Id="rId43" Type="http://schemas.openxmlformats.org/officeDocument/2006/relationships/slide" Target="slides/slide32.xml"/><Relationship Id="rId48" Type="http://schemas.openxmlformats.org/officeDocument/2006/relationships/slide" Target="slides/slide37.xml"/><Relationship Id="rId56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0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1699" cy="458391"/>
          </a:xfrm>
          <a:prstGeom prst="rect">
            <a:avLst/>
          </a:prstGeom>
        </p:spPr>
        <p:txBody>
          <a:bodyPr vert="horz" lIns="92098" tIns="46049" rIns="92098" bIns="4604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36768" y="0"/>
            <a:ext cx="3011699" cy="458391"/>
          </a:xfrm>
          <a:prstGeom prst="rect">
            <a:avLst/>
          </a:prstGeom>
        </p:spPr>
        <p:txBody>
          <a:bodyPr vert="horz" lIns="92098" tIns="46049" rIns="92098" bIns="46049" rtlCol="0"/>
          <a:lstStyle>
            <a:lvl1pPr algn="r">
              <a:defRPr sz="1200"/>
            </a:lvl1pPr>
          </a:lstStyle>
          <a:p>
            <a:fld id="{A4B80987-955D-4857-80D0-4E6258754661}" type="datetimeFigureOut">
              <a:rPr lang="en-US" smtClean="0"/>
              <a:pPr/>
              <a:t>11/16/2013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2688" y="687388"/>
            <a:ext cx="4584700" cy="34385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098" tIns="46049" rIns="92098" bIns="4604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5008" y="4354711"/>
            <a:ext cx="5560060" cy="4125516"/>
          </a:xfrm>
          <a:prstGeom prst="rect">
            <a:avLst/>
          </a:prstGeom>
        </p:spPr>
        <p:txBody>
          <a:bodyPr vert="horz" lIns="92098" tIns="46049" rIns="92098" bIns="46049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07831"/>
            <a:ext cx="3011699" cy="458391"/>
          </a:xfrm>
          <a:prstGeom prst="rect">
            <a:avLst/>
          </a:prstGeom>
        </p:spPr>
        <p:txBody>
          <a:bodyPr vert="horz" lIns="92098" tIns="46049" rIns="92098" bIns="4604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36768" y="8707831"/>
            <a:ext cx="3011699" cy="458391"/>
          </a:xfrm>
          <a:prstGeom prst="rect">
            <a:avLst/>
          </a:prstGeom>
        </p:spPr>
        <p:txBody>
          <a:bodyPr vert="horz" lIns="92098" tIns="46049" rIns="92098" bIns="46049" rtlCol="0" anchor="b"/>
          <a:lstStyle>
            <a:lvl1pPr algn="r">
              <a:defRPr sz="1200"/>
            </a:lvl1pPr>
          </a:lstStyle>
          <a:p>
            <a:fld id="{1B55CAA6-751C-41AF-8508-9D212547EE6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03180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 some fanfare, the FAA released last week the first edition of a long-awaited roadmap for integration of civil UAS into the NAS.  </a:t>
            </a: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age of autonomous vehicles is upon us. 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next few decades will see pervasive autonomous control systems become critical to the world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economy—from autonomous cars and aircraft to smart homes, smart cities, and vast energy, communication,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and financial networks controlled at multiple scales. Protecting these systems from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malicious attacks is a matter of urgent societal interest. The study of secure control has made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important advances over the past few years, but these constitute not solutions so much as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problem framing and an emerging consensus that traditional fault detection and mitigation fails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when confronted with a deliberate attacker: outlaws are different from outliers; fraud is different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from faults. Moreover, the vast majority of this early literature focuses only on cyber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attacks—infiltration of the communications networks over which sensor measurements y and control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commands u are conveyed.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55CAA6-751C-41AF-8508-9D212547EE62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67753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and saw a</a:t>
            </a:r>
            <a:r>
              <a:rPr lang="en-US" baseline="0" dirty="0" smtClean="0"/>
              <a:t> tragic, fitting backdrop to our experiment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55CAA6-751C-41AF-8508-9D212547EE62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711763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WROD navigation and surveillance equipment:  2</a:t>
            </a:r>
            <a:r>
              <a:rPr lang="en-US" baseline="0" dirty="0" smtClean="0"/>
              <a:t> independent GPS units, </a:t>
            </a:r>
            <a:r>
              <a:rPr lang="en-US" dirty="0" smtClean="0"/>
              <a:t>magnetic compass, 2 independent</a:t>
            </a:r>
            <a:r>
              <a:rPr lang="en-US" baseline="0" dirty="0" smtClean="0"/>
              <a:t> </a:t>
            </a:r>
            <a:r>
              <a:rPr lang="en-US" dirty="0" smtClean="0"/>
              <a:t>gyrocompasses, dual-band</a:t>
            </a:r>
            <a:r>
              <a:rPr lang="en-US" baseline="0" dirty="0" smtClean="0"/>
              <a:t> radar, down-facing sonar, electronic chart display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55CAA6-751C-41AF-8508-9D212547EE62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94563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55CAA6-751C-41AF-8508-9D212547EE62}" type="slidenum">
              <a:rPr lang="en-US" smtClean="0">
                <a:solidFill>
                  <a:prstClr val="black"/>
                </a:solidFill>
              </a:rPr>
              <a:pPr/>
              <a:t>31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27696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This presentation focuses on a new category of attack models that has not been previously treated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the secure control literature. Like cyber attacks, these attacks are hard to detect and can be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executed from a distance, but unlike cyber attacks, they are effective even against control systems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whose communications networks are secure, and so can be considered a more menacing long-term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threat. Moreover, this category is subject to realistic physical (as opposed to questionable artificial)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constraints on how y can be manipulated, which offers hope for substantial theoretical progress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toward effective attack detection and survival. These are field attacks: attacks on the physical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fields—electromagnetic, acoustic, pressure, etc.—measured by system sensors. We emphasize field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attacks against control systems performing precise navigation and timing functions, as these are of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special importance to the rise of autonomous vehicles.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55CAA6-751C-41AF-8508-9D212547EE62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27696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/>
          </a:bodyPr>
          <a:lstStyle/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Securing navigation and timing systems at the sensor level against both deception and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DoS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field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attacks has a long history in electronic warfare. But the theory and techniques developed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for military purposes have not satisfied the needs of the broad civilian community, for three reasons.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First, the details of military protection schemes are highly classified and thus find no outlet beyond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national security circles. Second, military defenses against field attacks often assume a user base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that can be trusted with secrets and that is willing to submit to onerous security protocols; such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assumptions are inapt for the general population. Third, fundamentally new technologies have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been introduced in the recent past with which military researchers have no more experience than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academia and private industry. Software-defined radio is a good example: its low cost and awesome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flexibility enable field attacks which are fundamentally new in terms of access and sophistication.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Our own software-defined GPS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spoofer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is evidence of this. To summarize, protecting nonmilitary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systems from field attacks is not merely a question of transferring techniques from the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classified world, or of re-discovering them: The civilian community will need to develop novel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solutions to its own unique threats.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55CAA6-751C-41AF-8508-9D212547EE62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5717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By contrast to the so-called proximity spoofing attacks treated in (Humphreys et al., 2008) and (Shepard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et al., 2012b), where the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spoofer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is effectively co-located with the target receiver, the current paper considers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spoofing from a distance, as illustrated in Fig. 1. Through its receive antenna, marked RX, the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spoofer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receives authentic signals from all visible GPS satellites. The vectors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rTX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and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rt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represent, respectively,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3-dimensional coordinates of the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spoofer’s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transmit antenna, marked TX, and the target aircraft’s GPS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antenna relative to the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spoofer’s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receive antenna. The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spoofer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and target antennas are assumed to be located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at respective distances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rsi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and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rti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from the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ith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GPS satellite.</a:t>
            </a: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spoofer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generates a counterfeit signal for each authentic signal received. In the case of an initially-aligned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attack, the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spoofer’s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counterfeit signal ensemble arrives at the target antenna in such a way that each signal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is approximately spreading-code-phase aligned (within a few meters) with its authentic counterpart. After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capture of the target receiver’s carrier- and code-phase tracking loops, the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spoofer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adjusts the relative code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phases of its spoofing signals to induce the target receiver to report the simulated (false) location r relative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 its true location; the target receiver’s apparent time offset from true time can also be adjusted by a common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displacement of the counterfeit code phases.</a:t>
            </a: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 aligned attack is only possible if the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spoofer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(1) measures all relevant system delays to within a few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nanoseconds, and (2) compensates for these delays by generating a slightly advanced (predicted) version of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signals it receives. For civil GPS signals, reliable prediction is trivial because the spreading codes are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unencrypted and openly documented, the satellites follow regular orbits, and the modulating navigation data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follow regular patterns. Military GPS signals, by contrast, enjoy strong encryption of the spreading code;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indeed spreading code unpredictability is the very basis of their security.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For the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ith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GPS satellite, the total distance-equivalent system delay that must be compensated is given by the equation above.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55CAA6-751C-41AF-8508-9D212547EE62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3913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55CAA6-751C-41AF-8508-9D212547EE62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2823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Master Andrew Schofield </a:t>
            </a:r>
            <a:r>
              <a:rPr lang="en-US" dirty="0" smtClean="0"/>
              <a:t>of</a:t>
            </a:r>
            <a:r>
              <a:rPr lang="en-US" baseline="0" dirty="0" smtClean="0"/>
              <a:t> the White Rose of </a:t>
            </a:r>
            <a:r>
              <a:rPr lang="en-US" baseline="0" dirty="0" err="1" smtClean="0"/>
              <a:t>Drachs</a:t>
            </a:r>
            <a:r>
              <a:rPr lang="en-US" baseline="0" dirty="0" smtClean="0"/>
              <a:t> </a:t>
            </a:r>
            <a:r>
              <a:rPr lang="en-US" dirty="0" smtClean="0"/>
              <a:t>approached </a:t>
            </a:r>
            <a:r>
              <a:rPr lang="en-US" dirty="0" smtClean="0"/>
              <a:t>me</a:t>
            </a:r>
            <a:r>
              <a:rPr lang="en-US" baseline="0" dirty="0" smtClean="0"/>
              <a:t> after I gave a presentation at SXSW Interactive 2013.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55CAA6-751C-41AF-8508-9D212547EE62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44929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213-foot, $80M</a:t>
            </a:r>
            <a:r>
              <a:rPr lang="en-US" baseline="0" dirty="0" smtClean="0"/>
              <a:t> White Rose of </a:t>
            </a:r>
            <a:r>
              <a:rPr lang="en-US" baseline="0" dirty="0" err="1" smtClean="0"/>
              <a:t>Drachs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motoryacht</a:t>
            </a:r>
            <a:r>
              <a:rPr lang="en-US" baseline="0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55CAA6-751C-41AF-8508-9D212547EE62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97155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WROD</a:t>
            </a:r>
            <a:r>
              <a:rPr lang="en-US" baseline="0" dirty="0" smtClean="0"/>
              <a:t> experiment team (from left): Kenneth </a:t>
            </a:r>
            <a:r>
              <a:rPr lang="en-US" baseline="0" dirty="0" err="1" smtClean="0"/>
              <a:t>Himschoot</a:t>
            </a:r>
            <a:r>
              <a:rPr lang="en-US" baseline="0" dirty="0" smtClean="0"/>
              <a:t>, Master Andrew Schofield, Prof. Todd Humphreys, </a:t>
            </a:r>
            <a:r>
              <a:rPr lang="en-US" baseline="0" dirty="0" err="1" smtClean="0"/>
              <a:t>Jahshan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Bhatti</a:t>
            </a:r>
            <a:r>
              <a:rPr lang="en-US" baseline="0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55CAA6-751C-41AF-8508-9D212547EE62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53077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</a:t>
            </a:r>
            <a:r>
              <a:rPr lang="en-US" baseline="0" dirty="0" smtClean="0"/>
              <a:t> passed by the isle of </a:t>
            </a:r>
            <a:r>
              <a:rPr lang="en-US" baseline="0" dirty="0" err="1" smtClean="0"/>
              <a:t>Gigio</a:t>
            </a:r>
            <a:r>
              <a:rPr lang="en-US" baseline="0" dirty="0" smtClean="0"/>
              <a:t>, off the west coast of Italy.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55CAA6-751C-41AF-8508-9D212547EE62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2328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tif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tiff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B3980-8AB2-4677-B419-2514AD779D88}" type="datetimeFigureOut">
              <a:rPr lang="en-US" smtClean="0"/>
              <a:pPr/>
              <a:t>11/16/2013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E5BEC8-FAF2-46AB-87ED-7460988B6FA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B3980-8AB2-4677-B419-2514AD779D88}" type="datetimeFigureOut">
              <a:rPr lang="en-US" smtClean="0"/>
              <a:pPr/>
              <a:t>11/16/2013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E5BEC8-FAF2-46AB-87ED-7460988B6FA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B3980-8AB2-4677-B419-2514AD779D8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E5BEC8-FAF2-46AB-87ED-7460988B6FA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8671229"/>
      </p:ext>
    </p:extLst>
  </p:cSld>
  <p:clrMapOvr>
    <a:masterClrMapping/>
  </p:clrMapOvr>
  <p:transition>
    <p:fade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B3980-8AB2-4677-B419-2514AD779D8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E5BEC8-FAF2-46AB-87ED-7460988B6FA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5097186"/>
      </p:ext>
    </p:extLst>
  </p:cSld>
  <p:clrMapOvr>
    <a:masterClrMapping/>
  </p:clrMapOvr>
  <p:transition>
    <p:fade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B3980-8AB2-4677-B419-2514AD779D8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E5BEC8-FAF2-46AB-87ED-7460988B6FA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6977789"/>
      </p:ext>
    </p:extLst>
  </p:cSld>
  <p:clrMapOvr>
    <a:masterClrMapping/>
  </p:clrMapOvr>
  <p:transition>
    <p:fade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B3980-8AB2-4677-B419-2514AD779D8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E5BEC8-FAF2-46AB-87ED-7460988B6FA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2441449"/>
      </p:ext>
    </p:extLst>
  </p:cSld>
  <p:clrMapOvr>
    <a:masterClrMapping/>
  </p:clrMapOvr>
  <p:transition>
    <p:fade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B3980-8AB2-4677-B419-2514AD779D8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E5BEC8-FAF2-46AB-87ED-7460988B6FA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5214607"/>
      </p:ext>
    </p:extLst>
  </p:cSld>
  <p:clrMapOvr>
    <a:masterClrMapping/>
  </p:clrMapOvr>
  <p:transition>
    <p:fade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B3980-8AB2-4677-B419-2514AD779D8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E5BEC8-FAF2-46AB-87ED-7460988B6FA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351539"/>
      </p:ext>
    </p:extLst>
  </p:cSld>
  <p:clrMapOvr>
    <a:masterClrMapping/>
  </p:clrMapOvr>
  <p:transition>
    <p:fade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B3980-8AB2-4677-B419-2514AD779D8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E5BEC8-FAF2-46AB-87ED-7460988B6FA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2961665"/>
      </p:ext>
    </p:extLst>
  </p:cSld>
  <p:clrMapOvr>
    <a:masterClrMapping/>
  </p:clrMapOvr>
  <p:transition>
    <p:fade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B3980-8AB2-4677-B419-2514AD779D8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E5BEC8-FAF2-46AB-87ED-7460988B6FA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1195700"/>
      </p:ext>
    </p:extLst>
  </p:cSld>
  <p:clrMapOvr>
    <a:masterClrMapping/>
  </p:clrMapOvr>
  <p:transition>
    <p:fade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B3980-8AB2-4677-B419-2514AD779D8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E5BEC8-FAF2-46AB-87ED-7460988B6FA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8866203"/>
      </p:ext>
    </p:extLst>
  </p:cSld>
  <p:clrMapOvr>
    <a:masterClrMapping/>
  </p:clrMapOvr>
  <p:transition>
    <p:fade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B3980-8AB2-4677-B419-2514AD779D8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E5BEC8-FAF2-46AB-87ED-7460988B6FA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4445210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B3980-8AB2-4677-B419-2514AD779D88}" type="datetimeFigureOut">
              <a:rPr lang="en-US" smtClean="0"/>
              <a:pPr/>
              <a:t>11/16/2013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E5BEC8-FAF2-46AB-87ED-7460988B6FA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B3980-8AB2-4677-B419-2514AD779D8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E5BEC8-FAF2-46AB-87ED-7460988B6FA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9237359"/>
      </p:ext>
    </p:extLst>
  </p:cSld>
  <p:clrMapOvr>
    <a:masterClrMapping/>
  </p:clrMapOvr>
  <p:transition>
    <p:fade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B3980-8AB2-4677-B419-2514AD779D8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E5BEC8-FAF2-46AB-87ED-7460988B6FA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519949"/>
      </p:ext>
    </p:extLst>
  </p:cSld>
  <p:clrMapOvr>
    <a:masterClrMapping/>
  </p:clrMapOvr>
  <p:transition>
    <p:fade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B3980-8AB2-4677-B419-2514AD779D8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E5BEC8-FAF2-46AB-87ED-7460988B6FA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9176031"/>
      </p:ext>
    </p:extLst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3886200"/>
            <a:ext cx="9144000" cy="762000"/>
          </a:xfrm>
        </p:spPr>
        <p:txBody>
          <a:bodyPr>
            <a:normAutofit/>
          </a:bodyPr>
          <a:lstStyle>
            <a:lvl1pPr algn="ctr">
              <a:defRPr lang="en-US" sz="3600" b="1" baseline="0" dirty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4648200"/>
            <a:ext cx="9144000" cy="2209800"/>
          </a:xfrm>
        </p:spPr>
        <p:txBody>
          <a:bodyPr>
            <a:normAutofit/>
          </a:bodyPr>
          <a:lstStyle>
            <a:lvl1pPr marL="0" indent="0" algn="ctr">
              <a:buNone/>
              <a:defRPr sz="2200" baseline="0">
                <a:solidFill>
                  <a:schemeClr val="tx1">
                    <a:tint val="75000"/>
                  </a:schemeClr>
                </a:solidFill>
                <a:latin typeface="Garamond" pitchFamily="18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UTRL_Full_BlackOnly.tif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57200" y="6208776"/>
            <a:ext cx="1905000" cy="609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153400" cy="4495799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Freeform 7"/>
          <p:cNvSpPr>
            <a:spLocks noChangeArrowheads="1"/>
          </p:cNvSpPr>
          <p:nvPr userDrawn="1"/>
        </p:nvSpPr>
        <p:spPr bwMode="auto">
          <a:xfrm>
            <a:off x="381000" y="228600"/>
            <a:ext cx="8229600" cy="6096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19050" cap="flat" cmpd="sng">
            <a:solidFill>
              <a:srgbClr val="CC5300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Line 8"/>
          <p:cNvSpPr>
            <a:spLocks noChangeShapeType="1"/>
          </p:cNvSpPr>
          <p:nvPr userDrawn="1"/>
        </p:nvSpPr>
        <p:spPr bwMode="auto">
          <a:xfrm>
            <a:off x="457200" y="6172200"/>
            <a:ext cx="8229600" cy="0"/>
          </a:xfrm>
          <a:prstGeom prst="line">
            <a:avLst/>
          </a:prstGeom>
          <a:noFill/>
          <a:ln w="19050">
            <a:solidFill>
              <a:srgbClr val="CC53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pic>
        <p:nvPicPr>
          <p:cNvPr id="9" name="Picture 9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17825" y="6324600"/>
            <a:ext cx="3025775" cy="460375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</p:pic>
      <p:pic>
        <p:nvPicPr>
          <p:cNvPr id="11" name="Picture 10" descr="wncg_horz_b_bw.tif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24600" y="6191759"/>
            <a:ext cx="2438400" cy="625872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B3980-8AB2-4677-B419-2514AD779D8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E5BEC8-FAF2-46AB-87ED-7460988B6FA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B3980-8AB2-4677-B419-2514AD779D8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E5BEC8-FAF2-46AB-87ED-7460988B6FA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B3980-8AB2-4677-B419-2514AD779D8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E5BEC8-FAF2-46AB-87ED-7460988B6FA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B3980-8AB2-4677-B419-2514AD779D8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E5BEC8-FAF2-46AB-87ED-7460988B6FA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B3980-8AB2-4677-B419-2514AD779D8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E5BEC8-FAF2-46AB-87ED-7460988B6FA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B3980-8AB2-4677-B419-2514AD779D8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E5BEC8-FAF2-46AB-87ED-7460988B6FA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B3980-8AB2-4677-B419-2514AD779D88}" type="datetimeFigureOut">
              <a:rPr lang="en-US" smtClean="0"/>
              <a:pPr/>
              <a:t>11/16/2013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E5BEC8-FAF2-46AB-87ED-7460988B6FA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B3980-8AB2-4677-B419-2514AD779D8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E5BEC8-FAF2-46AB-87ED-7460988B6FA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B3980-8AB2-4677-B419-2514AD779D8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E5BEC8-FAF2-46AB-87ED-7460988B6FA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B3980-8AB2-4677-B419-2514AD779D8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E5BEC8-FAF2-46AB-87ED-7460988B6FA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B3980-8AB2-4677-B419-2514AD779D8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E5BEC8-FAF2-46AB-87ED-7460988B6FA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B3980-8AB2-4677-B419-2514AD779D8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E5BEC8-FAF2-46AB-87ED-7460988B6FA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B3980-8AB2-4677-B419-2514AD779D8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E5BEC8-FAF2-46AB-87ED-7460988B6FA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1609824"/>
      </p:ext>
    </p:extLst>
  </p:cSld>
  <p:clrMapOvr>
    <a:masterClrMapping/>
  </p:clrMapOvr>
  <p:transition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B3980-8AB2-4677-B419-2514AD779D8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E5BEC8-FAF2-46AB-87ED-7460988B6FA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4497927"/>
      </p:ext>
    </p:extLst>
  </p:cSld>
  <p:clrMapOvr>
    <a:masterClrMapping/>
  </p:clrMapOvr>
  <p:transition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B3980-8AB2-4677-B419-2514AD779D8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E5BEC8-FAF2-46AB-87ED-7460988B6FA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8109385"/>
      </p:ext>
    </p:extLst>
  </p:cSld>
  <p:clrMapOvr>
    <a:masterClrMapping/>
  </p:clrMapOvr>
  <p:transition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B3980-8AB2-4677-B419-2514AD779D8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E5BEC8-FAF2-46AB-87ED-7460988B6FA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4952976"/>
      </p:ext>
    </p:extLst>
  </p:cSld>
  <p:clrMapOvr>
    <a:masterClrMapping/>
  </p:clrMapOvr>
  <p:transition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B3980-8AB2-4677-B419-2514AD779D8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E5BEC8-FAF2-46AB-87ED-7460988B6FA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5723706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B3980-8AB2-4677-B419-2514AD779D88}" type="datetimeFigureOut">
              <a:rPr lang="en-US" smtClean="0"/>
              <a:pPr/>
              <a:t>11/16/2013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E5BEC8-FAF2-46AB-87ED-7460988B6FA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B3980-8AB2-4677-B419-2514AD779D8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E5BEC8-FAF2-46AB-87ED-7460988B6FA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3515429"/>
      </p:ext>
    </p:extLst>
  </p:cSld>
  <p:clrMapOvr>
    <a:masterClrMapping/>
  </p:clrMapOvr>
  <p:transition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B3980-8AB2-4677-B419-2514AD779D8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E5BEC8-FAF2-46AB-87ED-7460988B6FA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0913525"/>
      </p:ext>
    </p:extLst>
  </p:cSld>
  <p:clrMapOvr>
    <a:masterClrMapping/>
  </p:clrMapOvr>
  <p:transition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B3980-8AB2-4677-B419-2514AD779D8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E5BEC8-FAF2-46AB-87ED-7460988B6FA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495007"/>
      </p:ext>
    </p:extLst>
  </p:cSld>
  <p:clrMapOvr>
    <a:masterClrMapping/>
  </p:clrMapOvr>
  <p:transition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B3980-8AB2-4677-B419-2514AD779D8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E5BEC8-FAF2-46AB-87ED-7460988B6FA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7874962"/>
      </p:ext>
    </p:extLst>
  </p:cSld>
  <p:clrMapOvr>
    <a:masterClrMapping/>
  </p:clrMapOvr>
  <p:transition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B3980-8AB2-4677-B419-2514AD779D8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E5BEC8-FAF2-46AB-87ED-7460988B6FA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4468922"/>
      </p:ext>
    </p:extLst>
  </p:cSld>
  <p:clrMapOvr>
    <a:masterClrMapping/>
  </p:clrMapOvr>
  <p:transition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B3980-8AB2-4677-B419-2514AD779D8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E5BEC8-FAF2-46AB-87ED-7460988B6FA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5790378"/>
      </p:ext>
    </p:extLst>
  </p:cSld>
  <p:clrMapOvr>
    <a:masterClrMapping/>
  </p:clrMapOvr>
  <p:transition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B3980-8AB2-4677-B419-2514AD779D8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E5BEC8-FAF2-46AB-87ED-7460988B6FA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5574286"/>
      </p:ext>
    </p:extLst>
  </p:cSld>
  <p:clrMapOvr>
    <a:masterClrMapping/>
  </p:clrMapOvr>
  <p:transition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B3980-8AB2-4677-B419-2514AD779D8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E5BEC8-FAF2-46AB-87ED-7460988B6FA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9623420"/>
      </p:ext>
    </p:extLst>
  </p:cSld>
  <p:clrMapOvr>
    <a:masterClrMapping/>
  </p:clrMapOvr>
  <p:transition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B3980-8AB2-4677-B419-2514AD779D8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E5BEC8-FAF2-46AB-87ED-7460988B6FA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5494439"/>
      </p:ext>
    </p:extLst>
  </p:cSld>
  <p:clrMapOvr>
    <a:masterClrMapping/>
  </p:clrMapOvr>
  <p:transition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B3980-8AB2-4677-B419-2514AD779D8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E5BEC8-FAF2-46AB-87ED-7460988B6FA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9609767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B3980-8AB2-4677-B419-2514AD779D88}" type="datetimeFigureOut">
              <a:rPr lang="en-US" smtClean="0"/>
              <a:pPr/>
              <a:t>11/16/2013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E5BEC8-FAF2-46AB-87ED-7460988B6FA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B3980-8AB2-4677-B419-2514AD779D8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E5BEC8-FAF2-46AB-87ED-7460988B6FA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2759611"/>
      </p:ext>
    </p:extLst>
  </p:cSld>
  <p:clrMapOvr>
    <a:masterClrMapping/>
  </p:clrMapOvr>
  <p:transition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B3980-8AB2-4677-B419-2514AD779D8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E5BEC8-FAF2-46AB-87ED-7460988B6FA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5402290"/>
      </p:ext>
    </p:extLst>
  </p:cSld>
  <p:clrMapOvr>
    <a:masterClrMapping/>
  </p:clrMapOvr>
  <p:transition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B3980-8AB2-4677-B419-2514AD779D8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E5BEC8-FAF2-46AB-87ED-7460988B6FA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3177551"/>
      </p:ext>
    </p:extLst>
  </p:cSld>
  <p:clrMapOvr>
    <a:masterClrMapping/>
  </p:clrMapOvr>
  <p:transition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B3980-8AB2-4677-B419-2514AD779D8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E5BEC8-FAF2-46AB-87ED-7460988B6FA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878679"/>
      </p:ext>
    </p:extLst>
  </p:cSld>
  <p:clrMapOvr>
    <a:masterClrMapping/>
  </p:clrMapOvr>
  <p:transition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B3980-8AB2-4677-B419-2514AD779D8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E5BEC8-FAF2-46AB-87ED-7460988B6FA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1386644"/>
      </p:ext>
    </p:extLst>
  </p:cSld>
  <p:clrMapOvr>
    <a:masterClrMapping/>
  </p:clrMapOvr>
  <p:transition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B3980-8AB2-4677-B419-2514AD779D8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E5BEC8-FAF2-46AB-87ED-7460988B6FA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1218437"/>
      </p:ext>
    </p:extLst>
  </p:cSld>
  <p:clrMapOvr>
    <a:masterClrMapping/>
  </p:clrMapOvr>
  <p:transition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B3980-8AB2-4677-B419-2514AD779D8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E5BEC8-FAF2-46AB-87ED-7460988B6FA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0369821"/>
      </p:ext>
    </p:extLst>
  </p:cSld>
  <p:clrMapOvr>
    <a:masterClrMapping/>
  </p:clrMapOvr>
  <p:transition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B3980-8AB2-4677-B419-2514AD779D8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E5BEC8-FAF2-46AB-87ED-7460988B6FA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8590137"/>
      </p:ext>
    </p:extLst>
  </p:cSld>
  <p:clrMapOvr>
    <a:masterClrMapping/>
  </p:clrMapOvr>
  <p:transition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B3980-8AB2-4677-B419-2514AD779D8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E5BEC8-FAF2-46AB-87ED-7460988B6FA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0925150"/>
      </p:ext>
    </p:extLst>
  </p:cSld>
  <p:clrMapOvr>
    <a:masterClrMapping/>
  </p:clrMapOvr>
  <p:transition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B3980-8AB2-4677-B419-2514AD779D8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E5BEC8-FAF2-46AB-87ED-7460988B6FA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9909833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B3980-8AB2-4677-B419-2514AD779D88}" type="datetimeFigureOut">
              <a:rPr lang="en-US" smtClean="0"/>
              <a:pPr/>
              <a:t>11/16/2013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E5BEC8-FAF2-46AB-87ED-7460988B6FA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B3980-8AB2-4677-B419-2514AD779D8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E5BEC8-FAF2-46AB-87ED-7460988B6FA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5469563"/>
      </p:ext>
    </p:extLst>
  </p:cSld>
  <p:clrMapOvr>
    <a:masterClrMapping/>
  </p:clrMapOvr>
  <p:transition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B3980-8AB2-4677-B419-2514AD779D8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E5BEC8-FAF2-46AB-87ED-7460988B6FA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3256978"/>
      </p:ext>
    </p:extLst>
  </p:cSld>
  <p:clrMapOvr>
    <a:masterClrMapping/>
  </p:clrMapOvr>
  <p:transition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B3980-8AB2-4677-B419-2514AD779D8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E5BEC8-FAF2-46AB-87ED-7460988B6FA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3194125"/>
      </p:ext>
    </p:extLst>
  </p:cSld>
  <p:clrMapOvr>
    <a:masterClrMapping/>
  </p:clrMapOvr>
  <p:transition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B3980-8AB2-4677-B419-2514AD779D8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E5BEC8-FAF2-46AB-87ED-7460988B6FA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3757226"/>
      </p:ext>
    </p:extLst>
  </p:cSld>
  <p:clrMapOvr>
    <a:masterClrMapping/>
  </p:clrMapOvr>
  <p:transition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B3980-8AB2-4677-B419-2514AD779D8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E5BEC8-FAF2-46AB-87ED-7460988B6FA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823018"/>
      </p:ext>
    </p:extLst>
  </p:cSld>
  <p:clrMapOvr>
    <a:masterClrMapping/>
  </p:clrMapOvr>
  <p:transition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B3980-8AB2-4677-B419-2514AD779D8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E5BEC8-FAF2-46AB-87ED-7460988B6FA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5306224"/>
      </p:ext>
    </p:extLst>
  </p:cSld>
  <p:clrMapOvr>
    <a:masterClrMapping/>
  </p:clrMapOvr>
  <p:transition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B3980-8AB2-4677-B419-2514AD779D8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E5BEC8-FAF2-46AB-87ED-7460988B6FA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6626313"/>
      </p:ext>
    </p:extLst>
  </p:cSld>
  <p:clrMapOvr>
    <a:masterClrMapping/>
  </p:clrMapOvr>
  <p:transition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B3980-8AB2-4677-B419-2514AD779D8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E5BEC8-FAF2-46AB-87ED-7460988B6FA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9621621"/>
      </p:ext>
    </p:extLst>
  </p:cSld>
  <p:clrMapOvr>
    <a:masterClrMapping/>
  </p:clrMapOvr>
  <p:transition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B3980-8AB2-4677-B419-2514AD779D8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E5BEC8-FAF2-46AB-87ED-7460988B6FA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6312607"/>
      </p:ext>
    </p:extLst>
  </p:cSld>
  <p:clrMapOvr>
    <a:masterClrMapping/>
  </p:clrMapOvr>
  <p:transition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B3980-8AB2-4677-B419-2514AD779D8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E5BEC8-FAF2-46AB-87ED-7460988B6FA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7662723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B3980-8AB2-4677-B419-2514AD779D88}" type="datetimeFigureOut">
              <a:rPr lang="en-US" smtClean="0"/>
              <a:pPr/>
              <a:t>11/16/2013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E5BEC8-FAF2-46AB-87ED-7460988B6FA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B3980-8AB2-4677-B419-2514AD779D8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E5BEC8-FAF2-46AB-87ED-7460988B6FA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7067042"/>
      </p:ext>
    </p:extLst>
  </p:cSld>
  <p:clrMapOvr>
    <a:masterClrMapping/>
  </p:clrMapOvr>
  <p:transition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B3980-8AB2-4677-B419-2514AD779D8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E5BEC8-FAF2-46AB-87ED-7460988B6FA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7430912"/>
      </p:ext>
    </p:extLst>
  </p:cSld>
  <p:clrMapOvr>
    <a:masterClrMapping/>
  </p:clrMapOvr>
  <p:transition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B3980-8AB2-4677-B419-2514AD779D8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E5BEC8-FAF2-46AB-87ED-7460988B6FA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7474185"/>
      </p:ext>
    </p:extLst>
  </p:cSld>
  <p:clrMapOvr>
    <a:masterClrMapping/>
  </p:clrMapOvr>
  <p:transition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B3980-8AB2-4677-B419-2514AD779D8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E5BEC8-FAF2-46AB-87ED-7460988B6FA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7148543"/>
      </p:ext>
    </p:extLst>
  </p:cSld>
  <p:clrMapOvr>
    <a:masterClrMapping/>
  </p:clrMapOvr>
  <p:transition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B3980-8AB2-4677-B419-2514AD779D8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E5BEC8-FAF2-46AB-87ED-7460988B6FA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9828557"/>
      </p:ext>
    </p:extLst>
  </p:cSld>
  <p:clrMapOvr>
    <a:masterClrMapping/>
  </p:clrMapOvr>
  <p:transition>
    <p:fad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B3980-8AB2-4677-B419-2514AD779D8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E5BEC8-FAF2-46AB-87ED-7460988B6FA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331568"/>
      </p:ext>
    </p:extLst>
  </p:cSld>
  <p:clrMapOvr>
    <a:masterClrMapping/>
  </p:clrMapOvr>
  <p:transition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B3980-8AB2-4677-B419-2514AD779D8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E5BEC8-FAF2-46AB-87ED-7460988B6FA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1895919"/>
      </p:ext>
    </p:extLst>
  </p:cSld>
  <p:clrMapOvr>
    <a:masterClrMapping/>
  </p:clrMapOvr>
  <p:transition>
    <p:fad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B3980-8AB2-4677-B419-2514AD779D8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E5BEC8-FAF2-46AB-87ED-7460988B6FA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9929235"/>
      </p:ext>
    </p:extLst>
  </p:cSld>
  <p:clrMapOvr>
    <a:masterClrMapping/>
  </p:clrMapOvr>
  <p:transition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B3980-8AB2-4677-B419-2514AD779D8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E5BEC8-FAF2-46AB-87ED-7460988B6FA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8806893"/>
      </p:ext>
    </p:extLst>
  </p:cSld>
  <p:clrMapOvr>
    <a:masterClrMapping/>
  </p:clrMapOvr>
  <p:transition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B3980-8AB2-4677-B419-2514AD779D8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E5BEC8-FAF2-46AB-87ED-7460988B6FA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6316864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B3980-8AB2-4677-B419-2514AD779D88}" type="datetimeFigureOut">
              <a:rPr lang="en-US" smtClean="0"/>
              <a:pPr/>
              <a:t>11/16/2013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E5BEC8-FAF2-46AB-87ED-7460988B6FA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B3980-8AB2-4677-B419-2514AD779D8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E5BEC8-FAF2-46AB-87ED-7460988B6FA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254234"/>
      </p:ext>
    </p:extLst>
  </p:cSld>
  <p:clrMapOvr>
    <a:masterClrMapping/>
  </p:clrMapOvr>
  <p:transition>
    <p:fad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B3980-8AB2-4677-B419-2514AD779D8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E5BEC8-FAF2-46AB-87ED-7460988B6FA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5088954"/>
      </p:ext>
    </p:extLst>
  </p:cSld>
  <p:clrMapOvr>
    <a:masterClrMapping/>
  </p:clrMapOvr>
  <p:transition>
    <p:fad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B3980-8AB2-4677-B419-2514AD779D8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E5BEC8-FAF2-46AB-87ED-7460988B6FA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622085"/>
      </p:ext>
    </p:extLst>
  </p:cSld>
  <p:clrMapOvr>
    <a:masterClrMapping/>
  </p:clrMapOvr>
  <p:transition>
    <p:fad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B3980-8AB2-4677-B419-2514AD779D8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E5BEC8-FAF2-46AB-87ED-7460988B6FA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6392191"/>
      </p:ext>
    </p:extLst>
  </p:cSld>
  <p:clrMapOvr>
    <a:masterClrMapping/>
  </p:clrMapOvr>
  <p:transition>
    <p:fad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B3980-8AB2-4677-B419-2514AD779D8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E5BEC8-FAF2-46AB-87ED-7460988B6FA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504700"/>
      </p:ext>
    </p:extLst>
  </p:cSld>
  <p:clrMapOvr>
    <a:masterClrMapping/>
  </p:clrMapOvr>
  <p:transition>
    <p:fad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B3980-8AB2-4677-B419-2514AD779D8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E5BEC8-FAF2-46AB-87ED-7460988B6FA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6352779"/>
      </p:ext>
    </p:extLst>
  </p:cSld>
  <p:clrMapOvr>
    <a:masterClrMapping/>
  </p:clrMapOvr>
  <p:transition>
    <p:fad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B3980-8AB2-4677-B419-2514AD779D8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E5BEC8-FAF2-46AB-87ED-7460988B6FA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8055311"/>
      </p:ext>
    </p:extLst>
  </p:cSld>
  <p:clrMapOvr>
    <a:masterClrMapping/>
  </p:clrMapOvr>
  <p:transition>
    <p:fad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B3980-8AB2-4677-B419-2514AD779D8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E5BEC8-FAF2-46AB-87ED-7460988B6FA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7948562"/>
      </p:ext>
    </p:extLst>
  </p:cSld>
  <p:clrMapOvr>
    <a:masterClrMapping/>
  </p:clrMapOvr>
  <p:transition>
    <p:fad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B3980-8AB2-4677-B419-2514AD779D8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E5BEC8-FAF2-46AB-87ED-7460988B6FA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7663449"/>
      </p:ext>
    </p:extLst>
  </p:cSld>
  <p:clrMapOvr>
    <a:masterClrMapping/>
  </p:clrMapOvr>
  <p:transition>
    <p:fad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B3980-8AB2-4677-B419-2514AD779D8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E5BEC8-FAF2-46AB-87ED-7460988B6FA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8569015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B3980-8AB2-4677-B419-2514AD779D88}" type="datetimeFigureOut">
              <a:rPr lang="en-US" smtClean="0"/>
              <a:pPr/>
              <a:t>11/16/2013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E5BEC8-FAF2-46AB-87ED-7460988B6FA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B3980-8AB2-4677-B419-2514AD779D8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E5BEC8-FAF2-46AB-87ED-7460988B6FA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8619843"/>
      </p:ext>
    </p:extLst>
  </p:cSld>
  <p:clrMapOvr>
    <a:masterClrMapping/>
  </p:clrMapOvr>
  <p:transition>
    <p:fad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B3980-8AB2-4677-B419-2514AD779D8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E5BEC8-FAF2-46AB-87ED-7460988B6FA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9447381"/>
      </p:ext>
    </p:extLst>
  </p:cSld>
  <p:clrMapOvr>
    <a:masterClrMapping/>
  </p:clrMapOvr>
  <p:transition>
    <p:fade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B3980-8AB2-4677-B419-2514AD779D8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E5BEC8-FAF2-46AB-87ED-7460988B6FA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1136191"/>
      </p:ext>
    </p:extLst>
  </p:cSld>
  <p:clrMapOvr>
    <a:masterClrMapping/>
  </p:clrMapOvr>
  <p:transition>
    <p:fade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B3980-8AB2-4677-B419-2514AD779D8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E5BEC8-FAF2-46AB-87ED-7460988B6FA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3022060"/>
      </p:ext>
    </p:extLst>
  </p:cSld>
  <p:clrMapOvr>
    <a:masterClrMapping/>
  </p:clrMapOvr>
  <p:transition>
    <p:fade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B3980-8AB2-4677-B419-2514AD779D8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E5BEC8-FAF2-46AB-87ED-7460988B6FA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9282635"/>
      </p:ext>
    </p:extLst>
  </p:cSld>
  <p:clrMapOvr>
    <a:masterClrMapping/>
  </p:clrMapOvr>
  <p:transition>
    <p:fade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B3980-8AB2-4677-B419-2514AD779D8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E5BEC8-FAF2-46AB-87ED-7460988B6FA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2576774"/>
      </p:ext>
    </p:extLst>
  </p:cSld>
  <p:clrMapOvr>
    <a:masterClrMapping/>
  </p:clrMapOvr>
  <p:transition>
    <p:fade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B3980-8AB2-4677-B419-2514AD779D8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E5BEC8-FAF2-46AB-87ED-7460988B6FA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4457869"/>
      </p:ext>
    </p:extLst>
  </p:cSld>
  <p:clrMapOvr>
    <a:masterClrMapping/>
  </p:clrMapOvr>
  <p:transition>
    <p:fade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B3980-8AB2-4677-B419-2514AD779D8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E5BEC8-FAF2-46AB-87ED-7460988B6FA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4277081"/>
      </p:ext>
    </p:extLst>
  </p:cSld>
  <p:clrMapOvr>
    <a:masterClrMapping/>
  </p:clrMapOvr>
  <p:transition>
    <p:fade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B3980-8AB2-4677-B419-2514AD779D8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E5BEC8-FAF2-46AB-87ED-7460988B6FA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3698285"/>
      </p:ext>
    </p:extLst>
  </p:cSld>
  <p:clrMapOvr>
    <a:masterClrMapping/>
  </p:clrMapOvr>
  <p:transition>
    <p:fade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B3980-8AB2-4677-B419-2514AD779D8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E5BEC8-FAF2-46AB-87ED-7460988B6FA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6654920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B3980-8AB2-4677-B419-2514AD779D88}" type="datetimeFigureOut">
              <a:rPr lang="en-US" smtClean="0"/>
              <a:pPr/>
              <a:t>11/16/2013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E5BEC8-FAF2-46AB-87ED-7460988B6FA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B3980-8AB2-4677-B419-2514AD779D8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E5BEC8-FAF2-46AB-87ED-7460988B6FA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7492111"/>
      </p:ext>
    </p:extLst>
  </p:cSld>
  <p:clrMapOvr>
    <a:masterClrMapping/>
  </p:clrMapOvr>
  <p:transition>
    <p:fade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B3980-8AB2-4677-B419-2514AD779D8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E5BEC8-FAF2-46AB-87ED-7460988B6FA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629197"/>
      </p:ext>
    </p:extLst>
  </p:cSld>
  <p:clrMapOvr>
    <a:masterClrMapping/>
  </p:clrMapOvr>
  <p:transition>
    <p:fade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B3980-8AB2-4677-B419-2514AD779D8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E5BEC8-FAF2-46AB-87ED-7460988B6FA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8739102"/>
      </p:ext>
    </p:extLst>
  </p:cSld>
  <p:clrMapOvr>
    <a:masterClrMapping/>
  </p:clrMapOvr>
  <p:transition>
    <p:fade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B3980-8AB2-4677-B419-2514AD779D8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E5BEC8-FAF2-46AB-87ED-7460988B6FA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0012562"/>
      </p:ext>
    </p:extLst>
  </p:cSld>
  <p:clrMapOvr>
    <a:masterClrMapping/>
  </p:clrMapOvr>
  <p:transition>
    <p:fade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B3980-8AB2-4677-B419-2514AD779D8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E5BEC8-FAF2-46AB-87ED-7460988B6FA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038232"/>
      </p:ext>
    </p:extLst>
  </p:cSld>
  <p:clrMapOvr>
    <a:masterClrMapping/>
  </p:clrMapOvr>
  <p:transition>
    <p:fade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B3980-8AB2-4677-B419-2514AD779D8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E5BEC8-FAF2-46AB-87ED-7460988B6FA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7004547"/>
      </p:ext>
    </p:extLst>
  </p:cSld>
  <p:clrMapOvr>
    <a:masterClrMapping/>
  </p:clrMapOvr>
  <p:transition>
    <p:fade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B3980-8AB2-4677-B419-2514AD779D8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E5BEC8-FAF2-46AB-87ED-7460988B6FA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257683"/>
      </p:ext>
    </p:extLst>
  </p:cSld>
  <p:clrMapOvr>
    <a:masterClrMapping/>
  </p:clrMapOvr>
  <p:transition>
    <p:fade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B3980-8AB2-4677-B419-2514AD779D8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E5BEC8-FAF2-46AB-87ED-7460988B6FA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8637128"/>
      </p:ext>
    </p:extLst>
  </p:cSld>
  <p:clrMapOvr>
    <a:masterClrMapping/>
  </p:clrMapOvr>
  <p:transition>
    <p:fade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B3980-8AB2-4677-B419-2514AD779D8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E5BEC8-FAF2-46AB-87ED-7460988B6FA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9669953"/>
      </p:ext>
    </p:extLst>
  </p:cSld>
  <p:clrMapOvr>
    <a:masterClrMapping/>
  </p:clrMapOvr>
  <p:transition>
    <p:fade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B3980-8AB2-4677-B419-2514AD779D8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E5BEC8-FAF2-46AB-87ED-7460988B6FA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5542513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8.xml"/><Relationship Id="rId3" Type="http://schemas.openxmlformats.org/officeDocument/2006/relationships/slideLayout" Target="../slideLayouts/slideLayout93.xml"/><Relationship Id="rId7" Type="http://schemas.openxmlformats.org/officeDocument/2006/relationships/slideLayout" Target="../slideLayouts/slideLayout97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92.xml"/><Relationship Id="rId1" Type="http://schemas.openxmlformats.org/officeDocument/2006/relationships/slideLayout" Target="../slideLayouts/slideLayout91.xml"/><Relationship Id="rId6" Type="http://schemas.openxmlformats.org/officeDocument/2006/relationships/slideLayout" Target="../slideLayouts/slideLayout96.xml"/><Relationship Id="rId11" Type="http://schemas.openxmlformats.org/officeDocument/2006/relationships/slideLayout" Target="../slideLayouts/slideLayout101.xml"/><Relationship Id="rId5" Type="http://schemas.openxmlformats.org/officeDocument/2006/relationships/slideLayout" Target="../slideLayouts/slideLayout95.xml"/><Relationship Id="rId10" Type="http://schemas.openxmlformats.org/officeDocument/2006/relationships/slideLayout" Target="../slideLayouts/slideLayout100.xml"/><Relationship Id="rId4" Type="http://schemas.openxmlformats.org/officeDocument/2006/relationships/slideLayout" Target="../slideLayouts/slideLayout94.xml"/><Relationship Id="rId9" Type="http://schemas.openxmlformats.org/officeDocument/2006/relationships/slideLayout" Target="../slideLayouts/slideLayout99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9.xml"/><Relationship Id="rId3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8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03.xml"/><Relationship Id="rId1" Type="http://schemas.openxmlformats.org/officeDocument/2006/relationships/slideLayout" Target="../slideLayouts/slideLayout102.xml"/><Relationship Id="rId6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2.xml"/><Relationship Id="rId5" Type="http://schemas.openxmlformats.org/officeDocument/2006/relationships/slideLayout" Target="../slideLayouts/slideLayout106.xml"/><Relationship Id="rId10" Type="http://schemas.openxmlformats.org/officeDocument/2006/relationships/slideLayout" Target="../slideLayouts/slideLayout111.xml"/><Relationship Id="rId4" Type="http://schemas.openxmlformats.org/officeDocument/2006/relationships/slideLayout" Target="../slideLayouts/slideLayout105.xml"/><Relationship Id="rId9" Type="http://schemas.openxmlformats.org/officeDocument/2006/relationships/slideLayout" Target="../slideLayouts/slideLayout110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4.xml"/><Relationship Id="rId10" Type="http://schemas.openxmlformats.org/officeDocument/2006/relationships/slideLayout" Target="../slideLayouts/slideLayout89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FB3980-8AB2-4677-B419-2514AD779D88}" type="datetimeFigureOut">
              <a:rPr lang="en-US" smtClean="0"/>
              <a:pPr/>
              <a:t>11/16/2013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E5BEC8-FAF2-46AB-87ED-7460988B6FA6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FB3980-8AB2-4677-B419-2514AD779D8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E5BEC8-FAF2-46AB-87ED-7460988B6FA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98426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2" r:id="rId1"/>
    <p:sldLayoutId id="2147483953" r:id="rId2"/>
    <p:sldLayoutId id="2147483954" r:id="rId3"/>
    <p:sldLayoutId id="2147483955" r:id="rId4"/>
    <p:sldLayoutId id="2147483956" r:id="rId5"/>
    <p:sldLayoutId id="2147483957" r:id="rId6"/>
    <p:sldLayoutId id="2147483958" r:id="rId7"/>
    <p:sldLayoutId id="2147483959" r:id="rId8"/>
    <p:sldLayoutId id="2147483960" r:id="rId9"/>
    <p:sldLayoutId id="2147483961" r:id="rId10"/>
    <p:sldLayoutId id="2147483962" r:id="rId11"/>
  </p:sldLayoutIdLst>
  <p:transition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FB3980-8AB2-4677-B419-2514AD779D8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E5BEC8-FAF2-46AB-87ED-7460988B6FA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46937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6" r:id="rId1"/>
    <p:sldLayoutId id="2147483977" r:id="rId2"/>
    <p:sldLayoutId id="2147483978" r:id="rId3"/>
    <p:sldLayoutId id="2147483979" r:id="rId4"/>
    <p:sldLayoutId id="2147483980" r:id="rId5"/>
    <p:sldLayoutId id="2147483981" r:id="rId6"/>
    <p:sldLayoutId id="2147483982" r:id="rId7"/>
    <p:sldLayoutId id="2147483983" r:id="rId8"/>
    <p:sldLayoutId id="2147483984" r:id="rId9"/>
    <p:sldLayoutId id="2147483985" r:id="rId10"/>
    <p:sldLayoutId id="2147483986" r:id="rId11"/>
  </p:sldLayoutIdLst>
  <p:transition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ransition>
    <p:fade/>
  </p:transition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59644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596442"/>
          </a:solidFill>
          <a:latin typeface="Garamond" pitchFamily="18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596442"/>
          </a:solidFill>
          <a:latin typeface="Garamond" pitchFamily="18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596442"/>
          </a:solidFill>
          <a:latin typeface="Garamond" pitchFamily="18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596442"/>
          </a:solidFill>
          <a:latin typeface="Garamond" pitchFamily="18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rgbClr val="596442"/>
          </a:solidFill>
          <a:latin typeface="Garamond" pitchFamily="18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rgbClr val="596442"/>
          </a:solidFill>
          <a:latin typeface="Garamond" pitchFamily="18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rgbClr val="596442"/>
          </a:solidFill>
          <a:latin typeface="Garamond" pitchFamily="18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rgbClr val="596442"/>
          </a:solidFill>
          <a:latin typeface="Garamond" pitchFamily="18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CC5300"/>
        </a:buClr>
        <a:buSzPct val="120000"/>
        <a:buFont typeface="Wingdings" pitchFamily="2" charset="2"/>
        <a:buChar char="§"/>
        <a:defRPr sz="30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rgbClr val="CC5300"/>
        </a:buClr>
        <a:buSzPct val="90000"/>
        <a:buFont typeface="Wingdings" pitchFamily="2" charset="2"/>
        <a:buChar char="Ø"/>
        <a:defRPr sz="2600">
          <a:solidFill>
            <a:schemeClr val="tx1"/>
          </a:solidFill>
          <a:latin typeface="+mn-lt"/>
          <a:cs typeface="+mn-cs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rgbClr val="CC5300"/>
        </a:buClr>
        <a:buSzPct val="90000"/>
        <a:buFont typeface="Wingdings" pitchFamily="2" charset="2"/>
        <a:buChar char="§"/>
        <a:defRPr sz="2200">
          <a:solidFill>
            <a:schemeClr val="tx1"/>
          </a:solidFill>
          <a:latin typeface="+mn-lt"/>
          <a:cs typeface="+mn-cs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rgbClr val="CC5300"/>
        </a:buClr>
        <a:buSzPct val="90000"/>
        <a:buFont typeface="Wingdings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rgbClr val="CC5300"/>
        </a:buClr>
        <a:buSzPct val="90000"/>
        <a:buFont typeface="Wingdings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rgbClr val="CC5300"/>
        </a:buClr>
        <a:buSzPct val="90000"/>
        <a:buFont typeface="Wingdings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rgbClr val="CC5300"/>
        </a:buClr>
        <a:buSzPct val="90000"/>
        <a:buFont typeface="Wingdings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rgbClr val="CC5300"/>
        </a:buClr>
        <a:buSzPct val="90000"/>
        <a:buFont typeface="Wingdings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rgbClr val="CC5300"/>
        </a:buClr>
        <a:buSzPct val="90000"/>
        <a:buFont typeface="Wingdings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FB3980-8AB2-4677-B419-2514AD779D8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E5BEC8-FAF2-46AB-87ED-7460988B6FA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transition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FB3980-8AB2-4677-B419-2514AD779D8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E5BEC8-FAF2-46AB-87ED-7460988B6FA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7726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4" r:id="rId1"/>
    <p:sldLayoutId id="2147483845" r:id="rId2"/>
    <p:sldLayoutId id="2147483846" r:id="rId3"/>
    <p:sldLayoutId id="2147483847" r:id="rId4"/>
    <p:sldLayoutId id="2147483848" r:id="rId5"/>
    <p:sldLayoutId id="2147483849" r:id="rId6"/>
    <p:sldLayoutId id="2147483850" r:id="rId7"/>
    <p:sldLayoutId id="2147483851" r:id="rId8"/>
    <p:sldLayoutId id="2147483852" r:id="rId9"/>
    <p:sldLayoutId id="2147483853" r:id="rId10"/>
    <p:sldLayoutId id="2147483854" r:id="rId11"/>
  </p:sldLayoutIdLst>
  <p:transition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FB3980-8AB2-4677-B419-2514AD779D8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E5BEC8-FAF2-46AB-87ED-7460988B6FA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20176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0" r:id="rId1"/>
    <p:sldLayoutId id="2147483881" r:id="rId2"/>
    <p:sldLayoutId id="2147483882" r:id="rId3"/>
    <p:sldLayoutId id="2147483883" r:id="rId4"/>
    <p:sldLayoutId id="2147483884" r:id="rId5"/>
    <p:sldLayoutId id="2147483885" r:id="rId6"/>
    <p:sldLayoutId id="2147483886" r:id="rId7"/>
    <p:sldLayoutId id="2147483887" r:id="rId8"/>
    <p:sldLayoutId id="2147483888" r:id="rId9"/>
    <p:sldLayoutId id="2147483889" r:id="rId10"/>
    <p:sldLayoutId id="2147483890" r:id="rId11"/>
  </p:sldLayoutIdLst>
  <p:transition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FB3980-8AB2-4677-B419-2514AD779D8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E5BEC8-FAF2-46AB-87ED-7460988B6FA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78767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2" r:id="rId1"/>
    <p:sldLayoutId id="2147483893" r:id="rId2"/>
    <p:sldLayoutId id="2147483894" r:id="rId3"/>
    <p:sldLayoutId id="2147483895" r:id="rId4"/>
    <p:sldLayoutId id="2147483896" r:id="rId5"/>
    <p:sldLayoutId id="2147483897" r:id="rId6"/>
    <p:sldLayoutId id="2147483898" r:id="rId7"/>
    <p:sldLayoutId id="2147483899" r:id="rId8"/>
    <p:sldLayoutId id="2147483900" r:id="rId9"/>
    <p:sldLayoutId id="2147483901" r:id="rId10"/>
    <p:sldLayoutId id="2147483902" r:id="rId11"/>
  </p:sldLayoutIdLst>
  <p:transition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FB3980-8AB2-4677-B419-2514AD779D8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E5BEC8-FAF2-46AB-87ED-7460988B6FA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9762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4" r:id="rId1"/>
    <p:sldLayoutId id="2147483905" r:id="rId2"/>
    <p:sldLayoutId id="2147483906" r:id="rId3"/>
    <p:sldLayoutId id="2147483907" r:id="rId4"/>
    <p:sldLayoutId id="2147483908" r:id="rId5"/>
    <p:sldLayoutId id="2147483909" r:id="rId6"/>
    <p:sldLayoutId id="2147483910" r:id="rId7"/>
    <p:sldLayoutId id="2147483911" r:id="rId8"/>
    <p:sldLayoutId id="2147483912" r:id="rId9"/>
    <p:sldLayoutId id="2147483913" r:id="rId10"/>
    <p:sldLayoutId id="2147483914" r:id="rId11"/>
  </p:sldLayoutIdLst>
  <p:transition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FB3980-8AB2-4677-B419-2514AD779D8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E5BEC8-FAF2-46AB-87ED-7460988B6FA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98905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6" r:id="rId1"/>
    <p:sldLayoutId id="2147483917" r:id="rId2"/>
    <p:sldLayoutId id="2147483918" r:id="rId3"/>
    <p:sldLayoutId id="2147483919" r:id="rId4"/>
    <p:sldLayoutId id="2147483920" r:id="rId5"/>
    <p:sldLayoutId id="2147483921" r:id="rId6"/>
    <p:sldLayoutId id="2147483922" r:id="rId7"/>
    <p:sldLayoutId id="2147483923" r:id="rId8"/>
    <p:sldLayoutId id="2147483924" r:id="rId9"/>
    <p:sldLayoutId id="2147483925" r:id="rId10"/>
    <p:sldLayoutId id="2147483926" r:id="rId11"/>
  </p:sldLayoutIdLst>
  <p:transition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FB3980-8AB2-4677-B419-2514AD779D8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E5BEC8-FAF2-46AB-87ED-7460988B6FA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61277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0" r:id="rId1"/>
    <p:sldLayoutId id="2147483941" r:id="rId2"/>
    <p:sldLayoutId id="2147483942" r:id="rId3"/>
    <p:sldLayoutId id="2147483943" r:id="rId4"/>
    <p:sldLayoutId id="2147483944" r:id="rId5"/>
    <p:sldLayoutId id="2147483945" r:id="rId6"/>
    <p:sldLayoutId id="2147483946" r:id="rId7"/>
    <p:sldLayoutId id="2147483947" r:id="rId8"/>
    <p:sldLayoutId id="2147483948" r:id="rId9"/>
    <p:sldLayoutId id="2147483949" r:id="rId10"/>
    <p:sldLayoutId id="2147483950" r:id="rId11"/>
  </p:sldLayoutIdLst>
  <p:transition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4.xml"/><Relationship Id="rId4" Type="http://schemas.openxmlformats.org/officeDocument/2006/relationships/hyperlink" Target="http://radionavlab.ae.utexas.edu/images/stories/files/papers/PMUAndUAVSpoofingION2012.pdf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radionavlab.ae.utexas.edu/images/stories/files/papers/unmannedCapture.pdf" TargetMode="External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3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3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3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0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86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5.xml"/><Relationship Id="rId4" Type="http://schemas.openxmlformats.org/officeDocument/2006/relationships/image" Target="../media/image51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5.xml"/><Relationship Id="rId4" Type="http://schemas.openxmlformats.org/officeDocument/2006/relationships/image" Target="../media/image51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5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53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228600" y="3985633"/>
            <a:ext cx="9601200" cy="699490"/>
          </a:xfrm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>
            <a:normAutofit fontScale="90000"/>
          </a:bodyPr>
          <a:lstStyle/>
          <a:p>
            <a:r>
              <a:rPr lang="en-US" sz="4000" dirty="0" smtClean="0">
                <a:latin typeface="Calibri" pitchFamily="34" charset="0"/>
              </a:rPr>
              <a:t>Secure PNT for Autonomous Systems</a:t>
            </a:r>
            <a:r>
              <a:rPr lang="en-US" dirty="0" smtClean="0">
                <a:latin typeface="Calibri" pitchFamily="34" charset="0"/>
              </a:rPr>
              <a:t/>
            </a:r>
            <a:br>
              <a:rPr lang="en-US" dirty="0" smtClean="0">
                <a:latin typeface="Calibri" pitchFamily="34" charset="0"/>
              </a:rPr>
            </a:br>
            <a:endParaRPr lang="en-US" sz="2700" dirty="0">
              <a:latin typeface="Calibri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5183956"/>
            <a:ext cx="9144000" cy="23622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Calibri" pitchFamily="34" charset="0"/>
              </a:rPr>
              <a:t>Todd Humphreys  |  Aerospace Engineering</a:t>
            </a:r>
          </a:p>
          <a:p>
            <a:r>
              <a:rPr lang="en-US" dirty="0" smtClean="0">
                <a:solidFill>
                  <a:schemeClr val="bg1"/>
                </a:solidFill>
                <a:latin typeface="Calibri" pitchFamily="34" charset="0"/>
              </a:rPr>
              <a:t>The University of Texas at Austin</a:t>
            </a:r>
          </a:p>
          <a:p>
            <a:endParaRPr lang="en-US" sz="1400" dirty="0" smtClean="0">
              <a:solidFill>
                <a:schemeClr val="bg1"/>
              </a:solidFill>
              <a:latin typeface="Calibri" pitchFamily="34" charset="0"/>
            </a:endParaRPr>
          </a:p>
          <a:p>
            <a:r>
              <a:rPr lang="en-US" sz="1400" dirty="0" smtClean="0">
                <a:solidFill>
                  <a:schemeClr val="bg1"/>
                </a:solidFill>
                <a:latin typeface="Calibri" pitchFamily="34" charset="0"/>
              </a:rPr>
              <a:t>Stanford PNT Challenges and Opportunities Symposium | November 14,  2013</a:t>
            </a:r>
          </a:p>
          <a:p>
            <a:endParaRPr lang="en-US" dirty="0">
              <a:latin typeface="Calibri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1">
                <a:lumMod val="85000"/>
                <a:lumOff val="15000"/>
                <a:alpha val="77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todd\Desktop\UT Hornet Mini 00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1799" y="267107"/>
            <a:ext cx="8325013" cy="624376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42142016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farm9.staticflickr.com/8008/7456385602_f2995369db_h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74511"/>
            <a:ext cx="9144000" cy="6086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193988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todd\Documents\research\navsec\pics\drone capture montag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10836" y="307414"/>
            <a:ext cx="9376522" cy="6250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77821" y="6483887"/>
            <a:ext cx="9066179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>
                <a:solidFill>
                  <a:schemeClr val="bg1"/>
                </a:solidFill>
              </a:rPr>
              <a:t>D.P. Shepard, J.A. </a:t>
            </a:r>
            <a:r>
              <a:rPr lang="en-US" sz="900" dirty="0" err="1">
                <a:solidFill>
                  <a:schemeClr val="bg1"/>
                </a:solidFill>
              </a:rPr>
              <a:t>Bhatti</a:t>
            </a:r>
            <a:r>
              <a:rPr lang="en-US" sz="900" dirty="0">
                <a:solidFill>
                  <a:schemeClr val="bg1"/>
                </a:solidFill>
              </a:rPr>
              <a:t>, T.E. Humphreys, A.A. </a:t>
            </a:r>
            <a:r>
              <a:rPr lang="en-US" sz="900" dirty="0" err="1">
                <a:solidFill>
                  <a:schemeClr val="bg1"/>
                </a:solidFill>
              </a:rPr>
              <a:t>Fansler</a:t>
            </a:r>
            <a:r>
              <a:rPr lang="en-US" sz="900" dirty="0">
                <a:solidFill>
                  <a:schemeClr val="bg1"/>
                </a:solidFill>
              </a:rPr>
              <a:t>, "</a:t>
            </a:r>
            <a:r>
              <a:rPr lang="en-US" sz="900" dirty="0">
                <a:solidFill>
                  <a:schemeClr val="bg1"/>
                </a:solidFill>
                <a:hlinkClick r:id="rId4" tooltip="Evaluation of Smart Grid and Civilian UAV Vulnerability to GPS Spoofing Attacks"/>
              </a:rPr>
              <a:t>Evaluation of Smart Grid and Civilian UAV Vulnerability to GPS Spoofing Attacks</a:t>
            </a:r>
            <a:r>
              <a:rPr lang="en-US" sz="900" dirty="0">
                <a:solidFill>
                  <a:schemeClr val="bg1"/>
                </a:solidFill>
              </a:rPr>
              <a:t>," Proc. ION GNSS, Nashville, TN, 2012.</a:t>
            </a:r>
            <a:endParaRPr lang="en-US" sz="9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101486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1">
                <a:lumMod val="85000"/>
                <a:lumOff val="15000"/>
                <a:alpha val="77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9679" y="2573744"/>
            <a:ext cx="4623299" cy="25422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09" y="1239265"/>
            <a:ext cx="4301963" cy="2360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4808" y="1242760"/>
            <a:ext cx="4606595" cy="1272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08" y="3752157"/>
            <a:ext cx="4301963" cy="13493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8405868" y="2046740"/>
            <a:ext cx="6719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PLL</a:t>
            </a:r>
            <a:endParaRPr lang="en-US"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3574154" y="1263516"/>
            <a:ext cx="7072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DLL</a:t>
            </a:r>
            <a:endParaRPr lang="en-US" sz="2800" dirty="0"/>
          </a:p>
        </p:txBody>
      </p:sp>
      <p:sp>
        <p:nvSpPr>
          <p:cNvPr id="8" name="TextBox 7"/>
          <p:cNvSpPr txBox="1"/>
          <p:nvPr/>
        </p:nvSpPr>
        <p:spPr>
          <a:xfrm>
            <a:off x="938873" y="5119026"/>
            <a:ext cx="22310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Results from live </a:t>
            </a:r>
            <a:r>
              <a:rPr lang="en-US" dirty="0"/>
              <a:t>t</a:t>
            </a:r>
            <a:r>
              <a:rPr lang="en-US" sz="1800" dirty="0" smtClean="0"/>
              <a:t>ests</a:t>
            </a:r>
            <a:endParaRPr lang="en-US" sz="1800" dirty="0"/>
          </a:p>
        </p:txBody>
      </p:sp>
      <p:sp>
        <p:nvSpPr>
          <p:cNvPr id="9" name="TextBox 8"/>
          <p:cNvSpPr txBox="1"/>
          <p:nvPr/>
        </p:nvSpPr>
        <p:spPr>
          <a:xfrm>
            <a:off x="5225284" y="5101531"/>
            <a:ext cx="30456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Allowable Doppler uncertainty</a:t>
            </a:r>
            <a:endParaRPr lang="en-US" sz="1800" dirty="0"/>
          </a:p>
        </p:txBody>
      </p:sp>
      <p:sp>
        <p:nvSpPr>
          <p:cNvPr id="11" name="Rectangle 10"/>
          <p:cNvSpPr/>
          <p:nvPr/>
        </p:nvSpPr>
        <p:spPr>
          <a:xfrm>
            <a:off x="566107" y="5698795"/>
            <a:ext cx="8144669" cy="954107"/>
          </a:xfrm>
          <a:prstGeom prst="rect">
            <a:avLst/>
          </a:prstGeom>
          <a:solidFill>
            <a:schemeClr val="accent3"/>
          </a:solidFill>
        </p:spPr>
        <p:txBody>
          <a:bodyPr wrap="square">
            <a:spAutoFit/>
          </a:bodyPr>
          <a:lstStyle/>
          <a:p>
            <a:pPr algn="ctr"/>
            <a:r>
              <a:rPr lang="en-US" sz="2800" dirty="0"/>
              <a:t>Ironically, commercial </a:t>
            </a:r>
            <a:r>
              <a:rPr lang="en-US" sz="2800" dirty="0" smtClean="0"/>
              <a:t>receivers’ robustness </a:t>
            </a:r>
            <a:r>
              <a:rPr lang="en-US" sz="2800" dirty="0"/>
              <a:t>makes </a:t>
            </a:r>
            <a:r>
              <a:rPr lang="en-US" sz="2800" dirty="0" smtClean="0"/>
              <a:t>them easier </a:t>
            </a:r>
            <a:r>
              <a:rPr lang="en-US" sz="2800" dirty="0"/>
              <a:t>to covertly capture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696310" y="194525"/>
            <a:ext cx="77724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/>
              <a:t>Covert GNSS Receiver Capture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56194080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1">
                <a:lumMod val="85000"/>
                <a:lumOff val="15000"/>
                <a:alpha val="77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831" y="1221397"/>
            <a:ext cx="4306861" cy="35386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8851" y="1221397"/>
            <a:ext cx="4467827" cy="35386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242006" y="5259947"/>
            <a:ext cx="8682066" cy="954107"/>
          </a:xfrm>
          <a:prstGeom prst="rect">
            <a:avLst/>
          </a:prstGeom>
          <a:solidFill>
            <a:schemeClr val="accent3"/>
          </a:solidFill>
        </p:spPr>
        <p:txBody>
          <a:bodyPr wrap="square">
            <a:spAutoFit/>
          </a:bodyPr>
          <a:lstStyle/>
          <a:p>
            <a:pPr algn="ctr"/>
            <a:r>
              <a:rPr lang="en-US" sz="2800" smtClean="0"/>
              <a:t>Stable </a:t>
            </a:r>
            <a:r>
              <a:rPr lang="en-US" sz="2800" dirty="0" smtClean="0"/>
              <a:t>covert post-</a:t>
            </a:r>
            <a:r>
              <a:rPr lang="en-US" sz="2800" dirty="0" err="1" smtClean="0"/>
              <a:t>captue</a:t>
            </a:r>
            <a:r>
              <a:rPr lang="en-US" sz="2800" dirty="0" smtClean="0"/>
              <a:t> UAV control is possible provided the </a:t>
            </a:r>
            <a:r>
              <a:rPr lang="en-US" sz="2800" dirty="0" err="1" smtClean="0"/>
              <a:t>spoofer</a:t>
            </a:r>
            <a:r>
              <a:rPr lang="en-US" sz="2800" dirty="0" smtClean="0"/>
              <a:t> can learn the target’s flight pattern</a:t>
            </a:r>
            <a:endParaRPr lang="en-US" sz="2800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324100" y="148225"/>
            <a:ext cx="846871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/>
              <a:t>Covert Post-Capture UAV Control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01259154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1">
                <a:lumMod val="85000"/>
                <a:lumOff val="15000"/>
                <a:alpha val="77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911" y="166149"/>
            <a:ext cx="7109160" cy="53318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Rectangle 2"/>
          <p:cNvSpPr/>
          <p:nvPr/>
        </p:nvSpPr>
        <p:spPr>
          <a:xfrm>
            <a:off x="1632039" y="5623899"/>
            <a:ext cx="6065135" cy="523220"/>
          </a:xfrm>
          <a:prstGeom prst="rect">
            <a:avLst/>
          </a:prstGeom>
          <a:solidFill>
            <a:schemeClr val="accent3"/>
          </a:solidFill>
        </p:spPr>
        <p:txBody>
          <a:bodyPr wrap="square">
            <a:spAutoFit/>
          </a:bodyPr>
          <a:lstStyle/>
          <a:p>
            <a:pPr algn="ctr"/>
            <a:r>
              <a:rPr lang="en-US" sz="2800" dirty="0" smtClean="0"/>
              <a:t>Crashing is easier than control</a:t>
            </a:r>
            <a:endParaRPr lang="en-US" sz="2800" dirty="0"/>
          </a:p>
        </p:txBody>
      </p:sp>
      <p:sp>
        <p:nvSpPr>
          <p:cNvPr id="4" name="Rectangle 3"/>
          <p:cNvSpPr/>
          <p:nvPr/>
        </p:nvSpPr>
        <p:spPr>
          <a:xfrm>
            <a:off x="1024891" y="6245611"/>
            <a:ext cx="731519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A.J. Kerns, D.P. Shepard, J.A. </a:t>
            </a:r>
            <a:r>
              <a:rPr lang="en-US" sz="1400" dirty="0" err="1"/>
              <a:t>Bhatti</a:t>
            </a:r>
            <a:r>
              <a:rPr lang="en-US" sz="1400" dirty="0"/>
              <a:t>, T.E. Humphreys, </a:t>
            </a:r>
            <a:endParaRPr lang="en-US" sz="1400" dirty="0" smtClean="0"/>
          </a:p>
          <a:p>
            <a:r>
              <a:rPr lang="en-US" sz="1400" dirty="0" smtClean="0"/>
              <a:t>"</a:t>
            </a:r>
            <a:r>
              <a:rPr lang="en-US" sz="1400" dirty="0">
                <a:hlinkClick r:id="rId3" tooltip="Unmanned Aircraft Capture and Control via GPS Spoofing"/>
              </a:rPr>
              <a:t>Unmanned Aircraft Capture and Control via GPS Spoofing</a:t>
            </a:r>
            <a:r>
              <a:rPr lang="en-US" sz="1400" dirty="0" smtClean="0"/>
              <a:t>,“ Journal </a:t>
            </a:r>
            <a:r>
              <a:rPr lang="en-US" sz="1400" dirty="0"/>
              <a:t>of Field Robotics, submitted.</a:t>
            </a:r>
          </a:p>
        </p:txBody>
      </p:sp>
    </p:spTree>
    <p:extLst>
      <p:ext uri="{BB962C8B-B14F-4D97-AF65-F5344CB8AC3E}">
        <p14:creationId xmlns:p14="http://schemas.microsoft.com/office/powerpoint/2010/main" val="25699717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1">
                <a:lumMod val="85000"/>
                <a:lumOff val="15000"/>
                <a:alpha val="77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upload.wikimedia.org/wikipedia/en/6/6a/SXSW_2013_Log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169" y="1115378"/>
            <a:ext cx="7822715" cy="4592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111829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todd\Desktop\yachtDocuments\mediaPacket\pictures\wrod_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37032" y="5713"/>
            <a:ext cx="10275170" cy="6850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806931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todd\Desktop\yachtDocuments\mediaPacket\pictures\team_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3550" y="0"/>
            <a:ext cx="1032552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980057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todd\Desktop\yachtDocuments\mediaPacket\pictures\CSC_012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1800"/>
            <a:ext cx="9144000" cy="6073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108369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1">
                <a:lumMod val="85000"/>
                <a:lumOff val="15000"/>
                <a:alpha val="77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 txBox="1">
            <a:spLocks/>
          </p:cNvSpPr>
          <p:nvPr/>
        </p:nvSpPr>
        <p:spPr>
          <a:xfrm>
            <a:off x="487018" y="1097429"/>
            <a:ext cx="8153400" cy="5501334"/>
          </a:xfrm>
          <a:prstGeom prst="rect">
            <a:avLst/>
          </a:prstGeom>
        </p:spPr>
        <p:txBody>
          <a:bodyPr/>
          <a:lstStyle/>
          <a:p>
            <a:pPr>
              <a:spcBef>
                <a:spcPct val="20000"/>
              </a:spcBef>
              <a:defRPr/>
            </a:pPr>
            <a:r>
              <a:rPr lang="en-US" sz="3200" dirty="0" smtClean="0">
                <a:solidFill>
                  <a:prstClr val="black"/>
                </a:solidFill>
              </a:rPr>
              <a:t>University of Texas Radionavigation Lab graduate students </a:t>
            </a:r>
            <a:r>
              <a:rPr lang="en-US" sz="3200" b="1" dirty="0" err="1" smtClean="0">
                <a:solidFill>
                  <a:prstClr val="black"/>
                </a:solidFill>
              </a:rPr>
              <a:t>Jahshan</a:t>
            </a:r>
            <a:r>
              <a:rPr lang="en-US" sz="3200" b="1" dirty="0" smtClean="0">
                <a:solidFill>
                  <a:prstClr val="black"/>
                </a:solidFill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</a:rPr>
              <a:t>Bhatti</a:t>
            </a:r>
            <a:r>
              <a:rPr lang="en-US" sz="3200" b="1" dirty="0" smtClean="0">
                <a:solidFill>
                  <a:prstClr val="black"/>
                </a:solidFill>
              </a:rPr>
              <a:t>, Kyle Wesson, Ken </a:t>
            </a:r>
            <a:r>
              <a:rPr lang="en-US" sz="3200" b="1" dirty="0" err="1" smtClean="0">
                <a:solidFill>
                  <a:prstClr val="black"/>
                </a:solidFill>
              </a:rPr>
              <a:t>Pesyna</a:t>
            </a:r>
            <a:r>
              <a:rPr lang="en-US" sz="3200" b="1" dirty="0" smtClean="0">
                <a:solidFill>
                  <a:prstClr val="black"/>
                </a:solidFill>
              </a:rPr>
              <a:t>, Zak </a:t>
            </a:r>
            <a:r>
              <a:rPr lang="en-US" sz="3200" b="1" dirty="0" err="1" smtClean="0">
                <a:solidFill>
                  <a:prstClr val="black"/>
                </a:solidFill>
              </a:rPr>
              <a:t>Kassas</a:t>
            </a:r>
            <a:r>
              <a:rPr lang="en-US" sz="3200" b="1" dirty="0" smtClean="0">
                <a:solidFill>
                  <a:prstClr val="black"/>
                </a:solidFill>
              </a:rPr>
              <a:t>, Daniel Shepard, and Andrew Kerns</a:t>
            </a:r>
          </a:p>
          <a:p>
            <a:pPr>
              <a:spcBef>
                <a:spcPct val="20000"/>
              </a:spcBef>
              <a:defRPr/>
            </a:pPr>
            <a:endParaRPr lang="en-US" sz="3200" b="1" dirty="0">
              <a:solidFill>
                <a:prstClr val="black"/>
              </a:solidFill>
            </a:endParaRPr>
          </a:p>
          <a:p>
            <a:pPr>
              <a:spcBef>
                <a:spcPct val="20000"/>
              </a:spcBef>
              <a:defRPr/>
            </a:pPr>
            <a:endParaRPr lang="en-US" sz="3200" b="1" dirty="0" smtClean="0">
              <a:solidFill>
                <a:prstClr val="black"/>
              </a:solidFill>
            </a:endParaRPr>
          </a:p>
          <a:p>
            <a:pPr>
              <a:spcBef>
                <a:spcPct val="20000"/>
              </a:spcBef>
              <a:defRPr/>
            </a:pPr>
            <a:endParaRPr lang="en-US" sz="3200" b="1" dirty="0">
              <a:solidFill>
                <a:prstClr val="black"/>
              </a:solidFill>
            </a:endParaRPr>
          </a:p>
          <a:p>
            <a:pPr>
              <a:spcBef>
                <a:spcPct val="20000"/>
              </a:spcBef>
              <a:defRPr/>
            </a:pPr>
            <a:endParaRPr lang="en-US" sz="3200" dirty="0" smtClean="0">
              <a:solidFill>
                <a:prstClr val="black"/>
              </a:solidFill>
            </a:endParaRPr>
          </a:p>
          <a:p>
            <a:pPr>
              <a:spcBef>
                <a:spcPct val="20000"/>
              </a:spcBef>
              <a:defRPr/>
            </a:pPr>
            <a:r>
              <a:rPr lang="en-US" sz="3200" dirty="0" smtClean="0">
                <a:solidFill>
                  <a:prstClr val="black"/>
                </a:solidFill>
              </a:rPr>
              <a:t>Master Andrew Schofield, </a:t>
            </a:r>
          </a:p>
          <a:p>
            <a:pPr>
              <a:spcBef>
                <a:spcPct val="20000"/>
              </a:spcBef>
              <a:defRPr/>
            </a:pPr>
            <a:r>
              <a:rPr lang="en-US" sz="3200" dirty="0" smtClean="0">
                <a:solidFill>
                  <a:prstClr val="black"/>
                </a:solidFill>
              </a:rPr>
              <a:t>The White Rose of </a:t>
            </a:r>
            <a:r>
              <a:rPr lang="en-US" sz="3200" dirty="0" err="1" smtClean="0">
                <a:solidFill>
                  <a:prstClr val="black"/>
                </a:solidFill>
              </a:rPr>
              <a:t>Drachs</a:t>
            </a:r>
            <a:endParaRPr lang="en-US" sz="3200" dirty="0" smtClean="0">
              <a:solidFill>
                <a:prstClr val="black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76977" y="252658"/>
            <a:ext cx="583608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 smtClean="0">
                <a:solidFill>
                  <a:prstClr val="black"/>
                </a:solidFill>
              </a:rPr>
              <a:t>Acknowledgements</a:t>
            </a:r>
            <a:endParaRPr lang="en-US" sz="5400" dirty="0">
              <a:solidFill>
                <a:prstClr val="black"/>
              </a:solidFill>
            </a:endParaRPr>
          </a:p>
        </p:txBody>
      </p:sp>
      <p:pic>
        <p:nvPicPr>
          <p:cNvPr id="1030" name="Picture 6" descr="k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4729" y="3257529"/>
            <a:ext cx="1333860" cy="14373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C:\Users\todd\Desktop\rnlPhotos\DSC_001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728" y="3267400"/>
            <a:ext cx="1304419" cy="14274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 descr="C:\Users\todd\Desktop\rnlPhotos\DSC_002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664268" y="3323131"/>
            <a:ext cx="1447801" cy="13363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12" descr="C:\Users\todd\Desktop\rnlPhotos\DSC_002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042425" y="3386191"/>
            <a:ext cx="1447800" cy="12102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14" descr="C:\Users\todd\Desktop\rnlPhotos\DSC_004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237800" y="3330349"/>
            <a:ext cx="1447801" cy="13219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Picture 15" descr="C:\Users\todd\Desktop\rnlPhotos\DSC_0054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881"/>
          <a:stretch>
            <a:fillRect/>
          </a:stretch>
        </p:blipFill>
        <p:spPr bwMode="auto">
          <a:xfrm>
            <a:off x="1799353" y="3267402"/>
            <a:ext cx="1371600" cy="1447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39" name="Picture 15" descr="C:\Users\todd\Desktop\yachtDocuments\pictures\DSC_0086 (2)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87" t="23962" r="55052" b="46080"/>
          <a:stretch/>
        </p:blipFill>
        <p:spPr bwMode="auto">
          <a:xfrm>
            <a:off x="5068127" y="5090475"/>
            <a:ext cx="1333503" cy="15195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547096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todd\Desktop\yachtDocuments\mediaPacket\pictures\costa_concordia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26559" y="395926"/>
            <a:ext cx="9182179" cy="6098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609261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1">
                <a:lumMod val="85000"/>
                <a:lumOff val="15000"/>
                <a:alpha val="77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todd\Desktop\yachtDocuments\mediaPacket\pictures\IMG_352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029540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todd\Desktop\yachtDocuments\mediaPacket\pictures\spoofing_equipmen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2373"/>
            <a:ext cx="9144000" cy="6073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872374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todd\Desktop\yachtDocuments\mediaPacket\pictures\jahshan_attack_posture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2373"/>
            <a:ext cx="9144000" cy="6073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411229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1">
                <a:lumMod val="85000"/>
                <a:lumOff val="15000"/>
                <a:alpha val="77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5" t="2837" r="1901" b="1986"/>
          <a:stretch/>
        </p:blipFill>
        <p:spPr bwMode="auto">
          <a:xfrm>
            <a:off x="-1486940" y="0"/>
            <a:ext cx="1229534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3925190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todd\Desktop\yachtDocuments\mediaPacket\pictures\shipsNavigationSystemShowing415metersBelowSeaLeve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0928"/>
            <a:ext cx="9144000" cy="6076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171010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1">
                <a:lumMod val="85000"/>
                <a:lumOff val="15000"/>
                <a:alpha val="77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todd\Desktop\yachtDocuments\mediaPacket\pictures\impossibleCourseOverLandInCorinthCanal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345"/>
          <a:stretch/>
        </p:blipFill>
        <p:spPr bwMode="auto">
          <a:xfrm>
            <a:off x="-15767" y="-394138"/>
            <a:ext cx="9500164" cy="7457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536118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1">
                <a:lumMod val="85000"/>
                <a:lumOff val="15000"/>
                <a:alpha val="77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324100" y="148225"/>
            <a:ext cx="846871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/>
              <a:t>Covert Post-Capture Ship Control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/>
        </p:nvSpPr>
        <p:spPr>
          <a:xfrm>
            <a:off x="496112" y="1360216"/>
            <a:ext cx="8229600" cy="2133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smtClean="0"/>
              <a:t>If the </a:t>
            </a:r>
            <a:r>
              <a:rPr lang="en-US" dirty="0" err="1" smtClean="0"/>
              <a:t>spoofer</a:t>
            </a:r>
            <a:r>
              <a:rPr lang="en-US" dirty="0" smtClean="0"/>
              <a:t> has an estimate of the </a:t>
            </a:r>
            <a:r>
              <a:rPr lang="en-US" dirty="0" err="1" smtClean="0"/>
              <a:t>rhumb</a:t>
            </a:r>
            <a:r>
              <a:rPr lang="en-US" dirty="0" smtClean="0"/>
              <a:t> line that the ship is following, then the </a:t>
            </a:r>
            <a:r>
              <a:rPr lang="en-US" dirty="0" err="1" smtClean="0"/>
              <a:t>spoofer</a:t>
            </a:r>
            <a:r>
              <a:rPr lang="en-US" dirty="0" smtClean="0"/>
              <a:t> can employ a saturating PD controller to covertly force the ship to track a reference cross-track position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768497" y="3560330"/>
            <a:ext cx="7504888" cy="2672572"/>
            <a:chOff x="1371600" y="4038600"/>
            <a:chExt cx="6858000" cy="1969532"/>
          </a:xfrm>
        </p:grpSpPr>
        <p:sp>
          <p:nvSpPr>
            <p:cNvPr id="5" name="TextBox 13"/>
            <p:cNvSpPr txBox="1"/>
            <p:nvPr/>
          </p:nvSpPr>
          <p:spPr>
            <a:xfrm>
              <a:off x="7162800" y="4038600"/>
              <a:ext cx="1066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 smtClean="0"/>
                <a:t>y (spoof)</a:t>
              </a:r>
              <a:endParaRPr lang="en-US" dirty="0"/>
            </a:p>
          </p:txBody>
        </p:sp>
        <p:cxnSp>
          <p:nvCxnSpPr>
            <p:cNvPr id="6" name="Straight Arrow Connector 5"/>
            <p:cNvCxnSpPr/>
            <p:nvPr/>
          </p:nvCxnSpPr>
          <p:spPr>
            <a:xfrm>
              <a:off x="1447800" y="4457700"/>
              <a:ext cx="6553200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TextBox 16"/>
            <p:cNvSpPr txBox="1"/>
            <p:nvPr/>
          </p:nvSpPr>
          <p:spPr>
            <a:xfrm>
              <a:off x="1371600" y="4038600"/>
              <a:ext cx="914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 smtClean="0"/>
                <a:t>y (true)</a:t>
              </a:r>
              <a:endParaRPr lang="en-US" dirty="0"/>
            </a:p>
          </p:txBody>
        </p:sp>
        <p:sp>
          <p:nvSpPr>
            <p:cNvPr id="8" name="Oval 7"/>
            <p:cNvSpPr/>
            <p:nvPr/>
          </p:nvSpPr>
          <p:spPr>
            <a:xfrm>
              <a:off x="7028872" y="4389580"/>
              <a:ext cx="152400" cy="1524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dirty="0" smtClean="0"/>
                <a:t>+</a:t>
              </a:r>
              <a:endParaRPr lang="en-US" dirty="0"/>
            </a:p>
          </p:txBody>
        </p:sp>
        <p:cxnSp>
          <p:nvCxnSpPr>
            <p:cNvPr id="9" name="Shape 18"/>
            <p:cNvCxnSpPr>
              <a:stCxn id="10" idx="3"/>
              <a:endCxn id="8" idx="4"/>
            </p:cNvCxnSpPr>
            <p:nvPr/>
          </p:nvCxnSpPr>
          <p:spPr>
            <a:xfrm flipV="1">
              <a:off x="6883396" y="4541980"/>
              <a:ext cx="221676" cy="982520"/>
            </a:xfrm>
            <a:prstGeom prst="bentConnector2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Rectangle 9"/>
            <p:cNvSpPr/>
            <p:nvPr/>
          </p:nvSpPr>
          <p:spPr>
            <a:xfrm>
              <a:off x="6349996" y="5257800"/>
              <a:ext cx="533400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dirty="0" smtClean="0"/>
                <a:t>1/s</a:t>
              </a:r>
              <a:endParaRPr lang="en-US" dirty="0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2743200" y="5257800"/>
              <a:ext cx="533400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dirty="0" smtClean="0"/>
                <a:t>P</a:t>
              </a:r>
              <a:endParaRPr lang="en-US" dirty="0"/>
            </a:p>
          </p:txBody>
        </p:sp>
        <p:sp>
          <p:nvSpPr>
            <p:cNvPr id="12" name="Oval 11"/>
            <p:cNvSpPr/>
            <p:nvPr/>
          </p:nvSpPr>
          <p:spPr>
            <a:xfrm>
              <a:off x="2209800" y="5458692"/>
              <a:ext cx="152400" cy="1524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dirty="0" smtClean="0"/>
                <a:t>+</a:t>
              </a:r>
              <a:endParaRPr lang="en-US" dirty="0"/>
            </a:p>
          </p:txBody>
        </p:sp>
        <p:cxnSp>
          <p:nvCxnSpPr>
            <p:cNvPr id="13" name="Straight Arrow Connector 12"/>
            <p:cNvCxnSpPr>
              <a:endCxn id="12" idx="0"/>
            </p:cNvCxnSpPr>
            <p:nvPr/>
          </p:nvCxnSpPr>
          <p:spPr>
            <a:xfrm>
              <a:off x="2286000" y="4468092"/>
              <a:ext cx="0" cy="99060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Rectangle 13"/>
            <p:cNvSpPr/>
            <p:nvPr/>
          </p:nvSpPr>
          <p:spPr>
            <a:xfrm>
              <a:off x="5329376" y="5257800"/>
              <a:ext cx="533400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dirty="0" smtClean="0"/>
                <a:t>1/s</a:t>
              </a:r>
              <a:endParaRPr lang="en-US" dirty="0"/>
            </a:p>
          </p:txBody>
        </p:sp>
        <p:cxnSp>
          <p:nvCxnSpPr>
            <p:cNvPr id="15" name="Straight Arrow Connector 14"/>
            <p:cNvCxnSpPr>
              <a:endCxn id="12" idx="2"/>
            </p:cNvCxnSpPr>
            <p:nvPr/>
          </p:nvCxnSpPr>
          <p:spPr>
            <a:xfrm>
              <a:off x="1447800" y="5534892"/>
              <a:ext cx="762000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44"/>
            <p:cNvSpPr txBox="1"/>
            <p:nvPr/>
          </p:nvSpPr>
          <p:spPr>
            <a:xfrm>
              <a:off x="1371600" y="5638800"/>
              <a:ext cx="1371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 smtClean="0"/>
                <a:t>y (reference)</a:t>
              </a:r>
              <a:endParaRPr lang="en-US" dirty="0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3505200" y="5257800"/>
              <a:ext cx="533400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dirty="0" smtClean="0"/>
                <a:t>sat</a:t>
              </a:r>
              <a:endParaRPr lang="en-US" dirty="0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4267200" y="5257800"/>
              <a:ext cx="533400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dirty="0" smtClean="0"/>
                <a:t>-K</a:t>
              </a:r>
              <a:endParaRPr lang="en-US" dirty="0"/>
            </a:p>
          </p:txBody>
        </p:sp>
        <p:cxnSp>
          <p:nvCxnSpPr>
            <p:cNvPr id="19" name="Straight Arrow Connector 18"/>
            <p:cNvCxnSpPr>
              <a:stCxn id="14" idx="3"/>
              <a:endCxn id="10" idx="1"/>
            </p:cNvCxnSpPr>
            <p:nvPr/>
          </p:nvCxnSpPr>
          <p:spPr>
            <a:xfrm>
              <a:off x="5862776" y="5524500"/>
              <a:ext cx="487220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Rectangle 19"/>
            <p:cNvSpPr/>
            <p:nvPr/>
          </p:nvSpPr>
          <p:spPr>
            <a:xfrm>
              <a:off x="5329376" y="4562764"/>
              <a:ext cx="533400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dirty="0" smtClean="0"/>
                <a:t>-C</a:t>
              </a:r>
              <a:endParaRPr lang="en-US" dirty="0"/>
            </a:p>
          </p:txBody>
        </p:sp>
        <p:sp>
          <p:nvSpPr>
            <p:cNvPr id="21" name="Oval 20"/>
            <p:cNvSpPr/>
            <p:nvPr/>
          </p:nvSpPr>
          <p:spPr>
            <a:xfrm>
              <a:off x="4989944" y="5456380"/>
              <a:ext cx="152400" cy="1524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dirty="0" smtClean="0"/>
                <a:t>+</a:t>
              </a:r>
              <a:endParaRPr lang="en-US" dirty="0"/>
            </a:p>
          </p:txBody>
        </p:sp>
        <p:cxnSp>
          <p:nvCxnSpPr>
            <p:cNvPr id="22" name="Shape 59"/>
            <p:cNvCxnSpPr>
              <a:endCxn id="20" idx="3"/>
            </p:cNvCxnSpPr>
            <p:nvPr/>
          </p:nvCxnSpPr>
          <p:spPr>
            <a:xfrm rot="16200000" flipV="1">
              <a:off x="5631292" y="5060948"/>
              <a:ext cx="696192" cy="233224"/>
            </a:xfrm>
            <a:prstGeom prst="bentConnector2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hape 62"/>
            <p:cNvCxnSpPr>
              <a:stCxn id="20" idx="1"/>
              <a:endCxn id="21" idx="0"/>
            </p:cNvCxnSpPr>
            <p:nvPr/>
          </p:nvCxnSpPr>
          <p:spPr>
            <a:xfrm rot="10800000" flipV="1">
              <a:off x="5066144" y="4829464"/>
              <a:ext cx="263232" cy="626916"/>
            </a:xfrm>
            <a:prstGeom prst="bentConnector2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>
              <a:stCxn id="12" idx="6"/>
              <a:endCxn id="11" idx="1"/>
            </p:cNvCxnSpPr>
            <p:nvPr/>
          </p:nvCxnSpPr>
          <p:spPr>
            <a:xfrm flipV="1">
              <a:off x="2362200" y="5524500"/>
              <a:ext cx="381000" cy="10392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>
              <a:stCxn id="11" idx="3"/>
              <a:endCxn id="17" idx="1"/>
            </p:cNvCxnSpPr>
            <p:nvPr/>
          </p:nvCxnSpPr>
          <p:spPr>
            <a:xfrm>
              <a:off x="3276600" y="5524500"/>
              <a:ext cx="228600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>
              <a:stCxn id="17" idx="3"/>
              <a:endCxn id="18" idx="1"/>
            </p:cNvCxnSpPr>
            <p:nvPr/>
          </p:nvCxnSpPr>
          <p:spPr>
            <a:xfrm>
              <a:off x="4038600" y="5524500"/>
              <a:ext cx="228600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>
              <a:stCxn id="18" idx="3"/>
              <a:endCxn id="21" idx="2"/>
            </p:cNvCxnSpPr>
            <p:nvPr/>
          </p:nvCxnSpPr>
          <p:spPr>
            <a:xfrm>
              <a:off x="4800600" y="5524500"/>
              <a:ext cx="189344" cy="808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/>
            <p:cNvCxnSpPr>
              <a:stCxn id="21" idx="6"/>
              <a:endCxn id="14" idx="1"/>
            </p:cNvCxnSpPr>
            <p:nvPr/>
          </p:nvCxnSpPr>
          <p:spPr>
            <a:xfrm flipV="1">
              <a:off x="5142344" y="5524500"/>
              <a:ext cx="187032" cy="808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76831195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1">
                <a:lumMod val="85000"/>
                <a:lumOff val="15000"/>
                <a:alpha val="77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:\My Documents\YachtSpoofing\stanford_spf_poschart.png"/>
          <p:cNvPicPr>
            <a:picLocks noGrp="1"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6047" y="1218230"/>
            <a:ext cx="4378130" cy="3271912"/>
          </a:xfrm>
          <a:prstGeom prst="rect">
            <a:avLst/>
          </a:prstGeom>
          <a:noFill/>
        </p:spPr>
      </p:pic>
      <p:pic>
        <p:nvPicPr>
          <p:cNvPr id="3" name="Picture 2" descr="L:\My Documents\YachtSpoofing\stanford_spf_nis.png"/>
          <p:cNvPicPr>
            <a:picLocks noGrp="1"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91453" y="1218231"/>
            <a:ext cx="4393880" cy="3295410"/>
          </a:xfrm>
          <a:prstGeom prst="rect">
            <a:avLst/>
          </a:prstGeom>
          <a:noFill/>
        </p:spPr>
      </p:pic>
      <p:sp>
        <p:nvSpPr>
          <p:cNvPr id="4" name="Rectangle 3"/>
          <p:cNvSpPr/>
          <p:nvPr/>
        </p:nvSpPr>
        <p:spPr>
          <a:xfrm>
            <a:off x="242006" y="5259947"/>
            <a:ext cx="8682066" cy="954107"/>
          </a:xfrm>
          <a:prstGeom prst="rect">
            <a:avLst/>
          </a:prstGeom>
          <a:solidFill>
            <a:schemeClr val="accent3"/>
          </a:solidFill>
        </p:spPr>
        <p:txBody>
          <a:bodyPr wrap="square">
            <a:spAutoFit/>
          </a:bodyPr>
          <a:lstStyle/>
          <a:p>
            <a:pPr algn="ctr"/>
            <a:r>
              <a:rPr lang="en-US" sz="2800" dirty="0" smtClean="0"/>
              <a:t>Stable covert post-</a:t>
            </a:r>
            <a:r>
              <a:rPr lang="en-US" sz="2800" dirty="0" err="1" smtClean="0"/>
              <a:t>captue</a:t>
            </a:r>
            <a:r>
              <a:rPr lang="en-US" sz="2800" dirty="0" smtClean="0"/>
              <a:t> ship control is possible provided the </a:t>
            </a:r>
            <a:r>
              <a:rPr lang="en-US" sz="2800" dirty="0" err="1" smtClean="0"/>
              <a:t>spoofer</a:t>
            </a:r>
            <a:r>
              <a:rPr lang="en-US" sz="2800" dirty="0" smtClean="0"/>
              <a:t> can estimate the ship’s </a:t>
            </a:r>
            <a:r>
              <a:rPr lang="en-US" sz="2800" dirty="0" err="1" smtClean="0"/>
              <a:t>rhumb</a:t>
            </a:r>
            <a:r>
              <a:rPr lang="en-US" sz="2800" dirty="0" smtClean="0"/>
              <a:t> line</a:t>
            </a:r>
            <a:endParaRPr lang="en-US" sz="2800" dirty="0"/>
          </a:p>
        </p:txBody>
      </p:sp>
      <p:sp>
        <p:nvSpPr>
          <p:cNvPr id="5" name="TextBox 13"/>
          <p:cNvSpPr txBox="1"/>
          <p:nvPr/>
        </p:nvSpPr>
        <p:spPr>
          <a:xfrm>
            <a:off x="2795302" y="3118278"/>
            <a:ext cx="10631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 smtClean="0"/>
              <a:t>Own ship</a:t>
            </a:r>
          </a:p>
          <a:p>
            <a:pPr algn="ctr"/>
            <a:r>
              <a:rPr lang="en-US" dirty="0" smtClean="0"/>
              <a:t>estimate</a:t>
            </a:r>
            <a:endParaRPr lang="en-US" dirty="0"/>
          </a:p>
        </p:txBody>
      </p:sp>
      <p:sp>
        <p:nvSpPr>
          <p:cNvPr id="6" name="TextBox 13"/>
          <p:cNvSpPr txBox="1"/>
          <p:nvPr/>
        </p:nvSpPr>
        <p:spPr>
          <a:xfrm>
            <a:off x="2388939" y="1444273"/>
            <a:ext cx="6833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 smtClean="0"/>
              <a:t>Truth</a:t>
            </a:r>
          </a:p>
        </p:txBody>
      </p:sp>
      <p:sp>
        <p:nvSpPr>
          <p:cNvPr id="7" name="TextBox 13"/>
          <p:cNvSpPr txBox="1"/>
          <p:nvPr/>
        </p:nvSpPr>
        <p:spPr>
          <a:xfrm>
            <a:off x="4640097" y="4467016"/>
            <a:ext cx="43692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 smtClean="0"/>
              <a:t>No alarms triggered by Chi-square-type test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324100" y="148225"/>
            <a:ext cx="846871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/>
              <a:t>Covert Post-Capture Ship Control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43929450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7" t="3333" r="2263" b="6429"/>
          <a:stretch/>
        </p:blipFill>
        <p:spPr bwMode="auto">
          <a:xfrm>
            <a:off x="-1" y="911775"/>
            <a:ext cx="9144001" cy="48810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2587315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1">
                <a:lumMod val="85000"/>
                <a:lumOff val="15000"/>
                <a:alpha val="77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8167" y="210880"/>
            <a:ext cx="4967925" cy="6449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468901" y="5373619"/>
            <a:ext cx="8196411" cy="830997"/>
          </a:xfrm>
          <a:prstGeom prst="rect">
            <a:avLst/>
          </a:prstGeom>
          <a:solidFill>
            <a:schemeClr val="accent3"/>
          </a:solidFill>
        </p:spPr>
        <p:txBody>
          <a:bodyPr wrap="none">
            <a:spAutoFit/>
          </a:bodyPr>
          <a:lstStyle/>
          <a:p>
            <a:r>
              <a:rPr lang="en-US" sz="2400" dirty="0" smtClean="0"/>
              <a:t>“routine UAS operations will not require the creation of a new </a:t>
            </a:r>
          </a:p>
          <a:p>
            <a:r>
              <a:rPr lang="en-US" sz="2400" dirty="0" smtClean="0"/>
              <a:t>special airspace, or modification of existing special use airspace”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66166347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1">
                <a:lumMod val="85000"/>
                <a:lumOff val="15000"/>
                <a:alpha val="77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extBox 35"/>
          <p:cNvSpPr txBox="1"/>
          <p:nvPr/>
        </p:nvSpPr>
        <p:spPr>
          <a:xfrm>
            <a:off x="1407151" y="75982"/>
            <a:ext cx="638347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 smtClean="0">
                <a:latin typeface="+mj-lt"/>
              </a:rPr>
              <a:t>Civil GNSS Spoofing Defenses</a:t>
            </a:r>
            <a:endParaRPr lang="en-US" sz="4000" b="1" dirty="0">
              <a:latin typeface="+mj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41586" y="719445"/>
            <a:ext cx="22273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u="sng" dirty="0" smtClean="0">
                <a:latin typeface="+mj-lt"/>
              </a:rPr>
              <a:t>Cryptographic</a:t>
            </a:r>
            <a:endParaRPr lang="en-US" sz="2800" u="sng" dirty="0">
              <a:latin typeface="+mj-lt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4495800" y="829733"/>
            <a:ext cx="8467" cy="5909736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H="1" flipV="1">
            <a:off x="249755" y="3780353"/>
            <a:ext cx="4246045" cy="4247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5227528" y="702510"/>
            <a:ext cx="29486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u="sng" dirty="0" smtClean="0">
                <a:latin typeface="+mj-lt"/>
              </a:rPr>
              <a:t>Non-Cryptographic</a:t>
            </a:r>
            <a:endParaRPr lang="en-US" sz="2800" u="sng" dirty="0">
              <a:latin typeface="+mj-lt"/>
            </a:endParaRPr>
          </a:p>
        </p:txBody>
      </p:sp>
      <p:sp>
        <p:nvSpPr>
          <p:cNvPr id="11" name="TextBox 10"/>
          <p:cNvSpPr txBox="1"/>
          <p:nvPr/>
        </p:nvSpPr>
        <p:spPr>
          <a:xfrm rot="16200000">
            <a:off x="-719050" y="1997935"/>
            <a:ext cx="19724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u="sng" dirty="0" smtClean="0">
                <a:latin typeface="+mj-lt"/>
              </a:rPr>
              <a:t>Stand-Alone</a:t>
            </a:r>
            <a:endParaRPr lang="en-US" sz="2800" u="sng" dirty="0">
              <a:latin typeface="+mj-lt"/>
            </a:endParaRPr>
          </a:p>
        </p:txBody>
      </p:sp>
      <p:sp>
        <p:nvSpPr>
          <p:cNvPr id="12" name="TextBox 11"/>
          <p:cNvSpPr txBox="1"/>
          <p:nvPr/>
        </p:nvSpPr>
        <p:spPr>
          <a:xfrm rot="16200000">
            <a:off x="-632679" y="5071353"/>
            <a:ext cx="17997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u="sng" dirty="0" smtClean="0">
                <a:latin typeface="+mj-lt"/>
              </a:rPr>
              <a:t>Networked</a:t>
            </a:r>
            <a:endParaRPr lang="en-US" sz="2800" u="sng" dirty="0">
              <a:latin typeface="+mj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659137" y="1382119"/>
            <a:ext cx="3797579" cy="707886"/>
          </a:xfrm>
          <a:prstGeom prst="rect">
            <a:avLst/>
          </a:prstGeom>
          <a:ln w="76200">
            <a:solidFill>
              <a:schemeClr val="accent2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z="2000" b="1" dirty="0" smtClean="0">
                <a:latin typeface="+mj-lt"/>
              </a:rPr>
              <a:t>J/N Sensing</a:t>
            </a:r>
          </a:p>
          <a:p>
            <a:pPr algn="ctr"/>
            <a:r>
              <a:rPr lang="en-US" sz="2000" b="1" dirty="0" smtClean="0">
                <a:latin typeface="+mj-lt"/>
              </a:rPr>
              <a:t>(Ward, Scott, UC Boulder, Calgary)</a:t>
            </a:r>
            <a:endParaRPr lang="en-US" sz="2000" b="1" dirty="0">
              <a:latin typeface="+mj-l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62430" y="2045649"/>
            <a:ext cx="2623602" cy="707886"/>
          </a:xfrm>
          <a:prstGeom prst="rect">
            <a:avLst/>
          </a:prstGeom>
          <a:ln w="76200">
            <a:solidFill>
              <a:schemeClr val="accent2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z="2000" b="1" dirty="0" smtClean="0">
                <a:latin typeface="+mj-lt"/>
              </a:rPr>
              <a:t>SSSC or NMA on WAAS</a:t>
            </a:r>
          </a:p>
          <a:p>
            <a:pPr algn="ctr"/>
            <a:r>
              <a:rPr lang="en-US" sz="2000" b="1" dirty="0" smtClean="0">
                <a:latin typeface="+mj-lt"/>
              </a:rPr>
              <a:t>(Scott, UT)</a:t>
            </a:r>
            <a:endParaRPr lang="en-US" sz="2000" b="1" dirty="0">
              <a:latin typeface="+mj-l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705568" y="3157740"/>
            <a:ext cx="3844001" cy="707886"/>
          </a:xfrm>
          <a:prstGeom prst="rect">
            <a:avLst/>
          </a:prstGeom>
          <a:ln w="76200">
            <a:solidFill>
              <a:schemeClr val="accent2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z="2000" b="1" dirty="0" smtClean="0">
                <a:latin typeface="+mj-lt"/>
              </a:rPr>
              <a:t>Single-Antenna Spatial Correlation</a:t>
            </a:r>
          </a:p>
          <a:p>
            <a:pPr algn="ctr"/>
            <a:r>
              <a:rPr lang="en-US" sz="2000" b="1" dirty="0" smtClean="0">
                <a:latin typeface="+mj-lt"/>
              </a:rPr>
              <a:t>(Cornell, Calgary)</a:t>
            </a:r>
            <a:endParaRPr lang="en-US" sz="2000" b="1" dirty="0">
              <a:latin typeface="+mj-lt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732812" y="1252864"/>
            <a:ext cx="1452642" cy="707886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z="2000" b="1" dirty="0" smtClean="0">
                <a:latin typeface="+mj-lt"/>
              </a:rPr>
              <a:t>SSSC on L1C</a:t>
            </a:r>
          </a:p>
          <a:p>
            <a:pPr algn="ctr"/>
            <a:r>
              <a:rPr lang="en-US" sz="2000" b="1" dirty="0" smtClean="0">
                <a:latin typeface="+mj-lt"/>
              </a:rPr>
              <a:t>(Scott)</a:t>
            </a:r>
            <a:endParaRPr lang="en-US" sz="2000" b="1" dirty="0">
              <a:latin typeface="+mj-lt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387824" y="4058288"/>
            <a:ext cx="3421771" cy="707886"/>
          </a:xfrm>
          <a:prstGeom prst="rect">
            <a:avLst/>
          </a:prstGeom>
          <a:ln w="76200">
            <a:solidFill>
              <a:schemeClr val="accent2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z="2000" b="1" dirty="0" smtClean="0">
                <a:latin typeface="+mj-lt"/>
              </a:rPr>
              <a:t>Correlation Anomaly Defense</a:t>
            </a:r>
          </a:p>
          <a:p>
            <a:pPr algn="ctr"/>
            <a:r>
              <a:rPr lang="en-US" sz="2000" b="1" dirty="0" smtClean="0">
                <a:latin typeface="+mj-lt"/>
              </a:rPr>
              <a:t>(UT, TENCAP, </a:t>
            </a:r>
            <a:r>
              <a:rPr lang="en-US" sz="2000" b="1" dirty="0" err="1" smtClean="0">
                <a:latin typeface="+mj-lt"/>
              </a:rPr>
              <a:t>Ledvina</a:t>
            </a:r>
            <a:r>
              <a:rPr lang="en-US" sz="2000" b="1" dirty="0" smtClean="0">
                <a:latin typeface="+mj-lt"/>
              </a:rPr>
              <a:t>, Torino)</a:t>
            </a:r>
            <a:endParaRPr lang="en-US" sz="2000" b="1" dirty="0">
              <a:latin typeface="+mj-lt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123787" y="2259545"/>
            <a:ext cx="2825775" cy="707886"/>
          </a:xfrm>
          <a:prstGeom prst="rect">
            <a:avLst/>
          </a:prstGeom>
          <a:ln w="76200">
            <a:solidFill>
              <a:schemeClr val="accent2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z="2000" b="1" dirty="0" smtClean="0">
                <a:latin typeface="+mj-lt"/>
              </a:rPr>
              <a:t>Sensor Diversity Defense</a:t>
            </a:r>
          </a:p>
          <a:p>
            <a:pPr algn="ctr"/>
            <a:r>
              <a:rPr lang="en-US" sz="2000" b="1" dirty="0" smtClean="0">
                <a:latin typeface="+mj-lt"/>
              </a:rPr>
              <a:t>(DARPA, BAE, UT, GLA)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388726" y="2907192"/>
            <a:ext cx="2796728" cy="707886"/>
          </a:xfrm>
          <a:prstGeom prst="rect">
            <a:avLst/>
          </a:prstGeom>
          <a:ln w="76200">
            <a:solidFill>
              <a:schemeClr val="accent2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z="2000" b="1" dirty="0" smtClean="0">
                <a:latin typeface="+mj-lt"/>
              </a:rPr>
              <a:t>NMA on L2C, L5, or L1C</a:t>
            </a:r>
          </a:p>
          <a:p>
            <a:pPr algn="ctr"/>
            <a:r>
              <a:rPr lang="en-US" sz="2000" b="1" dirty="0" smtClean="0">
                <a:latin typeface="+mj-lt"/>
              </a:rPr>
              <a:t>(UT, MITRE, Scott, GPSD)</a:t>
            </a:r>
            <a:endParaRPr lang="en-US" sz="2000" b="1" dirty="0">
              <a:latin typeface="+mj-lt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330044" y="4882548"/>
            <a:ext cx="2515048" cy="707886"/>
          </a:xfrm>
          <a:prstGeom prst="rect">
            <a:avLst/>
          </a:prstGeom>
          <a:ln w="76200">
            <a:solidFill>
              <a:schemeClr val="accent2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z="2000" b="1" dirty="0" smtClean="0">
                <a:latin typeface="+mj-lt"/>
              </a:rPr>
              <a:t>P(Y) Cross-Correlation</a:t>
            </a:r>
          </a:p>
          <a:p>
            <a:pPr algn="ctr"/>
            <a:r>
              <a:rPr lang="en-US" sz="2000" b="1" dirty="0" smtClean="0">
                <a:latin typeface="+mj-lt"/>
              </a:rPr>
              <a:t>(Stanford, Cornell)</a:t>
            </a:r>
            <a:endParaRPr lang="en-US" sz="2000" b="1" dirty="0">
              <a:latin typeface="+mj-lt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651355" y="4998298"/>
            <a:ext cx="3909789" cy="707886"/>
          </a:xfrm>
          <a:prstGeom prst="rect">
            <a:avLst/>
          </a:prstGeom>
          <a:ln w="76200">
            <a:solidFill>
              <a:schemeClr val="accent2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z="2000" b="1" dirty="0" smtClean="0">
                <a:latin typeface="+mj-lt"/>
              </a:rPr>
              <a:t>Multi-Element Antenna Defense</a:t>
            </a:r>
          </a:p>
          <a:p>
            <a:pPr algn="ctr"/>
            <a:r>
              <a:rPr lang="en-US" sz="2000" b="1" dirty="0" smtClean="0">
                <a:latin typeface="+mj-lt"/>
              </a:rPr>
              <a:t>(Keys, Montgomery, DLR, Stanford)</a:t>
            </a:r>
            <a:endParaRPr lang="en-US" sz="2000" b="1" dirty="0">
              <a:latin typeface="+mj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344221" y="5913607"/>
            <a:ext cx="2631298" cy="707886"/>
          </a:xfrm>
          <a:prstGeom prst="rect">
            <a:avLst/>
          </a:prstGeom>
          <a:ln w="76200">
            <a:solidFill>
              <a:schemeClr val="accent2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z="2000" b="1" dirty="0" smtClean="0">
                <a:latin typeface="+mj-lt"/>
              </a:rPr>
              <a:t>Mobility Trace Analysis</a:t>
            </a:r>
          </a:p>
          <a:p>
            <a:pPr algn="ctr"/>
            <a:r>
              <a:rPr lang="en-US" sz="2000" b="1" dirty="0" smtClean="0">
                <a:latin typeface="+mj-lt"/>
              </a:rPr>
              <a:t>(UT)</a:t>
            </a:r>
            <a:endParaRPr lang="en-US" sz="2000" b="1" dirty="0">
              <a:latin typeface="+mj-lt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1">
                <a:lumMod val="85000"/>
                <a:lumOff val="15000"/>
                <a:alpha val="77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836721" y="1092703"/>
            <a:ext cx="77724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dirty="0" smtClean="0">
                <a:solidFill>
                  <a:prstClr val="black"/>
                </a:solidFill>
              </a:rPr>
              <a:t>The greatest challenge in PNT security will be providing </a:t>
            </a:r>
            <a:r>
              <a:rPr lang="en-US" sz="3200" b="1" i="1" u="sng" dirty="0" smtClean="0">
                <a:solidFill>
                  <a:prstClr val="black"/>
                </a:solidFill>
              </a:rPr>
              <a:t>proof of location or time</a:t>
            </a:r>
            <a:r>
              <a:rPr lang="en-US" sz="3200" b="1" i="1" dirty="0" smtClean="0">
                <a:solidFill>
                  <a:prstClr val="black"/>
                </a:solidFill>
              </a:rPr>
              <a:t> </a:t>
            </a:r>
            <a:r>
              <a:rPr lang="en-US" sz="3200" b="1" dirty="0" smtClean="0">
                <a:solidFill>
                  <a:prstClr val="black"/>
                </a:solidFill>
              </a:rPr>
              <a:t>to a skeptical second party.  This problem </a:t>
            </a:r>
            <a:r>
              <a:rPr lang="en-US" sz="3200" b="1" i="1" u="sng" dirty="0" smtClean="0">
                <a:solidFill>
                  <a:prstClr val="black"/>
                </a:solidFill>
              </a:rPr>
              <a:t>scales differently</a:t>
            </a:r>
            <a:r>
              <a:rPr lang="en-US" sz="3200" b="1" dirty="0" smtClean="0">
                <a:solidFill>
                  <a:prstClr val="black"/>
                </a:solidFill>
              </a:rPr>
              <a:t> than attacks against non-complicit PNT sensing:  A single rogue actor with an inexpensive receiver network (“Dr. No”) could sell forged GNSS-based proofs of location and time to thousands of subscribers.  Such subversion may not even be illegal ...      </a:t>
            </a:r>
            <a:endParaRPr lang="en-US" sz="32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14011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1">
                <a:lumMod val="85000"/>
                <a:lumOff val="15000"/>
                <a:alpha val="77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04788"/>
            <a:ext cx="9168593" cy="26921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083191" y="124622"/>
            <a:ext cx="703141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 smtClean="0">
                <a:latin typeface="+mj-lt"/>
              </a:rPr>
              <a:t>Beyond the Password: </a:t>
            </a:r>
          </a:p>
          <a:p>
            <a:pPr algn="ctr"/>
            <a:r>
              <a:rPr lang="en-US" sz="4000" b="1" dirty="0" smtClean="0">
                <a:latin typeface="+mj-lt"/>
              </a:rPr>
              <a:t>Risk-Based User Authentication:</a:t>
            </a:r>
          </a:p>
        </p:txBody>
      </p:sp>
      <p:sp>
        <p:nvSpPr>
          <p:cNvPr id="4" name="Rectangle 3"/>
          <p:cNvSpPr/>
          <p:nvPr/>
        </p:nvSpPr>
        <p:spPr>
          <a:xfrm>
            <a:off x="242006" y="5259947"/>
            <a:ext cx="8682066" cy="954107"/>
          </a:xfrm>
          <a:prstGeom prst="rect">
            <a:avLst/>
          </a:prstGeom>
          <a:solidFill>
            <a:schemeClr val="accent3"/>
          </a:solidFill>
        </p:spPr>
        <p:txBody>
          <a:bodyPr wrap="square">
            <a:spAutoFit/>
          </a:bodyPr>
          <a:lstStyle/>
          <a:p>
            <a:pPr algn="ctr"/>
            <a:r>
              <a:rPr lang="en-US" sz="2800" dirty="0" smtClean="0"/>
              <a:t>Trustworthy proof of location is central to </a:t>
            </a:r>
          </a:p>
          <a:p>
            <a:pPr algn="ctr"/>
            <a:r>
              <a:rPr lang="en-US" sz="2800" dirty="0" smtClean="0"/>
              <a:t>risk-based user authentication </a:t>
            </a:r>
            <a:endParaRPr lang="en-US" sz="2800" dirty="0"/>
          </a:p>
        </p:txBody>
      </p:sp>
      <p:sp>
        <p:nvSpPr>
          <p:cNvPr id="2" name="TextBox 1"/>
          <p:cNvSpPr txBox="1"/>
          <p:nvPr/>
        </p:nvSpPr>
        <p:spPr>
          <a:xfrm>
            <a:off x="6738020" y="4396918"/>
            <a:ext cx="24059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Graphic courtesy Deloitte/WSJ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31153088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1">
                <a:lumMod val="85000"/>
                <a:lumOff val="15000"/>
                <a:alpha val="77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4433462" y="1577174"/>
            <a:ext cx="3402919" cy="830997"/>
          </a:xfrm>
          <a:prstGeom prst="rect">
            <a:avLst/>
          </a:prstGeom>
          <a:solidFill>
            <a:schemeClr val="accent3"/>
          </a:solidFill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prstClr val="black"/>
                </a:solidFill>
              </a:rPr>
              <a:t>Cell-level:  What are your </a:t>
            </a:r>
          </a:p>
          <a:p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smtClean="0">
                <a:solidFill>
                  <a:prstClr val="black"/>
                </a:solidFill>
              </a:rPr>
              <a:t>                   daily patterns?</a:t>
            </a:r>
            <a:endParaRPr lang="en-US" sz="2400" dirty="0">
              <a:solidFill>
                <a:prstClr val="black"/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74" t="6519" r="66334"/>
          <a:stretch/>
        </p:blipFill>
        <p:spPr bwMode="auto">
          <a:xfrm>
            <a:off x="2253672" y="1453935"/>
            <a:ext cx="2382982" cy="245528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2373760" y="288702"/>
            <a:ext cx="3944606" cy="461665"/>
          </a:xfrm>
          <a:prstGeom prst="rect">
            <a:avLst/>
          </a:prstGeom>
          <a:solidFill>
            <a:schemeClr val="accent3"/>
          </a:solidFill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prstClr val="black"/>
                </a:solidFill>
              </a:rPr>
              <a:t>City-level:  Where do you live?</a:t>
            </a: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78928" y="4087485"/>
            <a:ext cx="4416145" cy="830997"/>
          </a:xfrm>
          <a:prstGeom prst="rect">
            <a:avLst/>
          </a:prstGeom>
          <a:solidFill>
            <a:schemeClr val="accent3"/>
          </a:solidFill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prstClr val="black"/>
                </a:solidFill>
              </a:rPr>
              <a:t>Coarse GPS/</a:t>
            </a:r>
            <a:r>
              <a:rPr lang="en-US" sz="2400" dirty="0" err="1" smtClean="0">
                <a:solidFill>
                  <a:prstClr val="black"/>
                </a:solidFill>
              </a:rPr>
              <a:t>WiFi</a:t>
            </a:r>
            <a:r>
              <a:rPr lang="en-US" sz="2400" dirty="0" smtClean="0">
                <a:solidFill>
                  <a:prstClr val="black"/>
                </a:solidFill>
              </a:rPr>
              <a:t>-level:</a:t>
            </a:r>
          </a:p>
          <a:p>
            <a:r>
              <a:rPr lang="en-US" sz="2400" dirty="0" smtClean="0">
                <a:solidFill>
                  <a:prstClr val="black"/>
                </a:solidFill>
              </a:rPr>
              <a:t>On what street are you travelling?</a:t>
            </a:r>
            <a:endParaRPr lang="en-US" sz="2400" dirty="0">
              <a:solidFill>
                <a:prstClr val="black"/>
              </a:solidFill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16" t="26007" r="4184" b="19329"/>
          <a:stretch/>
        </p:blipFill>
        <p:spPr bwMode="auto">
          <a:xfrm>
            <a:off x="4479636" y="2801653"/>
            <a:ext cx="2290251" cy="237994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32" t="20831" r="24143" b="23430"/>
          <a:stretch/>
        </p:blipFill>
        <p:spPr bwMode="auto">
          <a:xfrm>
            <a:off x="129316" y="129313"/>
            <a:ext cx="2438400" cy="218901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2389166" y="5801860"/>
            <a:ext cx="4254370" cy="830997"/>
          </a:xfrm>
          <a:prstGeom prst="rect">
            <a:avLst/>
          </a:prstGeom>
          <a:solidFill>
            <a:schemeClr val="accent3"/>
          </a:solidFill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prstClr val="black"/>
                </a:solidFill>
              </a:rPr>
              <a:t>Decimeter-level:</a:t>
            </a:r>
          </a:p>
          <a:p>
            <a:r>
              <a:rPr lang="en-US" sz="2400" dirty="0" smtClean="0">
                <a:solidFill>
                  <a:prstClr val="black"/>
                </a:solidFill>
              </a:rPr>
              <a:t>Are you driving unusually today?</a:t>
            </a:r>
            <a:endParaRPr lang="en-US" sz="2400" dirty="0">
              <a:solidFill>
                <a:prstClr val="black"/>
              </a:solidFill>
            </a:endParaRPr>
          </a:p>
        </p:txBody>
      </p:sp>
      <p:pic>
        <p:nvPicPr>
          <p:cNvPr id="8" name="Picture 6" descr="streetView1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34" t="43888" r="21491"/>
          <a:stretch/>
        </p:blipFill>
        <p:spPr bwMode="auto">
          <a:xfrm>
            <a:off x="6354619" y="4505366"/>
            <a:ext cx="2641600" cy="221692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340258" y="750367"/>
            <a:ext cx="556594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b="1" dirty="0" smtClean="0">
                <a:latin typeface="+mj-lt"/>
              </a:rPr>
              <a:t>Mobility Trace Analysis</a:t>
            </a:r>
            <a:endParaRPr lang="en-US" sz="44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59237250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1">
                <a:lumMod val="85000"/>
                <a:lumOff val="15000"/>
                <a:alpha val="77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www.lukew.com/ff/content/gps_iphon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31398" y="537226"/>
            <a:ext cx="3806581" cy="57098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6402946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1">
                <a:lumMod val="85000"/>
                <a:lumOff val="15000"/>
                <a:alpha val="77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2736932" y="535922"/>
            <a:ext cx="3806581" cy="5709871"/>
            <a:chOff x="4557265" y="451256"/>
            <a:chExt cx="3806581" cy="5709871"/>
          </a:xfrm>
        </p:grpSpPr>
        <p:grpSp>
          <p:nvGrpSpPr>
            <p:cNvPr id="4" name="Group 6"/>
            <p:cNvGrpSpPr/>
            <p:nvPr/>
          </p:nvGrpSpPr>
          <p:grpSpPr>
            <a:xfrm>
              <a:off x="4557265" y="451256"/>
              <a:ext cx="3806581" cy="5709871"/>
              <a:chOff x="4103972" y="561974"/>
              <a:chExt cx="3806581" cy="5709871"/>
            </a:xfrm>
          </p:grpSpPr>
          <p:pic>
            <p:nvPicPr>
              <p:cNvPr id="8" name="Picture 4" descr="http://www.lukew.com/ff/content/gps_iphone.jpg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4103972" y="561974"/>
                <a:ext cx="3806581" cy="5709871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9" name="Picture 2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4106008" y="1331486"/>
                <a:ext cx="3798277" cy="4427476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</p:grpSp>
        <p:grpSp>
          <p:nvGrpSpPr>
            <p:cNvPr id="5" name="Group 13"/>
            <p:cNvGrpSpPr/>
            <p:nvPr/>
          </p:nvGrpSpPr>
          <p:grpSpPr>
            <a:xfrm>
              <a:off x="5763840" y="3810649"/>
              <a:ext cx="606669" cy="606669"/>
              <a:chOff x="5763840" y="3810649"/>
              <a:chExt cx="606669" cy="606669"/>
            </a:xfrm>
          </p:grpSpPr>
          <p:sp>
            <p:nvSpPr>
              <p:cNvPr id="6" name="Donut 5"/>
              <p:cNvSpPr/>
              <p:nvPr/>
            </p:nvSpPr>
            <p:spPr>
              <a:xfrm>
                <a:off x="5763840" y="3810649"/>
                <a:ext cx="606669" cy="606669"/>
              </a:xfrm>
              <a:prstGeom prst="donut">
                <a:avLst>
                  <a:gd name="adj" fmla="val 7584"/>
                </a:avLst>
              </a:prstGeom>
              <a:solidFill>
                <a:schemeClr val="accent1">
                  <a:lumMod val="40000"/>
                  <a:lumOff val="60000"/>
                </a:schemeClr>
              </a:solidFill>
              <a:ln>
                <a:solidFill>
                  <a:srgbClr val="779DCB"/>
                </a:solidFill>
              </a:ln>
              <a:scene3d>
                <a:camera prst="orthographicFront">
                  <a:rot lat="19199996" lon="0" rev="0"/>
                </a:camera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black"/>
                  </a:solidFill>
                </a:endParaRPr>
              </a:p>
            </p:txBody>
          </p:sp>
          <p:pic>
            <p:nvPicPr>
              <p:cNvPr id="7" name="Picture 6" descr="dot.jpg"/>
              <p:cNvPicPr>
                <a:picLocks noChangeAspect="1"/>
              </p:cNvPicPr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 flipH="1">
                <a:off x="5983068" y="4048630"/>
                <a:ext cx="158848" cy="158848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</p:grpSp>
      </p:grpSp>
    </p:spTree>
    <p:extLst>
      <p:ext uri="{BB962C8B-B14F-4D97-AF65-F5344CB8AC3E}">
        <p14:creationId xmlns:p14="http://schemas.microsoft.com/office/powerpoint/2010/main" val="51000446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1">
                <a:lumMod val="85000"/>
                <a:lumOff val="15000"/>
                <a:alpha val="77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2726257" y="537226"/>
            <a:ext cx="3811710" cy="5709871"/>
            <a:chOff x="2726257" y="537226"/>
            <a:chExt cx="3811710" cy="5709871"/>
          </a:xfrm>
        </p:grpSpPr>
        <p:pic>
          <p:nvPicPr>
            <p:cNvPr id="4" name="Picture 4" descr="http://www.lukew.com/ff/content/gps_iphone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731386" y="537226"/>
              <a:ext cx="3806581" cy="570987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5" name="Picture 12" descr="F:\DCIM\103D5000\DSC_0731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26257" y="1286933"/>
              <a:ext cx="3811703" cy="445346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grpSp>
          <p:nvGrpSpPr>
            <p:cNvPr id="6" name="Group 9"/>
            <p:cNvGrpSpPr/>
            <p:nvPr/>
          </p:nvGrpSpPr>
          <p:grpSpPr>
            <a:xfrm>
              <a:off x="4713964" y="3615916"/>
              <a:ext cx="606669" cy="606669"/>
              <a:chOff x="5763840" y="3810649"/>
              <a:chExt cx="606669" cy="606669"/>
            </a:xfrm>
          </p:grpSpPr>
          <p:sp>
            <p:nvSpPr>
              <p:cNvPr id="7" name="Donut 6"/>
              <p:cNvSpPr/>
              <p:nvPr/>
            </p:nvSpPr>
            <p:spPr>
              <a:xfrm>
                <a:off x="5763840" y="3810649"/>
                <a:ext cx="606669" cy="606669"/>
              </a:xfrm>
              <a:prstGeom prst="donut">
                <a:avLst>
                  <a:gd name="adj" fmla="val 7584"/>
                </a:avLst>
              </a:prstGeom>
              <a:solidFill>
                <a:schemeClr val="accent1">
                  <a:lumMod val="40000"/>
                  <a:lumOff val="60000"/>
                </a:schemeClr>
              </a:solidFill>
              <a:ln>
                <a:solidFill>
                  <a:srgbClr val="779DCB"/>
                </a:solidFill>
              </a:ln>
              <a:scene3d>
                <a:camera prst="orthographicFront">
                  <a:rot lat="19199996" lon="0" rev="0"/>
                </a:camera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black"/>
                  </a:solidFill>
                </a:endParaRPr>
              </a:p>
            </p:txBody>
          </p:sp>
          <p:pic>
            <p:nvPicPr>
              <p:cNvPr id="8" name="Picture 7" descr="dot.jpg"/>
              <p:cNvPicPr>
                <a:picLocks noChangeAspect="1"/>
              </p:cNvPicPr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 flipH="1">
                <a:off x="5983068" y="4048630"/>
                <a:ext cx="158848" cy="158848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</p:grpSp>
      </p:grpSp>
    </p:spTree>
    <p:extLst>
      <p:ext uri="{BB962C8B-B14F-4D97-AF65-F5344CB8AC3E}">
        <p14:creationId xmlns:p14="http://schemas.microsoft.com/office/powerpoint/2010/main" val="161147970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1">
                <a:lumMod val="85000"/>
                <a:lumOff val="15000"/>
                <a:alpha val="77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245" y="97277"/>
            <a:ext cx="8207925" cy="6653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913238" y="4773547"/>
            <a:ext cx="7919501" cy="1323439"/>
          </a:xfrm>
          <a:prstGeom prst="rect">
            <a:avLst/>
          </a:prstGeom>
          <a:solidFill>
            <a:schemeClr val="accent3"/>
          </a:solidFill>
        </p:spPr>
        <p:txBody>
          <a:bodyPr wrap="square">
            <a:spAutoFit/>
          </a:bodyPr>
          <a:lstStyle/>
          <a:p>
            <a:pPr algn="ctr"/>
            <a:r>
              <a:rPr lang="en-US" sz="2000" dirty="0" err="1" smtClean="0"/>
              <a:t>Nobember</a:t>
            </a:r>
            <a:r>
              <a:rPr lang="en-US" sz="2000" dirty="0" smtClean="0"/>
              <a:t> 2013: The University of Texas </a:t>
            </a:r>
            <a:r>
              <a:rPr lang="en-US" sz="2000" dirty="0" err="1" smtClean="0"/>
              <a:t>Radionavigation</a:t>
            </a:r>
            <a:r>
              <a:rPr lang="en-US" sz="2000" dirty="0" smtClean="0"/>
              <a:t> Lab </a:t>
            </a:r>
          </a:p>
          <a:p>
            <a:pPr algn="ctr"/>
            <a:r>
              <a:rPr lang="en-US" sz="2000" dirty="0" smtClean="0"/>
              <a:t>achieves </a:t>
            </a:r>
            <a:r>
              <a:rPr lang="en-US" sz="2000" dirty="0" smtClean="0"/>
              <a:t>cm-accurate </a:t>
            </a:r>
            <a:r>
              <a:rPr lang="en-US" sz="2000" dirty="0" smtClean="0"/>
              <a:t>CDGPS </a:t>
            </a:r>
            <a:r>
              <a:rPr lang="en-US" sz="2000" dirty="0" smtClean="0"/>
              <a:t>positioning via </a:t>
            </a:r>
            <a:r>
              <a:rPr lang="en-US" sz="2000" dirty="0" smtClean="0"/>
              <a:t>smartphone </a:t>
            </a:r>
            <a:r>
              <a:rPr lang="en-US" sz="2000" dirty="0" smtClean="0"/>
              <a:t>antenna. </a:t>
            </a:r>
            <a:endParaRPr lang="en-US" sz="2000" dirty="0" smtClean="0"/>
          </a:p>
          <a:p>
            <a:pPr algn="ctr"/>
            <a:r>
              <a:rPr lang="en-US" sz="2000" dirty="0" smtClean="0"/>
              <a:t>N</a:t>
            </a:r>
            <a:r>
              <a:rPr lang="en-US" sz="2000" dirty="0" smtClean="0"/>
              <a:t>ote that large </a:t>
            </a:r>
            <a:r>
              <a:rPr lang="en-US" sz="2000" dirty="0" smtClean="0"/>
              <a:t>backplane helps but may not be </a:t>
            </a:r>
            <a:r>
              <a:rPr lang="en-US" sz="2000" dirty="0" smtClean="0"/>
              <a:t>necessary.  Many challenges remain, but this first result has profound significance.   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94994553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300" y="1810737"/>
            <a:ext cx="7888101" cy="2639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4910595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1">
                <a:lumMod val="85000"/>
                <a:lumOff val="15000"/>
                <a:alpha val="77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1118687" y="774416"/>
            <a:ext cx="6705174" cy="794464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600" b="1" dirty="0" smtClean="0"/>
          </a:p>
          <a:p>
            <a:endParaRPr lang="en-US" sz="3600" b="1" dirty="0"/>
          </a:p>
          <a:p>
            <a:endParaRPr lang="en-US" sz="3600" b="1" dirty="0" smtClean="0"/>
          </a:p>
          <a:p>
            <a:endParaRPr lang="en-US" sz="3600" b="1" dirty="0"/>
          </a:p>
          <a:p>
            <a:r>
              <a:rPr lang="en-US" sz="3600" b="1" dirty="0" smtClean="0"/>
              <a:t>radionavlab.ae.utexas.edu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345657505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1">
                <a:lumMod val="85000"/>
                <a:lumOff val="15000"/>
                <a:alpha val="77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76977" y="252658"/>
            <a:ext cx="810818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smtClean="0">
                <a:solidFill>
                  <a:prstClr val="black"/>
                </a:solidFill>
              </a:rPr>
              <a:t>Autonomous Control System Security</a:t>
            </a:r>
            <a:endParaRPr lang="en-US" sz="4000" dirty="0">
              <a:solidFill>
                <a:prstClr val="black"/>
              </a:solidFill>
            </a:endParaRPr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930" y="1488956"/>
            <a:ext cx="4666005" cy="29443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717" y="2250705"/>
            <a:ext cx="3972091" cy="21615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717" y="1509976"/>
            <a:ext cx="3972091" cy="5807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320050" y="4848102"/>
            <a:ext cx="8597675" cy="1200329"/>
          </a:xfrm>
          <a:prstGeom prst="rect">
            <a:avLst/>
          </a:prstGeom>
          <a:solidFill>
            <a:schemeClr val="accent3"/>
          </a:solidFill>
        </p:spPr>
        <p:txBody>
          <a:bodyPr wrap="none">
            <a:spAutoFit/>
          </a:bodyPr>
          <a:lstStyle/>
          <a:p>
            <a:r>
              <a:rPr lang="en-US" sz="2400" dirty="0"/>
              <a:t>The general concept of secure control covers any manipulation of </a:t>
            </a:r>
            <a:endParaRPr lang="en-US" sz="2400" dirty="0" smtClean="0"/>
          </a:p>
          <a:p>
            <a:r>
              <a:rPr lang="en-US" sz="2400" dirty="0" smtClean="0"/>
              <a:t>y </a:t>
            </a:r>
            <a:r>
              <a:rPr lang="en-US" sz="2400" dirty="0"/>
              <a:t>and u </a:t>
            </a:r>
            <a:r>
              <a:rPr lang="en-US" sz="2400" dirty="0" smtClean="0"/>
              <a:t>(</a:t>
            </a:r>
            <a:r>
              <a:rPr lang="en-US" sz="2400" dirty="0" err="1"/>
              <a:t>e.g</a:t>
            </a:r>
            <a:r>
              <a:rPr lang="en-US" sz="2400" dirty="0"/>
              <a:t>, deception and </a:t>
            </a:r>
            <a:r>
              <a:rPr lang="en-US" sz="2400" dirty="0" err="1"/>
              <a:t>DoS</a:t>
            </a:r>
            <a:r>
              <a:rPr lang="en-US" sz="2400" dirty="0"/>
              <a:t> attacks), </a:t>
            </a:r>
            <a:r>
              <a:rPr lang="en-US" sz="2400" i="1" dirty="0"/>
              <a:t>but </a:t>
            </a:r>
            <a:r>
              <a:rPr lang="en-US" sz="2400" i="1" dirty="0" smtClean="0"/>
              <a:t>almost all research is</a:t>
            </a:r>
          </a:p>
          <a:p>
            <a:r>
              <a:rPr lang="en-US" sz="2400" i="1" dirty="0" smtClean="0"/>
              <a:t>focused on </a:t>
            </a:r>
            <a:r>
              <a:rPr lang="en-US" sz="2400" i="1" dirty="0"/>
              <a:t>attacks </a:t>
            </a:r>
            <a:r>
              <a:rPr lang="en-US" sz="2400" i="1" dirty="0" smtClean="0"/>
              <a:t>on </a:t>
            </a:r>
            <a:r>
              <a:rPr lang="en-US" sz="2400" i="1" dirty="0"/>
              <a:t>the communications and computer </a:t>
            </a:r>
            <a:r>
              <a:rPr lang="en-US" sz="2400" i="1" dirty="0" smtClean="0"/>
              <a:t>networks.</a:t>
            </a:r>
            <a:endParaRPr lang="en-US" sz="2400" i="1" dirty="0"/>
          </a:p>
        </p:txBody>
      </p:sp>
    </p:spTree>
    <p:extLst>
      <p:ext uri="{BB962C8B-B14F-4D97-AF65-F5344CB8AC3E}">
        <p14:creationId xmlns:p14="http://schemas.microsoft.com/office/powerpoint/2010/main" val="312911846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1">
                <a:lumMod val="85000"/>
                <a:lumOff val="15000"/>
                <a:alpha val="77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5129" y="316002"/>
            <a:ext cx="4811933" cy="622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176246" y="4136985"/>
            <a:ext cx="8758552" cy="1938992"/>
          </a:xfrm>
          <a:prstGeom prst="rect">
            <a:avLst/>
          </a:prstGeom>
          <a:solidFill>
            <a:schemeClr val="accent3"/>
          </a:solidFill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prstClr val="black"/>
                </a:solidFill>
              </a:rPr>
              <a:t>“[</a:t>
            </a:r>
            <a:r>
              <a:rPr lang="en-US" sz="2400" dirty="0">
                <a:solidFill>
                  <a:prstClr val="black"/>
                </a:solidFill>
              </a:rPr>
              <a:t>D]</a:t>
            </a:r>
            <a:r>
              <a:rPr lang="en-US" sz="2400" dirty="0" err="1">
                <a:solidFill>
                  <a:prstClr val="black"/>
                </a:solidFill>
              </a:rPr>
              <a:t>ue</a:t>
            </a:r>
            <a:r>
              <a:rPr lang="en-US" sz="2400" dirty="0">
                <a:solidFill>
                  <a:prstClr val="black"/>
                </a:solidFill>
              </a:rPr>
              <a:t> to resource constraints and other reasons, the </a:t>
            </a:r>
            <a:r>
              <a:rPr lang="en-US" sz="2400" dirty="0" smtClean="0">
                <a:solidFill>
                  <a:prstClr val="black"/>
                </a:solidFill>
              </a:rPr>
              <a:t>[DHS and DOT]</a:t>
            </a:r>
          </a:p>
          <a:p>
            <a:r>
              <a:rPr lang="en-US" sz="2400" dirty="0" smtClean="0">
                <a:solidFill>
                  <a:prstClr val="black"/>
                </a:solidFill>
              </a:rPr>
              <a:t> </a:t>
            </a:r>
            <a:r>
              <a:rPr lang="en-US" sz="2400" dirty="0">
                <a:solidFill>
                  <a:prstClr val="black"/>
                </a:solidFill>
              </a:rPr>
              <a:t>have made limited progress in meeting </a:t>
            </a:r>
            <a:r>
              <a:rPr lang="en-US" sz="2400" dirty="0" smtClean="0">
                <a:solidFill>
                  <a:prstClr val="black"/>
                </a:solidFill>
              </a:rPr>
              <a:t>[NSPD-39], </a:t>
            </a:r>
            <a:r>
              <a:rPr lang="en-US" sz="2400" dirty="0">
                <a:solidFill>
                  <a:prstClr val="black"/>
                </a:solidFill>
              </a:rPr>
              <a:t>and many tasks </a:t>
            </a:r>
            <a:endParaRPr lang="en-US" sz="2400" dirty="0" smtClean="0">
              <a:solidFill>
                <a:prstClr val="black"/>
              </a:solidFill>
            </a:endParaRPr>
          </a:p>
          <a:p>
            <a:r>
              <a:rPr lang="en-US" sz="2400" dirty="0" smtClean="0">
                <a:solidFill>
                  <a:prstClr val="black"/>
                </a:solidFill>
              </a:rPr>
              <a:t>remain </a:t>
            </a:r>
            <a:r>
              <a:rPr lang="en-US" sz="2400" dirty="0">
                <a:solidFill>
                  <a:prstClr val="black"/>
                </a:solidFill>
              </a:rPr>
              <a:t>incomplete, including identifying GPS backup requirements </a:t>
            </a:r>
            <a:endParaRPr lang="en-US" sz="2400" dirty="0" smtClean="0">
              <a:solidFill>
                <a:prstClr val="black"/>
              </a:solidFill>
            </a:endParaRPr>
          </a:p>
          <a:p>
            <a:r>
              <a:rPr lang="en-US" sz="2400" dirty="0" smtClean="0">
                <a:solidFill>
                  <a:prstClr val="black"/>
                </a:solidFill>
              </a:rPr>
              <a:t>and determining </a:t>
            </a:r>
            <a:r>
              <a:rPr lang="en-US" sz="2400" dirty="0">
                <a:solidFill>
                  <a:prstClr val="black"/>
                </a:solidFill>
              </a:rPr>
              <a:t>suitability of backup </a:t>
            </a:r>
            <a:r>
              <a:rPr lang="en-US" sz="2400" dirty="0" smtClean="0">
                <a:solidFill>
                  <a:prstClr val="black"/>
                </a:solidFill>
              </a:rPr>
              <a:t>capabilities.”  </a:t>
            </a:r>
          </a:p>
          <a:p>
            <a:r>
              <a:rPr lang="en-US" sz="2400" dirty="0" smtClean="0">
                <a:solidFill>
                  <a:prstClr val="black"/>
                </a:solidFill>
              </a:rPr>
              <a:t>“[O]</a:t>
            </a:r>
            <a:r>
              <a:rPr lang="en-US" sz="2400" dirty="0" err="1" smtClean="0">
                <a:solidFill>
                  <a:prstClr val="black"/>
                </a:solidFill>
              </a:rPr>
              <a:t>verall</a:t>
            </a:r>
            <a:r>
              <a:rPr lang="en-US" sz="2400" dirty="0">
                <a:solidFill>
                  <a:prstClr val="black"/>
                </a:solidFill>
              </a:rPr>
              <a:t>, the requirements of NSPD-39 remain unfulfilled</a:t>
            </a:r>
            <a:r>
              <a:rPr lang="en-US" sz="2400" dirty="0" smtClean="0">
                <a:solidFill>
                  <a:prstClr val="black"/>
                </a:solidFill>
              </a:rPr>
              <a:t>.”</a:t>
            </a:r>
            <a:endParaRPr lang="en-US" sz="2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357822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1">
                <a:lumMod val="85000"/>
                <a:lumOff val="15000"/>
                <a:alpha val="77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2980" y="139697"/>
            <a:ext cx="6454664" cy="63508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555781" y="6488668"/>
            <a:ext cx="54018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Wesson and Humphreys, Scientific American, Nov. 2013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21865093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1">
                <a:lumMod val="85000"/>
                <a:lumOff val="15000"/>
                <a:alpha val="77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 txBox="1">
            <a:spLocks/>
          </p:cNvSpPr>
          <p:nvPr/>
        </p:nvSpPr>
        <p:spPr>
          <a:xfrm>
            <a:off x="487018" y="1168391"/>
            <a:ext cx="8153400" cy="4495799"/>
          </a:xfrm>
          <a:prstGeom prst="rect">
            <a:avLst/>
          </a:prstGeom>
        </p:spPr>
        <p:txBody>
          <a:bodyPr/>
          <a:lstStyle/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2800" i="1" dirty="0" smtClean="0">
                <a:solidFill>
                  <a:prstClr val="black"/>
                </a:solidFill>
              </a:rPr>
              <a:t>Does the attacker have to be aboard the target vessel?  </a:t>
            </a:r>
            <a:r>
              <a:rPr lang="en-US" sz="2800" dirty="0" smtClean="0">
                <a:solidFill>
                  <a:prstClr val="black"/>
                </a:solidFill>
              </a:rPr>
              <a:t>No. We launched the attack from onboard the WROD only for convenience.  So long as the target’s approximate position is known, the attacker can be miles away.</a:t>
            </a: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2800" i="1" dirty="0" smtClean="0">
                <a:solidFill>
                  <a:prstClr val="black"/>
                </a:solidFill>
              </a:rPr>
              <a:t>Won’t there be a discrepancy between the gyrocompass heading and the GPS-produced Course Over Ground?  </a:t>
            </a:r>
            <a:r>
              <a:rPr lang="en-US" sz="2800" dirty="0" smtClean="0">
                <a:solidFill>
                  <a:prstClr val="black"/>
                </a:solidFill>
              </a:rPr>
              <a:t>Yes, but a subtle </a:t>
            </a:r>
            <a:r>
              <a:rPr lang="en-US" sz="2800" dirty="0" err="1" smtClean="0">
                <a:solidFill>
                  <a:prstClr val="black"/>
                </a:solidFill>
              </a:rPr>
              <a:t>spoofer</a:t>
            </a:r>
            <a:r>
              <a:rPr lang="en-US" sz="2800" dirty="0" smtClean="0">
                <a:solidFill>
                  <a:prstClr val="black"/>
                </a:solidFill>
              </a:rPr>
              <a:t> can make a small heading offset look like the effect of an ocean current.</a:t>
            </a:r>
          </a:p>
        </p:txBody>
      </p:sp>
      <p:sp>
        <p:nvSpPr>
          <p:cNvPr id="4" name="Rectangle 3"/>
          <p:cNvSpPr/>
          <p:nvPr/>
        </p:nvSpPr>
        <p:spPr>
          <a:xfrm>
            <a:off x="476977" y="252658"/>
            <a:ext cx="794384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smtClean="0">
                <a:solidFill>
                  <a:prstClr val="black"/>
                </a:solidFill>
              </a:rPr>
              <a:t>Questions on Marine Spoofing  (1/2)</a:t>
            </a:r>
            <a:endParaRPr lang="en-US" sz="40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360212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1">
                <a:lumMod val="85000"/>
                <a:lumOff val="15000"/>
                <a:alpha val="77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 txBox="1">
            <a:spLocks/>
          </p:cNvSpPr>
          <p:nvPr/>
        </p:nvSpPr>
        <p:spPr>
          <a:xfrm>
            <a:off x="487018" y="1168391"/>
            <a:ext cx="8153400" cy="4495799"/>
          </a:xfrm>
          <a:prstGeom prst="rect">
            <a:avLst/>
          </a:prstGeom>
        </p:spPr>
        <p:txBody>
          <a:bodyPr/>
          <a:lstStyle/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2800" i="1" dirty="0" smtClean="0">
                <a:solidFill>
                  <a:prstClr val="black"/>
                </a:solidFill>
              </a:rPr>
              <a:t>Wouldn’t GPS deception be revealed by a consistency check between radar returns and objects on the ECDIS?  </a:t>
            </a:r>
            <a:r>
              <a:rPr lang="en-US" sz="2800" dirty="0" smtClean="0">
                <a:solidFill>
                  <a:prstClr val="black"/>
                </a:solidFill>
              </a:rPr>
              <a:t>Quite possibly.  This cross-check is a valuable defense.  But it’s not much use in the open seas, and, sadly, maritime radar can be spoofed too.</a:t>
            </a: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2800" i="1" dirty="0" smtClean="0">
                <a:solidFill>
                  <a:prstClr val="black"/>
                </a:solidFill>
              </a:rPr>
              <a:t>But I could simply use a sextant and a clock to determine my location, true?  </a:t>
            </a:r>
            <a:r>
              <a:rPr lang="en-US" sz="2800" dirty="0" smtClean="0">
                <a:solidFill>
                  <a:prstClr val="black"/>
                </a:solidFill>
              </a:rPr>
              <a:t>Yes, but what’s sinister about GPS deception is that you probably won’t </a:t>
            </a:r>
            <a:r>
              <a:rPr lang="en-US" sz="2800" i="1" dirty="0" smtClean="0">
                <a:solidFill>
                  <a:prstClr val="black"/>
                </a:solidFill>
              </a:rPr>
              <a:t>know </a:t>
            </a:r>
            <a:r>
              <a:rPr lang="en-US" sz="2800" dirty="0" smtClean="0">
                <a:solidFill>
                  <a:prstClr val="black"/>
                </a:solidFill>
              </a:rPr>
              <a:t>you’re being spoofed.  And a sextant isn’t accurate to better than a few nm.  And do you remember how to work it?</a:t>
            </a:r>
          </a:p>
        </p:txBody>
      </p:sp>
      <p:sp>
        <p:nvSpPr>
          <p:cNvPr id="5" name="Rectangle 4"/>
          <p:cNvSpPr/>
          <p:nvPr/>
        </p:nvSpPr>
        <p:spPr>
          <a:xfrm>
            <a:off x="476977" y="252658"/>
            <a:ext cx="794384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smtClean="0">
                <a:solidFill>
                  <a:prstClr val="black"/>
                </a:solidFill>
              </a:rPr>
              <a:t>Questions on Marine Spoofing  (2/2)</a:t>
            </a:r>
            <a:endParaRPr lang="en-US" sz="40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156872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1">
                <a:lumMod val="85000"/>
                <a:lumOff val="15000"/>
                <a:alpha val="77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034" y="304865"/>
            <a:ext cx="7049572" cy="51863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562897" y="5732995"/>
            <a:ext cx="7983806" cy="830997"/>
          </a:xfrm>
          <a:prstGeom prst="rect">
            <a:avLst/>
          </a:prstGeom>
          <a:solidFill>
            <a:schemeClr val="accent3"/>
          </a:solidFill>
        </p:spPr>
        <p:txBody>
          <a:bodyPr wrap="square">
            <a:spAutoFit/>
          </a:bodyPr>
          <a:lstStyle/>
          <a:p>
            <a:r>
              <a:rPr lang="en-US" sz="2400" dirty="0"/>
              <a:t>DARPA’s </a:t>
            </a:r>
            <a:r>
              <a:rPr lang="en-US" sz="2400" dirty="0" smtClean="0"/>
              <a:t>$60M HACMS program </a:t>
            </a:r>
            <a:r>
              <a:rPr lang="en-US" sz="2400" dirty="0"/>
              <a:t>is </a:t>
            </a:r>
            <a:r>
              <a:rPr lang="en-US" sz="2400" dirty="0" smtClean="0"/>
              <a:t>focused </a:t>
            </a:r>
            <a:r>
              <a:rPr lang="en-US" sz="2400" dirty="0"/>
              <a:t>on </a:t>
            </a:r>
            <a:r>
              <a:rPr lang="en-US" sz="2400" dirty="0" smtClean="0"/>
              <a:t>high-assurance code and network protocols</a:t>
            </a:r>
            <a:r>
              <a:rPr lang="en-US" sz="2400" dirty="0"/>
              <a:t>, but what about the </a:t>
            </a:r>
            <a:r>
              <a:rPr lang="en-US" sz="2400" i="1" u="sng" dirty="0" smtClean="0"/>
              <a:t>sensors</a:t>
            </a:r>
            <a:r>
              <a:rPr lang="en-US" sz="2400" i="1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19358031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1">
                <a:lumMod val="85000"/>
                <a:lumOff val="15000"/>
                <a:alpha val="77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836721" y="1725023"/>
            <a:ext cx="77724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dirty="0" smtClean="0">
                <a:latin typeface="+mn-lt"/>
              </a:rPr>
              <a:t>Security research in the UT </a:t>
            </a:r>
            <a:r>
              <a:rPr lang="en-US" sz="3200" b="1" dirty="0" err="1" smtClean="0">
                <a:latin typeface="+mn-lt"/>
              </a:rPr>
              <a:t>Radionavigation</a:t>
            </a:r>
            <a:r>
              <a:rPr lang="en-US" sz="3200" b="1" dirty="0" smtClean="0">
                <a:latin typeface="+mn-lt"/>
              </a:rPr>
              <a:t> Laboratory is concerned with </a:t>
            </a:r>
            <a:r>
              <a:rPr lang="en-US" sz="3200" b="1" i="1" u="sng" dirty="0" smtClean="0">
                <a:latin typeface="+mn-lt"/>
              </a:rPr>
              <a:t>field attacks</a:t>
            </a:r>
            <a:r>
              <a:rPr lang="en-US" sz="3200" b="1" i="1" dirty="0" smtClean="0">
                <a:latin typeface="+mn-lt"/>
              </a:rPr>
              <a:t>: </a:t>
            </a:r>
          </a:p>
          <a:p>
            <a:pPr algn="l"/>
            <a:r>
              <a:rPr lang="en-US" sz="3200" b="1" dirty="0" smtClean="0">
                <a:latin typeface="+mn-lt"/>
              </a:rPr>
              <a:t>attacks on the physical fields (e.g., electromagnetic, acoustic, pressure, etc.) measured by system sensors – especially </a:t>
            </a:r>
            <a:r>
              <a:rPr lang="en-US" sz="3200" b="1" i="1" u="sng" dirty="0" smtClean="0">
                <a:latin typeface="+mn-lt"/>
              </a:rPr>
              <a:t>navigation system sensors</a:t>
            </a:r>
            <a:r>
              <a:rPr lang="en-US" sz="3200" b="1" dirty="0" smtClean="0">
                <a:latin typeface="+mn-lt"/>
              </a:rPr>
              <a:t>.</a:t>
            </a:r>
            <a:endParaRPr lang="en-US" sz="32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24760254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1">
                <a:lumMod val="85000"/>
                <a:lumOff val="15000"/>
                <a:alpha val="77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696310" y="136650"/>
            <a:ext cx="77724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/>
              <a:t>Example: Deep water drilling</a:t>
            </a:r>
            <a:endParaRPr lang="en-US" b="1" dirty="0"/>
          </a:p>
        </p:txBody>
      </p:sp>
      <p:pic>
        <p:nvPicPr>
          <p:cNvPr id="3" name="Picture 2" descr="Deepwater_Horizon.jpg (310×261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6074" y="1279649"/>
            <a:ext cx="4944805" cy="41632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153677" y="5443582"/>
            <a:ext cx="27093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/>
              <a:t>Deepwater</a:t>
            </a:r>
            <a:r>
              <a:rPr lang="en-US" sz="1600" dirty="0" smtClean="0"/>
              <a:t> Horizon (~2009)</a:t>
            </a:r>
            <a:endParaRPr lang="en-US" sz="1600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77016" y="1325300"/>
            <a:ext cx="3761913" cy="411480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/>
              <a:t>Dynamic positioning is a key technology for drilling and production</a:t>
            </a:r>
          </a:p>
          <a:p>
            <a:r>
              <a:rPr lang="en-US" sz="2400" dirty="0" smtClean="0"/>
              <a:t>In deepest waters, only GNSS and acoustic navigation sensors are practical</a:t>
            </a:r>
          </a:p>
          <a:p>
            <a:r>
              <a:rPr lang="en-US" sz="2400" dirty="0" smtClean="0"/>
              <a:t>The usual 3-system redundancy is waived so long as there are multiple DGPS receivers</a:t>
            </a:r>
          </a:p>
        </p:txBody>
      </p:sp>
      <p:sp>
        <p:nvSpPr>
          <p:cNvPr id="6" name="Rectangle 5"/>
          <p:cNvSpPr/>
          <p:nvPr/>
        </p:nvSpPr>
        <p:spPr>
          <a:xfrm>
            <a:off x="181600" y="6016776"/>
            <a:ext cx="8804746" cy="461665"/>
          </a:xfrm>
          <a:prstGeom prst="rect">
            <a:avLst/>
          </a:prstGeom>
          <a:solidFill>
            <a:schemeClr val="accent3"/>
          </a:solidFill>
        </p:spPr>
        <p:txBody>
          <a:bodyPr wrap="square">
            <a:spAutoFit/>
          </a:bodyPr>
          <a:lstStyle/>
          <a:p>
            <a:r>
              <a:rPr lang="en-US" sz="2400" dirty="0"/>
              <a:t>V</a:t>
            </a:r>
            <a:r>
              <a:rPr lang="en-US" sz="2400" dirty="0" smtClean="0"/>
              <a:t>ulnerable to a coordinated attack against GNSS and acoustic sensors</a:t>
            </a:r>
            <a:endParaRPr lang="en-US" sz="2400" i="1" dirty="0"/>
          </a:p>
        </p:txBody>
      </p:sp>
    </p:spTree>
    <p:extLst>
      <p:ext uri="{BB962C8B-B14F-4D97-AF65-F5344CB8AC3E}">
        <p14:creationId xmlns:p14="http://schemas.microsoft.com/office/powerpoint/2010/main" val="189599094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1">
                <a:lumMod val="85000"/>
                <a:lumOff val="15000"/>
                <a:alpha val="77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 txBox="1">
            <a:spLocks/>
          </p:cNvSpPr>
          <p:nvPr/>
        </p:nvSpPr>
        <p:spPr>
          <a:xfrm>
            <a:off x="383797" y="2198551"/>
            <a:ext cx="8497556" cy="3426745"/>
          </a:xfrm>
          <a:prstGeom prst="rect">
            <a:avLst/>
          </a:prstGeom>
        </p:spPr>
        <p:txBody>
          <a:bodyPr/>
          <a:lstStyle/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2800" dirty="0" smtClean="0">
                <a:solidFill>
                  <a:prstClr val="black"/>
                </a:solidFill>
              </a:rPr>
              <a:t>Details of military protection schemes are classified</a:t>
            </a: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2800" dirty="0" smtClean="0">
                <a:solidFill>
                  <a:prstClr val="black"/>
                </a:solidFill>
              </a:rPr>
              <a:t>Military defenses typically assume a trusted and trained user base willing to submit to onerous security protocols </a:t>
            </a: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2800" dirty="0" smtClean="0">
                <a:solidFill>
                  <a:prstClr val="black"/>
                </a:solidFill>
              </a:rPr>
              <a:t>Fundamentally new technologies enable field attacks with which military has little experience (e.g</a:t>
            </a:r>
            <a:r>
              <a:rPr lang="en-US" sz="2800" dirty="0">
                <a:solidFill>
                  <a:prstClr val="black"/>
                </a:solidFill>
              </a:rPr>
              <a:t>., software-defined </a:t>
            </a:r>
            <a:r>
              <a:rPr lang="en-US" sz="2800" dirty="0" smtClean="0">
                <a:solidFill>
                  <a:prstClr val="black"/>
                </a:solidFill>
              </a:rPr>
              <a:t>radio)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383796" y="136650"/>
            <a:ext cx="86720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dirty="0" smtClean="0"/>
              <a:t>Deception and </a:t>
            </a:r>
            <a:r>
              <a:rPr lang="en-US" sz="3200" b="1" dirty="0" err="1" smtClean="0"/>
              <a:t>DoS</a:t>
            </a:r>
            <a:r>
              <a:rPr lang="en-US" sz="3200" b="1" dirty="0" smtClean="0"/>
              <a:t> field attacks have a long history in navigation warfare, but military defenses are of little use to the civilian community:</a:t>
            </a:r>
            <a:endParaRPr lang="en-US" sz="3200" b="1" dirty="0"/>
          </a:p>
        </p:txBody>
      </p:sp>
      <p:sp>
        <p:nvSpPr>
          <p:cNvPr id="5" name="Rectangle 4"/>
          <p:cNvSpPr/>
          <p:nvPr/>
        </p:nvSpPr>
        <p:spPr>
          <a:xfrm>
            <a:off x="922377" y="5654961"/>
            <a:ext cx="7550289" cy="954107"/>
          </a:xfrm>
          <a:prstGeom prst="rect">
            <a:avLst/>
          </a:prstGeom>
          <a:solidFill>
            <a:schemeClr val="accent3"/>
          </a:solidFill>
        </p:spPr>
        <p:txBody>
          <a:bodyPr wrap="square">
            <a:spAutoFit/>
          </a:bodyPr>
          <a:lstStyle/>
          <a:p>
            <a:pPr algn="ctr"/>
            <a:r>
              <a:rPr lang="en-US" sz="2800" dirty="0"/>
              <a:t>The civilian community will need to develop </a:t>
            </a:r>
            <a:r>
              <a:rPr lang="en-US" sz="2800" dirty="0" smtClean="0"/>
              <a:t>novel</a:t>
            </a:r>
          </a:p>
          <a:p>
            <a:pPr algn="ctr"/>
            <a:r>
              <a:rPr lang="en-US" sz="2800" dirty="0" smtClean="0"/>
              <a:t> solutions to </a:t>
            </a:r>
            <a:r>
              <a:rPr lang="en-US" sz="2800" dirty="0"/>
              <a:t>its own unique threats</a:t>
            </a:r>
            <a:endParaRPr lang="en-US" sz="2800" i="1" dirty="0"/>
          </a:p>
        </p:txBody>
      </p:sp>
    </p:spTree>
    <p:extLst>
      <p:ext uri="{BB962C8B-B14F-4D97-AF65-F5344CB8AC3E}">
        <p14:creationId xmlns:p14="http://schemas.microsoft.com/office/powerpoint/2010/main" val="317292143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1">
                <a:lumMod val="85000"/>
                <a:lumOff val="15000"/>
                <a:alpha val="77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7306" y="1066287"/>
            <a:ext cx="6080237" cy="4737159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7305" y="5965625"/>
            <a:ext cx="6080237" cy="414307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696310" y="136650"/>
            <a:ext cx="77724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/>
              <a:t>UAV </a:t>
            </a:r>
            <a:r>
              <a:rPr lang="en-US" b="1" dirty="0" smtClean="0"/>
              <a:t>GPS </a:t>
            </a:r>
            <a:r>
              <a:rPr lang="en-US" b="1" dirty="0" smtClean="0"/>
              <a:t>Spoofing Attack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87476947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rgbClr val="CC53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chemeClr val="bg1"/>
          </a:buClr>
          <a:buSzPct val="100000"/>
          <a:buFont typeface="Wingdings" pitchFamily="2" charset="2"/>
          <a:buChar char="•"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rgbClr val="CC53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chemeClr val="bg1"/>
          </a:buClr>
          <a:buSzPct val="100000"/>
          <a:buFont typeface="Wingdings" pitchFamily="2" charset="2"/>
          <a:buChar char="•"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9035</TotalTime>
  <Words>2099</Words>
  <Application>Microsoft Office PowerPoint</Application>
  <PresentationFormat>On-screen Show (4:3)</PresentationFormat>
  <Paragraphs>204</Paragraphs>
  <Slides>43</Slides>
  <Notes>12</Notes>
  <HiddenSlides>0</HiddenSlides>
  <MMClips>0</MMClips>
  <ScaleCrop>false</ScaleCrop>
  <HeadingPairs>
    <vt:vector size="4" baseType="variant">
      <vt:variant>
        <vt:lpstr>Theme</vt:lpstr>
      </vt:variant>
      <vt:variant>
        <vt:i4>11</vt:i4>
      </vt:variant>
      <vt:variant>
        <vt:lpstr>Slide Titles</vt:lpstr>
      </vt:variant>
      <vt:variant>
        <vt:i4>43</vt:i4>
      </vt:variant>
    </vt:vector>
  </HeadingPairs>
  <TitlesOfParts>
    <vt:vector size="54" baseType="lpstr">
      <vt:lpstr>Office Theme</vt:lpstr>
      <vt:lpstr>Edge</vt:lpstr>
      <vt:lpstr>2_Office Theme</vt:lpstr>
      <vt:lpstr>11_Office Theme</vt:lpstr>
      <vt:lpstr>5_Office Theme</vt:lpstr>
      <vt:lpstr>3_Office Theme</vt:lpstr>
      <vt:lpstr>6_Office Theme</vt:lpstr>
      <vt:lpstr>7_Office Theme</vt:lpstr>
      <vt:lpstr>8_Office Theme</vt:lpstr>
      <vt:lpstr>9_Office Theme</vt:lpstr>
      <vt:lpstr>4_Office Theme</vt:lpstr>
      <vt:lpstr>Secure PNT for Autonomous Systems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UT Austin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todd</dc:creator>
  <cp:lastModifiedBy>Todd Humphreys</cp:lastModifiedBy>
  <cp:revision>338</cp:revision>
  <cp:lastPrinted>2013-02-19T16:59:31Z</cp:lastPrinted>
  <dcterms:created xsi:type="dcterms:W3CDTF">2012-01-25T16:58:21Z</dcterms:created>
  <dcterms:modified xsi:type="dcterms:W3CDTF">2013-11-16T16:27:03Z</dcterms:modified>
</cp:coreProperties>
</file>