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41" r:id="rId2"/>
    <p:sldId id="842" r:id="rId3"/>
    <p:sldId id="843" r:id="rId4"/>
    <p:sldId id="844" r:id="rId5"/>
    <p:sldId id="849" r:id="rId6"/>
    <p:sldId id="860" r:id="rId7"/>
    <p:sldId id="889" r:id="rId8"/>
    <p:sldId id="866" r:id="rId9"/>
    <p:sldId id="867" r:id="rId10"/>
    <p:sldId id="871" r:id="rId11"/>
    <p:sldId id="872" r:id="rId12"/>
    <p:sldId id="873" r:id="rId13"/>
    <p:sldId id="874" r:id="rId14"/>
    <p:sldId id="875" r:id="rId15"/>
    <p:sldId id="876" r:id="rId16"/>
    <p:sldId id="877" r:id="rId17"/>
    <p:sldId id="878" r:id="rId18"/>
    <p:sldId id="879" r:id="rId19"/>
    <p:sldId id="883" r:id="rId20"/>
    <p:sldId id="882" r:id="rId21"/>
    <p:sldId id="884" r:id="rId22"/>
    <p:sldId id="885" r:id="rId23"/>
    <p:sldId id="835" r:id="rId24"/>
    <p:sldId id="862" r:id="rId25"/>
  </p:sldIdLst>
  <p:sldSz cx="9144000" cy="6858000" type="screen4x3"/>
  <p:notesSz cx="6858000" cy="9144000"/>
  <p:defaultTextStyle>
    <a:defPPr>
      <a:defRPr lang="en-GB"/>
    </a:defPPr>
    <a:lvl1pPr algn="l" rtl="0" fontAlgn="base">
      <a:spcBef>
        <a:spcPct val="0"/>
      </a:spcBef>
      <a:spcAft>
        <a:spcPct val="0"/>
      </a:spcAft>
      <a:defRPr sz="2000" kern="1200">
        <a:solidFill>
          <a:srgbClr val="00BFF3"/>
        </a:solidFill>
        <a:latin typeface="Verdana" pitchFamily="34" charset="0"/>
        <a:ea typeface="+mn-ea"/>
        <a:cs typeface="Arial" charset="0"/>
      </a:defRPr>
    </a:lvl1pPr>
    <a:lvl2pPr marL="457200" algn="l" rtl="0" fontAlgn="base">
      <a:spcBef>
        <a:spcPct val="0"/>
      </a:spcBef>
      <a:spcAft>
        <a:spcPct val="0"/>
      </a:spcAft>
      <a:defRPr sz="2000" kern="1200">
        <a:solidFill>
          <a:srgbClr val="00BFF3"/>
        </a:solidFill>
        <a:latin typeface="Verdana" pitchFamily="34" charset="0"/>
        <a:ea typeface="+mn-ea"/>
        <a:cs typeface="Arial" charset="0"/>
      </a:defRPr>
    </a:lvl2pPr>
    <a:lvl3pPr marL="914400" algn="l" rtl="0" fontAlgn="base">
      <a:spcBef>
        <a:spcPct val="0"/>
      </a:spcBef>
      <a:spcAft>
        <a:spcPct val="0"/>
      </a:spcAft>
      <a:defRPr sz="2000" kern="1200">
        <a:solidFill>
          <a:srgbClr val="00BFF3"/>
        </a:solidFill>
        <a:latin typeface="Verdana" pitchFamily="34" charset="0"/>
        <a:ea typeface="+mn-ea"/>
        <a:cs typeface="Arial" charset="0"/>
      </a:defRPr>
    </a:lvl3pPr>
    <a:lvl4pPr marL="1371600" algn="l" rtl="0" fontAlgn="base">
      <a:spcBef>
        <a:spcPct val="0"/>
      </a:spcBef>
      <a:spcAft>
        <a:spcPct val="0"/>
      </a:spcAft>
      <a:defRPr sz="2000" kern="1200">
        <a:solidFill>
          <a:srgbClr val="00BFF3"/>
        </a:solidFill>
        <a:latin typeface="Verdana" pitchFamily="34" charset="0"/>
        <a:ea typeface="+mn-ea"/>
        <a:cs typeface="Arial" charset="0"/>
      </a:defRPr>
    </a:lvl4pPr>
    <a:lvl5pPr marL="1828800" algn="l" rtl="0" fontAlgn="base">
      <a:spcBef>
        <a:spcPct val="0"/>
      </a:spcBef>
      <a:spcAft>
        <a:spcPct val="0"/>
      </a:spcAft>
      <a:defRPr sz="2000" kern="1200">
        <a:solidFill>
          <a:srgbClr val="00BFF3"/>
        </a:solidFill>
        <a:latin typeface="Verdana" pitchFamily="34" charset="0"/>
        <a:ea typeface="+mn-ea"/>
        <a:cs typeface="Arial" charset="0"/>
      </a:defRPr>
    </a:lvl5pPr>
    <a:lvl6pPr marL="2286000" algn="l" defTabSz="914400" rtl="0" eaLnBrk="1" latinLnBrk="0" hangingPunct="1">
      <a:defRPr sz="2000" kern="1200">
        <a:solidFill>
          <a:srgbClr val="00BFF3"/>
        </a:solidFill>
        <a:latin typeface="Verdana" pitchFamily="34" charset="0"/>
        <a:ea typeface="+mn-ea"/>
        <a:cs typeface="Arial" charset="0"/>
      </a:defRPr>
    </a:lvl6pPr>
    <a:lvl7pPr marL="2743200" algn="l" defTabSz="914400" rtl="0" eaLnBrk="1" latinLnBrk="0" hangingPunct="1">
      <a:defRPr sz="2000" kern="1200">
        <a:solidFill>
          <a:srgbClr val="00BFF3"/>
        </a:solidFill>
        <a:latin typeface="Verdana" pitchFamily="34" charset="0"/>
        <a:ea typeface="+mn-ea"/>
        <a:cs typeface="Arial" charset="0"/>
      </a:defRPr>
    </a:lvl7pPr>
    <a:lvl8pPr marL="3200400" algn="l" defTabSz="914400" rtl="0" eaLnBrk="1" latinLnBrk="0" hangingPunct="1">
      <a:defRPr sz="2000" kern="1200">
        <a:solidFill>
          <a:srgbClr val="00BFF3"/>
        </a:solidFill>
        <a:latin typeface="Verdana" pitchFamily="34" charset="0"/>
        <a:ea typeface="+mn-ea"/>
        <a:cs typeface="Arial" charset="0"/>
      </a:defRPr>
    </a:lvl8pPr>
    <a:lvl9pPr marL="3657600" algn="l" defTabSz="914400" rtl="0" eaLnBrk="1" latinLnBrk="0" hangingPunct="1">
      <a:defRPr sz="2000" kern="1200">
        <a:solidFill>
          <a:srgbClr val="00BFF3"/>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00"/>
    <a:srgbClr val="D2A9C2"/>
    <a:srgbClr val="003366"/>
    <a:srgbClr val="DAD7B1"/>
    <a:srgbClr val="B2B2B2"/>
    <a:srgbClr val="C0C0C0"/>
    <a:srgbClr val="99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94595" autoAdjust="0"/>
  </p:normalViewPr>
  <p:slideViewPr>
    <p:cSldViewPr>
      <p:cViewPr>
        <p:scale>
          <a:sx n="75" d="100"/>
          <a:sy n="75" d="100"/>
        </p:scale>
        <p:origin x="-15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464"/>
    </p:cViewPr>
  </p:sorterViewPr>
  <p:notesViewPr>
    <p:cSldViewPr>
      <p:cViewPr varScale="1">
        <p:scale>
          <a:sx n="81" d="100"/>
          <a:sy n="81" d="100"/>
        </p:scale>
        <p:origin x="-119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2C68810A-4500-462D-859C-C01F4FE2588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cs typeface="+mn-cs"/>
              </a:defRPr>
            </a:lvl1pPr>
          </a:lstStyle>
          <a:p>
            <a:pPr>
              <a:defRPr/>
            </a:pPr>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mn-cs"/>
              </a:defRPr>
            </a:lvl1pPr>
          </a:lstStyle>
          <a:p>
            <a:pPr>
              <a:defRPr/>
            </a:pPr>
            <a:fld id="{4F4B69AA-EC25-4991-B66E-553FA5E13B5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8DF94B5D-D392-4230-BE1E-0AB88B07BBE1}" type="slidenum">
              <a:rPr lang="en-GB" smtClean="0">
                <a:cs typeface="Arial" charset="0"/>
              </a:rPr>
              <a:pPr/>
              <a:t>1</a:t>
            </a:fld>
            <a:endParaRPr lang="en-GB" smtClean="0">
              <a:cs typeface="Arial" charset="0"/>
            </a:endParaRPr>
          </a:p>
        </p:txBody>
      </p:sp>
      <p:sp>
        <p:nvSpPr>
          <p:cNvPr id="17410" name="Rectangle 2"/>
          <p:cNvSpPr>
            <a:spLocks noGrp="1" noRo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a:spcBef>
                <a:spcPct val="0"/>
              </a:spcBef>
            </a:pPr>
            <a:r>
              <a:rPr lang="en-GB" smtClean="0"/>
              <a:t>MOD command allows to modify code and carrier phase to all channels / signals, and the user command file (.ucd file) allows to construct a list of MOD commands time-stamped at 50Hz rate. (SimGEN scenario iteration rate is also set appropriately [Options-&gt;General Options] from the choices of 100ms, 10ms or 4ms)</a:t>
            </a:r>
          </a:p>
        </p:txBody>
      </p:sp>
      <p:sp>
        <p:nvSpPr>
          <p:cNvPr id="3686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06CD90-9467-4C83-A3EC-847C6790265D}" type="slidenum">
              <a:rPr lang="en-GB" sz="1200">
                <a:solidFill>
                  <a:schemeClr val="tx1"/>
                </a:solidFill>
                <a:latin typeface="Calibri" pitchFamily="34" charset="0"/>
              </a:rPr>
              <a:pPr algn="r"/>
              <a:t>11</a:t>
            </a:fld>
            <a:endParaRPr lang="en-GB" sz="1200">
              <a:solidFill>
                <a:schemeClr val="tx1"/>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a:spcBef>
                <a:spcPct val="0"/>
              </a:spcBef>
            </a:pPr>
            <a:r>
              <a:rPr lang="en-GB" smtClean="0"/>
              <a:t>Figures show 3 separate 10-min scintillation intervals implemented on the simulator, each 10-min interval for a set of conditions given by S4 and TauZero. </a:t>
            </a:r>
          </a:p>
          <a:p>
            <a:pPr>
              <a:spcBef>
                <a:spcPct val="0"/>
              </a:spcBef>
            </a:pPr>
            <a:r>
              <a:rPr lang="en-GB" smtClean="0"/>
              <a:t>Changes on signal level (left) and carrier phase range offset (right) are given in the plots</a:t>
            </a:r>
          </a:p>
          <a:p>
            <a:pPr>
              <a:spcBef>
                <a:spcPct val="0"/>
              </a:spcBef>
            </a:pPr>
            <a:r>
              <a:rPr lang="en-GB" smtClean="0"/>
              <a:t>From these plots it should be understood </a:t>
            </a:r>
            <a:r>
              <a:rPr lang="en-GB" b="1" smtClean="0"/>
              <a:t>how CSM is implemented into Spirent</a:t>
            </a:r>
            <a:r>
              <a:rPr lang="en-GB" smtClean="0"/>
              <a:t>: through modification of signal power and carrier phase range measurements (on a specified link).</a:t>
            </a:r>
          </a:p>
          <a:p>
            <a:pPr>
              <a:spcBef>
                <a:spcPct val="0"/>
              </a:spcBef>
            </a:pPr>
            <a:endParaRPr lang="en-GB" smtClean="0"/>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A5E33F6-DED1-47C1-B68E-4576666132C1}" type="slidenum">
              <a:rPr lang="en-GB" sz="1200">
                <a:solidFill>
                  <a:schemeClr val="tx1"/>
                </a:solidFill>
                <a:latin typeface="Calibri" pitchFamily="34" charset="0"/>
              </a:rPr>
              <a:pPr algn="r"/>
              <a:t>12</a:t>
            </a:fld>
            <a:endParaRPr lang="en-GB" sz="1200">
              <a:solidFill>
                <a:schemeClr val="tx1"/>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pPr>
              <a:spcBef>
                <a:spcPct val="0"/>
              </a:spcBef>
            </a:pPr>
            <a:r>
              <a:rPr lang="en-GB" smtClean="0"/>
              <a:t>TEST 1: Results obtained for the closed loop (slide 9) </a:t>
            </a:r>
            <a:r>
              <a:rPr lang="en-GB" b="1" u="sng" smtClean="0"/>
              <a:t>and scintillation levels </a:t>
            </a:r>
            <a:r>
              <a:rPr lang="en-GB" smtClean="0"/>
              <a:t>in the previous slide (slide 11):</a:t>
            </a:r>
          </a:p>
          <a:p>
            <a:pPr>
              <a:spcBef>
                <a:spcPct val="0"/>
              </a:spcBef>
            </a:pPr>
            <a:r>
              <a:rPr lang="en-GB" smtClean="0"/>
              <a:t>80 min simulation with no ionospheric or tropospheric delay</a:t>
            </a:r>
          </a:p>
          <a:p>
            <a:pPr>
              <a:spcBef>
                <a:spcPct val="0"/>
              </a:spcBef>
            </a:pPr>
            <a:r>
              <a:rPr lang="en-GB" smtClean="0"/>
              <a:t>28 October 2005; orbits determined by Spirent GSS8000 </a:t>
            </a:r>
          </a:p>
          <a:p>
            <a:pPr>
              <a:spcBef>
                <a:spcPct val="0"/>
              </a:spcBef>
            </a:pPr>
            <a:r>
              <a:rPr lang="en-GB" smtClean="0"/>
              <a:t>Three 10-min scintillation intervals with decreasing scintillation strength:</a:t>
            </a:r>
          </a:p>
          <a:p>
            <a:pPr lvl="1">
              <a:spcBef>
                <a:spcPct val="0"/>
              </a:spcBef>
            </a:pPr>
            <a:r>
              <a:rPr lang="en-GB" b="1" u="sng" smtClean="0"/>
              <a:t>Relatively Strong (minutes 10 to 20), moderate (minutes 30 to 40) and weak (minutes 50 to 60)</a:t>
            </a:r>
          </a:p>
          <a:p>
            <a:pPr>
              <a:spcBef>
                <a:spcPct val="0"/>
              </a:spcBef>
            </a:pPr>
            <a:r>
              <a:rPr lang="en-GB" smtClean="0"/>
              <a:t>Results for a low latitude receiver and SV24 propagation link</a:t>
            </a:r>
          </a:p>
          <a:p>
            <a:pPr>
              <a:spcBef>
                <a:spcPct val="0"/>
              </a:spcBef>
            </a:pPr>
            <a:r>
              <a:rPr lang="en-GB" smtClean="0"/>
              <a:t>Plots for receiver (GSV4004B) data on GPS L1 recorded each minute</a:t>
            </a:r>
          </a:p>
          <a:p>
            <a:pPr>
              <a:spcBef>
                <a:spcPct val="0"/>
              </a:spcBef>
            </a:pPr>
            <a:endParaRPr lang="en-GB" smtClean="0"/>
          </a:p>
          <a:p>
            <a:pPr>
              <a:spcBef>
                <a:spcPct val="0"/>
              </a:spcBef>
            </a:pPr>
            <a:r>
              <a:rPr lang="en-GB" smtClean="0"/>
              <a:t>Comments on results:</a:t>
            </a:r>
          </a:p>
          <a:p>
            <a:pPr>
              <a:spcBef>
                <a:spcPct val="0"/>
              </a:spcBef>
            </a:pPr>
            <a:r>
              <a:rPr lang="en-GB" b="1" u="sng" smtClean="0"/>
              <a:t>Good</a:t>
            </a:r>
            <a:r>
              <a:rPr lang="en-GB" smtClean="0"/>
              <a:t> agreement between S4 input into CSM and S4 retrieved from receiver</a:t>
            </a:r>
          </a:p>
          <a:p>
            <a:pPr>
              <a:spcBef>
                <a:spcPct val="0"/>
              </a:spcBef>
            </a:pPr>
            <a:r>
              <a:rPr lang="en-GB" smtClean="0"/>
              <a:t>Loss of lock on L1 during strong </a:t>
            </a:r>
            <a:r>
              <a:rPr lang="en-GB" b="1" u="sng" smtClean="0"/>
              <a:t>(min 10 to 20) </a:t>
            </a:r>
            <a:r>
              <a:rPr lang="en-GB" smtClean="0"/>
              <a:t>and moderate </a:t>
            </a:r>
            <a:r>
              <a:rPr lang="en-GB" b="1" u="sng" smtClean="0"/>
              <a:t>(min 30 to 40)</a:t>
            </a:r>
          </a:p>
          <a:p>
            <a:pPr lvl="1">
              <a:spcBef>
                <a:spcPct val="0"/>
              </a:spcBef>
            </a:pPr>
            <a:r>
              <a:rPr lang="en-GB" smtClean="0"/>
              <a:t>Earlier loss of lock on signal during stronger scintillation</a:t>
            </a:r>
          </a:p>
          <a:p>
            <a:pPr>
              <a:spcBef>
                <a:spcPct val="0"/>
              </a:spcBef>
            </a:pPr>
            <a:r>
              <a:rPr lang="en-GB" smtClean="0"/>
              <a:t>No loss of lock during weak scintillation </a:t>
            </a:r>
            <a:r>
              <a:rPr lang="en-GB" b="1" u="sng" smtClean="0"/>
              <a:t>(min 50 to 60)</a:t>
            </a:r>
          </a:p>
          <a:p>
            <a:pPr>
              <a:spcBef>
                <a:spcPct val="0"/>
              </a:spcBef>
            </a:pPr>
            <a:endParaRPr lang="en-GB" b="1" u="sng" smtClean="0"/>
          </a:p>
          <a:p>
            <a:pPr>
              <a:spcBef>
                <a:spcPct val="0"/>
              </a:spcBef>
            </a:pPr>
            <a:r>
              <a:rPr lang="en-GB" b="1" smtClean="0"/>
              <a:t>Here we have some assessment of “receiver performance” as we can see a “certain” level of scintillation is causing loss of lock</a:t>
            </a:r>
          </a:p>
          <a:p>
            <a:pPr>
              <a:spcBef>
                <a:spcPct val="0"/>
              </a:spcBef>
            </a:pPr>
            <a:endParaRPr lang="en-GB" smtClean="0"/>
          </a:p>
          <a:p>
            <a:pPr>
              <a:spcBef>
                <a:spcPct val="0"/>
              </a:spcBef>
            </a:pPr>
            <a:endParaRPr lang="en-GB" smtClean="0"/>
          </a:p>
          <a:p>
            <a:pPr>
              <a:spcBef>
                <a:spcPct val="0"/>
              </a:spcBef>
            </a:pPr>
            <a:endParaRPr lang="en-GB" smtClean="0"/>
          </a:p>
        </p:txBody>
      </p:sp>
      <p:sp>
        <p:nvSpPr>
          <p:cNvPr id="409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B970D7E-99F2-40AA-B0E1-D53CDAAFF532}" type="slidenum">
              <a:rPr lang="en-GB" sz="1200">
                <a:solidFill>
                  <a:schemeClr val="tx1"/>
                </a:solidFill>
                <a:latin typeface="Calibri" pitchFamily="34" charset="0"/>
              </a:rPr>
              <a:pPr algn="r"/>
              <a:t>13</a:t>
            </a:fld>
            <a:endParaRPr lang="en-GB" sz="1200">
              <a:solidFill>
                <a:schemeClr val="tx1"/>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pPr>
              <a:spcBef>
                <a:spcPct val="0"/>
              </a:spcBef>
            </a:pPr>
            <a:r>
              <a:rPr lang="en-GB" smtClean="0"/>
              <a:t>Peak sigma phi values (can be seen in slide 12, 4</a:t>
            </a:r>
            <a:r>
              <a:rPr lang="en-GB" baseline="30000" smtClean="0"/>
              <a:t>th</a:t>
            </a:r>
            <a:r>
              <a:rPr lang="en-GB" smtClean="0"/>
              <a:t> plot from top) </a:t>
            </a:r>
            <a:r>
              <a:rPr lang="en-GB" b="1" u="sng" smtClean="0"/>
              <a:t>were</a:t>
            </a:r>
            <a:r>
              <a:rPr lang="en-GB" b="1" smtClean="0"/>
              <a:t> </a:t>
            </a:r>
            <a:r>
              <a:rPr lang="en-GB" smtClean="0"/>
              <a:t>neglected since the “absolute” magnitude of these peak data points is meaningless – </a:t>
            </a:r>
            <a:r>
              <a:rPr lang="en-GB" b="1" u="sng" smtClean="0"/>
              <a:t>only </a:t>
            </a:r>
            <a:r>
              <a:rPr lang="en-GB" smtClean="0"/>
              <a:t>sigma phi &lt; 1 rad included for meaningful </a:t>
            </a:r>
            <a:r>
              <a:rPr lang="en-GB" b="1" u="sng" smtClean="0"/>
              <a:t>discussion</a:t>
            </a:r>
          </a:p>
          <a:p>
            <a:pPr>
              <a:spcBef>
                <a:spcPct val="0"/>
              </a:spcBef>
            </a:pPr>
            <a:endParaRPr lang="en-GB" b="1" smtClean="0"/>
          </a:p>
          <a:p>
            <a:pPr>
              <a:spcBef>
                <a:spcPct val="0"/>
              </a:spcBef>
            </a:pPr>
            <a:r>
              <a:rPr lang="en-GB" b="1" smtClean="0"/>
              <a:t>What we are assessing here (and in the previous slide) is more how CSM reproduces the scintillation levels according to our input, we are not so much assessing receiver performance yet.</a:t>
            </a:r>
          </a:p>
        </p:txBody>
      </p:sp>
      <p:sp>
        <p:nvSpPr>
          <p:cNvPr id="430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716C6A-24B8-43BE-A37A-9019694A70EE}" type="slidenum">
              <a:rPr lang="en-GB" sz="1200">
                <a:solidFill>
                  <a:schemeClr val="tx1"/>
                </a:solidFill>
                <a:latin typeface="Calibri" pitchFamily="34" charset="0"/>
              </a:rPr>
              <a:pPr algn="r"/>
              <a:t>14</a:t>
            </a:fld>
            <a:endParaRPr lang="en-GB" sz="1200">
              <a:solidFill>
                <a:schemeClr val="tx1"/>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a:spcBef>
                <a:spcPct val="0"/>
              </a:spcBef>
            </a:pPr>
            <a:r>
              <a:rPr lang="en-GB" smtClean="0"/>
              <a:t>Those interested should refer to the paper by Conker et al for details of their model - here results are presented only.</a:t>
            </a:r>
          </a:p>
          <a:p>
            <a:pPr>
              <a:spcBef>
                <a:spcPct val="0"/>
              </a:spcBef>
            </a:pPr>
            <a:endParaRPr lang="en-GB" smtClean="0"/>
          </a:p>
          <a:p>
            <a:pPr>
              <a:spcBef>
                <a:spcPct val="0"/>
              </a:spcBef>
            </a:pPr>
            <a:r>
              <a:rPr lang="en-GB" b="1" smtClean="0"/>
              <a:t>To use Conker models based on the phase scintillation index SigmaPhi (instead of high rate data) the method proposed by Strangeways can be applied (Strangeways 2009) – </a:t>
            </a:r>
            <a:r>
              <a:rPr lang="en-GB" smtClean="0"/>
              <a:t>Knowledge of Fresnel frequency included in the method of Strangeways such that a physically appropriate value is taken for low latitudes in this case.</a:t>
            </a:r>
            <a:endParaRPr lang="en-GB" b="1" smtClean="0"/>
          </a:p>
          <a:p>
            <a:pPr>
              <a:spcBef>
                <a:spcPct val="0"/>
              </a:spcBef>
            </a:pPr>
            <a:endParaRPr lang="en-GB" b="1" smtClean="0"/>
          </a:p>
          <a:p>
            <a:pPr>
              <a:spcBef>
                <a:spcPct val="0"/>
              </a:spcBef>
            </a:pPr>
            <a:r>
              <a:rPr lang="en-GB" smtClean="0"/>
              <a:t>Ff=0.15-0.3 range (for the sake of presenting the variance results) taken for the low latitudes </a:t>
            </a:r>
            <a:r>
              <a:rPr lang="en-GB" b="1" smtClean="0"/>
              <a:t>to apply the </a:t>
            </a:r>
            <a:r>
              <a:rPr lang="en-GB" smtClean="0"/>
              <a:t>method of Strangeways (2009) – 0.15-0.25 is </a:t>
            </a:r>
            <a:r>
              <a:rPr lang="en-GB" b="1" smtClean="0"/>
              <a:t>representative</a:t>
            </a:r>
            <a:r>
              <a:rPr lang="en-GB" smtClean="0"/>
              <a:t> for Ff at low latitudes</a:t>
            </a:r>
          </a:p>
          <a:p>
            <a:pPr>
              <a:spcBef>
                <a:spcPct val="0"/>
              </a:spcBef>
            </a:pPr>
            <a:endParaRPr lang="en-GB" smtClean="0"/>
          </a:p>
          <a:p>
            <a:pPr>
              <a:spcBef>
                <a:spcPct val="0"/>
              </a:spcBef>
            </a:pPr>
            <a:r>
              <a:rPr lang="en-GB" smtClean="0"/>
              <a:t>Plot show variance of the PLL error (</a:t>
            </a:r>
            <a:r>
              <a:rPr lang="en-GB" b="1" smtClean="0"/>
              <a:t>used to assess </a:t>
            </a:r>
            <a:r>
              <a:rPr lang="en-GB" smtClean="0"/>
              <a:t>the receiver performance) during </a:t>
            </a:r>
            <a:r>
              <a:rPr lang="en-GB" b="1" smtClean="0"/>
              <a:t>relatively</a:t>
            </a:r>
            <a:r>
              <a:rPr lang="en-GB" smtClean="0"/>
              <a:t> strong (blue), </a:t>
            </a:r>
            <a:r>
              <a:rPr lang="en-GB" b="1" smtClean="0"/>
              <a:t>moderate (magenta) and weak </a:t>
            </a:r>
            <a:r>
              <a:rPr lang="en-GB" smtClean="0"/>
              <a:t>scintillation periods (green) </a:t>
            </a:r>
          </a:p>
          <a:p>
            <a:pPr>
              <a:spcBef>
                <a:spcPct val="0"/>
              </a:spcBef>
            </a:pPr>
            <a:endParaRPr lang="en-GB" smtClean="0"/>
          </a:p>
          <a:p>
            <a:pPr>
              <a:spcBef>
                <a:spcPct val="0"/>
              </a:spcBef>
            </a:pPr>
            <a:r>
              <a:rPr lang="en-GB" smtClean="0"/>
              <a:t>Scintillation indices are averaged for each 10 minute interval (neglecting very large SigmaPhi values) – </a:t>
            </a:r>
            <a:r>
              <a:rPr lang="en-GB" b="1" smtClean="0"/>
              <a:t>only </a:t>
            </a:r>
            <a:r>
              <a:rPr lang="en-GB" smtClean="0"/>
              <a:t>those &lt;1rad are used in averaging</a:t>
            </a:r>
          </a:p>
        </p:txBody>
      </p:sp>
      <p:sp>
        <p:nvSpPr>
          <p:cNvPr id="450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3BD82B-F91E-4AC4-B178-A35028EFA103}" type="slidenum">
              <a:rPr lang="en-GB" sz="1200">
                <a:solidFill>
                  <a:schemeClr val="tx1"/>
                </a:solidFill>
                <a:latin typeface="Calibri" pitchFamily="34" charset="0"/>
              </a:rPr>
              <a:pPr algn="r"/>
              <a:t>15</a:t>
            </a:fld>
            <a:endParaRPr lang="en-GB" sz="1200">
              <a:solidFill>
                <a:schemeClr val="tx1"/>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a:spcBef>
                <a:spcPct val="0"/>
              </a:spcBef>
            </a:pPr>
            <a:r>
              <a:rPr lang="en-GB" smtClean="0"/>
              <a:t>TEST 2: Another scintillation scenario – this time background ionosphere is </a:t>
            </a:r>
            <a:r>
              <a:rPr lang="en-GB" b="1" smtClean="0"/>
              <a:t>modelled</a:t>
            </a:r>
            <a:r>
              <a:rPr lang="en-GB" smtClean="0"/>
              <a:t> by the Klobuchar model, and troposphere by STANAG – aimed for a more realistic scenario taking into account the background atmosphere.</a:t>
            </a:r>
          </a:p>
          <a:p>
            <a:pPr>
              <a:spcBef>
                <a:spcPct val="0"/>
              </a:spcBef>
            </a:pPr>
            <a:endParaRPr lang="en-GB" smtClean="0"/>
          </a:p>
          <a:p>
            <a:pPr>
              <a:spcBef>
                <a:spcPct val="0"/>
              </a:spcBef>
            </a:pPr>
            <a:r>
              <a:rPr lang="en-GB" smtClean="0"/>
              <a:t>Presidente Prudente station, 20 October 2009, 18:00-20:00 hours Local Time, receiver-SV23 link degraded by scintillation effects </a:t>
            </a:r>
          </a:p>
          <a:p>
            <a:pPr>
              <a:spcBef>
                <a:spcPct val="0"/>
              </a:spcBef>
            </a:pPr>
            <a:r>
              <a:rPr lang="en-GB" smtClean="0"/>
              <a:t>Scintillation effects starting 1</a:t>
            </a:r>
            <a:r>
              <a:rPr lang="en-GB" baseline="30000" smtClean="0"/>
              <a:t>st</a:t>
            </a:r>
            <a:r>
              <a:rPr lang="en-GB" smtClean="0"/>
              <a:t> minute, each set of scintillation parameters create a period of 15 minutes i.e. 6 scintillation periods of different scintillation strengths</a:t>
            </a:r>
          </a:p>
          <a:p>
            <a:pPr>
              <a:spcBef>
                <a:spcPct val="0"/>
              </a:spcBef>
            </a:pPr>
            <a:endParaRPr lang="en-GB" smtClean="0"/>
          </a:p>
          <a:p>
            <a:pPr>
              <a:spcBef>
                <a:spcPct val="0"/>
              </a:spcBef>
            </a:pPr>
            <a:r>
              <a:rPr lang="en-GB" b="1" smtClean="0"/>
              <a:t>Marcio: Nice test! Is there a gap with no scintillation just after minute 60 or all the implementations are continuous? It seems the peak in sigmaphi after minute 60 is due to a combinaiton of higher S4 with the change in TauZero. </a:t>
            </a:r>
            <a:r>
              <a:rPr lang="en-GB" smtClean="0"/>
              <a:t>Zeynep: There is no gap at 60</a:t>
            </a:r>
            <a:r>
              <a:rPr lang="en-GB" baseline="30000" smtClean="0"/>
              <a:t>th</a:t>
            </a:r>
            <a:r>
              <a:rPr lang="en-GB" smtClean="0"/>
              <a:t> minute, all scintillation implementations are continuous so the peak in receiver SigmaPhi (Phi60) observed at 60</a:t>
            </a:r>
            <a:r>
              <a:rPr lang="en-GB" baseline="30000" smtClean="0"/>
              <a:t>th</a:t>
            </a:r>
            <a:r>
              <a:rPr lang="en-GB" smtClean="0"/>
              <a:t> minute is due to changing from scintillation indices of S4=0.4, Tau0=0.8 to S4=0.7, Tau0=0.3 i.e. changing from moderate level to strong level; receiver loses lock on tracking L1 as observed. </a:t>
            </a:r>
          </a:p>
          <a:p>
            <a:pPr>
              <a:spcBef>
                <a:spcPct val="0"/>
              </a:spcBef>
            </a:pPr>
            <a:r>
              <a:rPr lang="en-GB" b="1" smtClean="0"/>
              <a:t>Marcio: It is interesting that the same TauZero (of 0.3s) for an S4 of 0.3 does not cause any problems (no high sigmaphi or loss of lock). </a:t>
            </a:r>
            <a:endParaRPr lang="en-GB" smtClean="0"/>
          </a:p>
        </p:txBody>
      </p:sp>
      <p:sp>
        <p:nvSpPr>
          <p:cNvPr id="471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4EEFD3A-4D48-4B1A-BA26-2892B4C0B4AC}" type="slidenum">
              <a:rPr lang="en-GB" sz="1200">
                <a:solidFill>
                  <a:schemeClr val="tx1"/>
                </a:solidFill>
                <a:latin typeface="Calibri" pitchFamily="34" charset="0"/>
              </a:rPr>
              <a:pPr algn="r"/>
              <a:t>16</a:t>
            </a:fld>
            <a:endParaRPr lang="en-GB" sz="1200">
              <a:solidFill>
                <a:schemeClr val="tx1"/>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pPr>
              <a:spcBef>
                <a:spcPct val="0"/>
              </a:spcBef>
            </a:pPr>
            <a:r>
              <a:rPr lang="en-GB" smtClean="0"/>
              <a:t>Peak sigma phi values neglected since the absolute magnitude of these peak data points is meaningless – </a:t>
            </a:r>
            <a:r>
              <a:rPr lang="en-GB" b="1" u="sng" smtClean="0"/>
              <a:t>only</a:t>
            </a:r>
            <a:r>
              <a:rPr lang="en-GB" smtClean="0"/>
              <a:t> sigma phi &lt; 1 rad included for meaningful commenting.</a:t>
            </a:r>
          </a:p>
          <a:p>
            <a:pPr>
              <a:spcBef>
                <a:spcPct val="0"/>
              </a:spcBef>
            </a:pPr>
            <a:endParaRPr lang="en-GB" smtClean="0"/>
          </a:p>
          <a:p>
            <a:pPr>
              <a:spcBef>
                <a:spcPct val="0"/>
              </a:spcBef>
            </a:pPr>
            <a:r>
              <a:rPr lang="en-GB" smtClean="0"/>
              <a:t>For high scintillation intervals, receiver loses lock – loss of lock on L1 can be seen on 5</a:t>
            </a:r>
            <a:r>
              <a:rPr lang="en-GB" baseline="30000" smtClean="0"/>
              <a:t>th</a:t>
            </a:r>
            <a:r>
              <a:rPr lang="en-GB" smtClean="0"/>
              <a:t> plot (bottom plot) in previous slide (slide 15).</a:t>
            </a:r>
          </a:p>
          <a:p>
            <a:pPr>
              <a:spcBef>
                <a:spcPct val="0"/>
              </a:spcBef>
            </a:pPr>
            <a:endParaRPr lang="en-GB" smtClean="0"/>
          </a:p>
          <a:p>
            <a:pPr>
              <a:spcBef>
                <a:spcPct val="0"/>
              </a:spcBef>
            </a:pPr>
            <a:r>
              <a:rPr lang="en-GB" smtClean="0"/>
              <a:t>When there is LoL, SigmaPhi can not be retrieved – this prevents calculation of </a:t>
            </a:r>
            <a:r>
              <a:rPr lang="en-GB" b="1" u="sng" smtClean="0"/>
              <a:t>the tracking loop error variance using the Conker model</a:t>
            </a:r>
            <a:r>
              <a:rPr lang="en-GB" smtClean="0"/>
              <a:t> which is based on (in this case) using “average” scintillation indices for the designated scintillation intervals. </a:t>
            </a:r>
            <a:r>
              <a:rPr lang="en-GB" b="1" u="sng" smtClean="0"/>
              <a:t>The loss of lock indicates that the receiver performance is the worst possible: it simply does not track! </a:t>
            </a:r>
          </a:p>
          <a:p>
            <a:pPr>
              <a:spcBef>
                <a:spcPct val="0"/>
              </a:spcBef>
            </a:pPr>
            <a:endParaRPr lang="en-GB" smtClean="0"/>
          </a:p>
          <a:p>
            <a:pPr>
              <a:spcBef>
                <a:spcPct val="0"/>
              </a:spcBef>
            </a:pPr>
            <a:r>
              <a:rPr lang="en-GB" smtClean="0"/>
              <a:t>Next slide shows calculation of receiver PLL tracking error variance using receiver average scintillation indices – for the intervals where a sigma phi can not be assigned to the scintillation period i.e. During the first two intervals and the fifth interval, a value of 0.5 rad (as an interval representative) is taken for Sigma Phi to facilitate the variance calculations. </a:t>
            </a:r>
          </a:p>
        </p:txBody>
      </p:sp>
      <p:sp>
        <p:nvSpPr>
          <p:cNvPr id="491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3DCFD4D-4A8B-4863-8F12-8A969A607F9E}" type="slidenum">
              <a:rPr lang="en-GB" sz="1200">
                <a:solidFill>
                  <a:schemeClr val="tx1"/>
                </a:solidFill>
                <a:latin typeface="Calibri" pitchFamily="34" charset="0"/>
              </a:rPr>
              <a:pPr algn="r"/>
              <a:t>17</a:t>
            </a:fld>
            <a:endParaRPr lang="en-GB" sz="1200">
              <a:solidFill>
                <a:schemeClr val="tx1"/>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pPr>
              <a:spcBef>
                <a:spcPct val="0"/>
              </a:spcBef>
            </a:pPr>
            <a:r>
              <a:rPr lang="en-GB" smtClean="0"/>
              <a:t>3</a:t>
            </a:r>
            <a:r>
              <a:rPr lang="en-GB" baseline="30000" smtClean="0"/>
              <a:t>rd</a:t>
            </a:r>
            <a:r>
              <a:rPr lang="en-GB" smtClean="0"/>
              <a:t> interval: </a:t>
            </a:r>
            <a:r>
              <a:rPr lang="en-GB" smtClean="0">
                <a:solidFill>
                  <a:srgbClr val="0070C0"/>
                </a:solidFill>
              </a:rPr>
              <a:t>blue</a:t>
            </a:r>
            <a:r>
              <a:rPr lang="en-GB" smtClean="0"/>
              <a:t>, 4</a:t>
            </a:r>
            <a:r>
              <a:rPr lang="en-GB" baseline="30000" smtClean="0"/>
              <a:t>th</a:t>
            </a:r>
            <a:r>
              <a:rPr lang="en-GB" smtClean="0"/>
              <a:t> interval: green, 6</a:t>
            </a:r>
            <a:r>
              <a:rPr lang="en-GB" baseline="30000" smtClean="0"/>
              <a:t>th</a:t>
            </a:r>
            <a:r>
              <a:rPr lang="en-GB" smtClean="0"/>
              <a:t> interval: red – as scintillation gets slightly milder from 3</a:t>
            </a:r>
            <a:r>
              <a:rPr lang="en-GB" baseline="30000" smtClean="0"/>
              <a:t>rd</a:t>
            </a:r>
            <a:r>
              <a:rPr lang="en-GB" smtClean="0"/>
              <a:t> to 4</a:t>
            </a:r>
            <a:r>
              <a:rPr lang="en-GB" baseline="30000" smtClean="0"/>
              <a:t>th</a:t>
            </a:r>
            <a:r>
              <a:rPr lang="en-GB" smtClean="0"/>
              <a:t> the calculated tracking jitter also shifts downward slightly.</a:t>
            </a:r>
          </a:p>
          <a:p>
            <a:pPr>
              <a:spcBef>
                <a:spcPct val="0"/>
              </a:spcBef>
            </a:pPr>
            <a:endParaRPr lang="en-GB" smtClean="0"/>
          </a:p>
          <a:p>
            <a:pPr>
              <a:spcBef>
                <a:spcPct val="0"/>
              </a:spcBef>
            </a:pPr>
            <a:r>
              <a:rPr lang="en-GB" smtClean="0"/>
              <a:t>Although Tau0 parameter gets smaller (which increases the strength of scintillation created by CSM) in the 6</a:t>
            </a:r>
            <a:r>
              <a:rPr lang="en-GB" baseline="30000" smtClean="0"/>
              <a:t>th</a:t>
            </a:r>
            <a:r>
              <a:rPr lang="en-GB" smtClean="0"/>
              <a:t> interval (red), decrease in S4 reduces the strength of scintillation (relatively) more than the increasing effect introduced by the smaller Tau0 parameter. </a:t>
            </a:r>
          </a:p>
        </p:txBody>
      </p:sp>
      <p:sp>
        <p:nvSpPr>
          <p:cNvPr id="512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62480D-35C4-4760-8F0F-B5E1021ED4C4}" type="slidenum">
              <a:rPr lang="en-GB" sz="1200">
                <a:solidFill>
                  <a:schemeClr val="tx1"/>
                </a:solidFill>
                <a:latin typeface="Calibri" pitchFamily="34" charset="0"/>
              </a:rPr>
              <a:pPr algn="r"/>
              <a:t>18</a:t>
            </a:fld>
            <a:endParaRPr lang="en-GB" sz="1200">
              <a:solidFill>
                <a:schemeClr val="tx1"/>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a:spcBef>
                <a:spcPct val="0"/>
              </a:spcBef>
            </a:pPr>
            <a:endParaRPr lang="en-US" smtClean="0"/>
          </a:p>
        </p:txBody>
      </p:sp>
      <p:sp>
        <p:nvSpPr>
          <p:cNvPr id="532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05B8F8C-665D-4671-AEB8-A6B8FF7938F1}" type="slidenum">
              <a:rPr lang="en-GB" sz="1200">
                <a:solidFill>
                  <a:schemeClr val="tx1"/>
                </a:solidFill>
                <a:latin typeface="Calibri" pitchFamily="34" charset="0"/>
              </a:rPr>
              <a:pPr algn="r"/>
              <a:t>19</a:t>
            </a:fld>
            <a:endParaRPr lang="en-GB" sz="1200">
              <a:solidFill>
                <a:schemeClr val="tx1"/>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pPr>
              <a:spcBef>
                <a:spcPct val="0"/>
              </a:spcBef>
            </a:pPr>
            <a:r>
              <a:rPr lang="en-GB" smtClean="0"/>
              <a:t>Incoming signal wave front suffers random phase perturbs tru  these random irregs of density – these perturbed wave fronts form the observed intensity fluctuations/pattern at the receiver end. There is the relative motion of the LoS signal and the irregularity so the intensity pattern (intensity flucts) moves. </a:t>
            </a:r>
          </a:p>
          <a:p>
            <a:pPr>
              <a:spcBef>
                <a:spcPct val="0"/>
              </a:spcBef>
            </a:pPr>
            <a:r>
              <a:rPr lang="en-GB" smtClean="0"/>
              <a:t>also in polarization, angle of arrival etc.</a:t>
            </a:r>
            <a:r>
              <a:rPr lang="en-GB" sz="1800" smtClean="0"/>
              <a:t> </a:t>
            </a:r>
          </a:p>
          <a:p>
            <a:pPr>
              <a:spcBef>
                <a:spcPct val="0"/>
              </a:spcBef>
            </a:pPr>
            <a:r>
              <a:rPr lang="en-GB" sz="1800" smtClean="0"/>
              <a:t>Scintillation on the signal amplitude decreases C/N ratio of the received signal, this increases the noise in the receiver – thus “amplitude scintillation” can be modelled in terms of the receiver noise; indeed such is the adoption in the Conker model to account for the amplitude scintillation; in this case, as shown later, measure of the intensity fluctuations can be used to determine this noise due to scintillation affecting the signal power. </a:t>
            </a:r>
            <a:endParaRPr lang="en-GB" smtClean="0"/>
          </a:p>
        </p:txBody>
      </p:sp>
      <p:sp>
        <p:nvSpPr>
          <p:cNvPr id="194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2DC157C-1C27-45EB-BD7C-447BDFBD6519}" type="slidenum">
              <a:rPr lang="en-GB" sz="1200">
                <a:solidFill>
                  <a:schemeClr val="tx1"/>
                </a:solidFill>
                <a:latin typeface="Calibri" pitchFamily="34" charset="0"/>
              </a:rPr>
              <a:pPr algn="r"/>
              <a:t>2</a:t>
            </a:fld>
            <a:endParaRPr lang="en-GB" sz="1200">
              <a:solidFill>
                <a:schemeClr val="tx1"/>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pPr>
              <a:spcBef>
                <a:spcPct val="0"/>
              </a:spcBef>
            </a:pPr>
            <a:r>
              <a:rPr lang="en-GB" sz="1000" smtClean="0">
                <a:latin typeface="Californian FB"/>
              </a:rPr>
              <a:t>Scintillatin occurence has a geographic and temporal variation; it is not a homogeneous distribution but a localized effect due to density gradients. Its strength can vary according to the 11-year solar cycle, season, geomagnetic conditions, receiver location, </a:t>
            </a:r>
          </a:p>
          <a:p>
            <a:pPr>
              <a:spcBef>
                <a:spcPct val="0"/>
              </a:spcBef>
            </a:pPr>
            <a:endParaRPr lang="en-GB" sz="1000" smtClean="0">
              <a:latin typeface="Californian FB"/>
            </a:endParaRPr>
          </a:p>
          <a:p>
            <a:pPr>
              <a:spcBef>
                <a:spcPct val="0"/>
              </a:spcBef>
            </a:pPr>
            <a:r>
              <a:rPr lang="en-GB" sz="1000" smtClean="0">
                <a:latin typeface="Californian FB"/>
              </a:rPr>
              <a:t>Different scint levels (e.g. weak, moderate, severe) are related to different values of these indices, e.g. in general S4=0.7 refers to strong amplitude scintillation and </a:t>
            </a:r>
            <a:r>
              <a:rPr lang="en-GB" sz="1000" smtClean="0">
                <a:latin typeface="Californian FB"/>
                <a:sym typeface="Symbol" pitchFamily="18" charset="2"/>
              </a:rPr>
              <a:t></a:t>
            </a:r>
            <a:r>
              <a:rPr lang="en-GB" sz="1000" baseline="-25000" smtClean="0">
                <a:latin typeface="Californian FB"/>
                <a:sym typeface="Symbol" pitchFamily="18" charset="2"/>
              </a:rPr>
              <a:t></a:t>
            </a:r>
            <a:r>
              <a:rPr lang="en-GB" sz="1000" smtClean="0">
                <a:latin typeface="Californian FB"/>
              </a:rPr>
              <a:t> =0.2 to weak phase scintillation</a:t>
            </a:r>
          </a:p>
          <a:p>
            <a:pPr>
              <a:spcBef>
                <a:spcPct val="0"/>
              </a:spcBef>
            </a:pPr>
            <a:r>
              <a:rPr lang="en-GB" sz="1000" smtClean="0">
                <a:latin typeface="Californian FB"/>
              </a:rPr>
              <a:t>. </a:t>
            </a:r>
          </a:p>
          <a:p>
            <a:pPr>
              <a:spcBef>
                <a:spcPct val="0"/>
              </a:spcBef>
            </a:pPr>
            <a:r>
              <a:rPr lang="en-GB" sz="1000" smtClean="0">
                <a:latin typeface="Californian FB"/>
              </a:rPr>
              <a:t>Several epochs to be missed and requiring the carrier phase ambiguity search to be reset - a time consuming process</a:t>
            </a:r>
          </a:p>
          <a:p>
            <a:pPr marL="0" lvl="1">
              <a:spcBef>
                <a:spcPct val="0"/>
              </a:spcBef>
            </a:pPr>
            <a:endParaRPr lang="en-GB" sz="1000" smtClean="0">
              <a:latin typeface="Californian FB"/>
            </a:endParaRPr>
          </a:p>
          <a:p>
            <a:pPr marL="0" lvl="1">
              <a:spcBef>
                <a:spcPct val="0"/>
              </a:spcBef>
            </a:pPr>
            <a:r>
              <a:rPr lang="en-GB" sz="1000" smtClean="0">
                <a:latin typeface="Californian FB"/>
              </a:rPr>
              <a:t>cycle slips  more likely due to phase scintillation</a:t>
            </a:r>
          </a:p>
          <a:p>
            <a:pPr marL="0" lvl="1">
              <a:spcBef>
                <a:spcPct val="0"/>
              </a:spcBef>
            </a:pPr>
            <a:endParaRPr lang="en-GB" sz="1000" smtClean="0">
              <a:latin typeface="Californian FB"/>
            </a:endParaRPr>
          </a:p>
          <a:p>
            <a:pPr>
              <a:spcBef>
                <a:spcPct val="0"/>
              </a:spcBef>
            </a:pPr>
            <a:r>
              <a:rPr lang="en-GB" sz="1000" smtClean="0">
                <a:latin typeface="Californian FB"/>
              </a:rPr>
              <a:t>during strong amplitude scintillation, the received signal power can be much less than the receiver threshold (referred to as power fades) thus signal acquisition can be difficult and even loss of lock can occur due to deep power fades. </a:t>
            </a:r>
          </a:p>
          <a:p>
            <a:pPr>
              <a:spcBef>
                <a:spcPct val="0"/>
              </a:spcBef>
            </a:pPr>
            <a:r>
              <a:rPr lang="en-GB" sz="1000" smtClean="0">
                <a:latin typeface="Californian FB"/>
              </a:rPr>
              <a:t>Fluctuations in the signal phase put stress on the phase tracking loop of a receiver; </a:t>
            </a:r>
          </a:p>
          <a:p>
            <a:pPr>
              <a:spcBef>
                <a:spcPct val="0"/>
              </a:spcBef>
            </a:pPr>
            <a:endParaRPr lang="en-GB" sz="1000" smtClean="0">
              <a:latin typeface="Californian FB"/>
            </a:endParaRPr>
          </a:p>
          <a:p>
            <a:pPr marL="0" lvl="1">
              <a:spcBef>
                <a:spcPct val="0"/>
              </a:spcBef>
            </a:pPr>
            <a:r>
              <a:rPr lang="en-GB" sz="1000" smtClean="0">
                <a:latin typeface="Californian FB"/>
              </a:rPr>
              <a:t>scintillation does not affect all satellites in view simultaneously, the effect on each rec-sat link is expected to vary; this invokes giving different weights to observations according to the scintillation effect experienced on each link. </a:t>
            </a:r>
          </a:p>
          <a:p>
            <a:pPr marL="0" lvl="1">
              <a:spcBef>
                <a:spcPct val="0"/>
              </a:spcBef>
            </a:pPr>
            <a:endParaRPr lang="en-GB" sz="1000" smtClean="0">
              <a:latin typeface="Californian FB"/>
            </a:endParaRPr>
          </a:p>
          <a:p>
            <a:pPr marL="0" lvl="1">
              <a:spcBef>
                <a:spcPct val="0"/>
              </a:spcBef>
            </a:pPr>
            <a:r>
              <a:rPr lang="en-GB" sz="1000" smtClean="0">
                <a:latin typeface="Californian FB"/>
              </a:rPr>
              <a:t>Also, scintillation on a link does not always mean that the signal will be lost – this depends on many factors starting with the strength of the scintillation, geometry of the receiver-irregularity-satellite, and other environmental factors. It is possible to lose lock to 3-4 satellites during strong scintillation; even complete outage in an area is possible during strong scintillation such that for a few minutes any GNSS service can be unavailable. However, it is possible that e.g. the positioning accuracy will be degraded. Another issue is related to jamming, which becomes easier during scintillation since the receiver tracking loops become more vulnerable during such times. </a:t>
            </a:r>
          </a:p>
          <a:p>
            <a:pPr marL="0" lvl="1">
              <a:spcBef>
                <a:spcPct val="0"/>
              </a:spcBef>
            </a:pPr>
            <a:r>
              <a:rPr lang="en-GB" sz="1000" smtClean="0">
                <a:latin typeface="Californian FB"/>
              </a:rPr>
              <a:t>In the case of scintillation, variance of the tracking loop error can be calculated by models sensitive to scintillation – as the model suggested by Conker et al. Can be used to calculate this variance. </a:t>
            </a:r>
          </a:p>
          <a:p>
            <a:pPr marL="0" lvl="1">
              <a:spcBef>
                <a:spcPct val="0"/>
              </a:spcBef>
            </a:pPr>
            <a:endParaRPr lang="en-GB" sz="1000" smtClean="0">
              <a:latin typeface="Californian FB"/>
            </a:endParaRPr>
          </a:p>
          <a:p>
            <a:pPr marL="0" lvl="1">
              <a:spcBef>
                <a:spcPct val="0"/>
              </a:spcBef>
            </a:pPr>
            <a:endParaRPr lang="en-GB" sz="1000" smtClean="0">
              <a:latin typeface="Californian FB"/>
            </a:endParaRPr>
          </a:p>
          <a:p>
            <a:pPr marL="0" lvl="1">
              <a:spcBef>
                <a:spcPct val="0"/>
              </a:spcBef>
            </a:pPr>
            <a:endParaRPr lang="en-GB" sz="1000" smtClean="0">
              <a:latin typeface="Californian FB"/>
            </a:endParaRPr>
          </a:p>
          <a:p>
            <a:pPr>
              <a:spcBef>
                <a:spcPct val="0"/>
              </a:spcBef>
            </a:pPr>
            <a:endParaRPr lang="en-GB" sz="1000" smtClean="0">
              <a:latin typeface="Californian FB"/>
            </a:endParaRPr>
          </a:p>
          <a:p>
            <a:pPr marL="0" lvl="1">
              <a:spcBef>
                <a:spcPct val="0"/>
              </a:spcBef>
            </a:pPr>
            <a:endParaRPr lang="en-GB" sz="1000" smtClean="0">
              <a:latin typeface="Californian FB"/>
            </a:endParaRPr>
          </a:p>
          <a:p>
            <a:pPr>
              <a:spcBef>
                <a:spcPct val="0"/>
              </a:spcBef>
            </a:pPr>
            <a:endParaRPr lang="en-GB" sz="1000" smtClean="0">
              <a:latin typeface="Californian FB"/>
            </a:endParaRPr>
          </a:p>
        </p:txBody>
      </p:sp>
      <p:sp>
        <p:nvSpPr>
          <p:cNvPr id="215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85FE14-9949-49B2-843B-60898666696A}" type="slidenum">
              <a:rPr lang="en-GB" sz="1200">
                <a:solidFill>
                  <a:schemeClr val="tx1"/>
                </a:solidFill>
                <a:latin typeface="Calibri" pitchFamily="34" charset="0"/>
              </a:rPr>
              <a:pPr algn="r"/>
              <a:t>3</a:t>
            </a:fld>
            <a:endParaRPr lang="en-GB" sz="1200">
              <a:solidFill>
                <a:schemeClr val="tx1"/>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a:spcBef>
                <a:spcPct val="0"/>
              </a:spcBef>
            </a:pPr>
            <a:r>
              <a:rPr lang="en-GB" sz="1000" smtClean="0">
                <a:latin typeface="Californian FB"/>
              </a:rPr>
              <a:t>Scintillation effect on signal ampl mod’d as an increase in total thermal noise; </a:t>
            </a:r>
          </a:p>
          <a:p>
            <a:pPr>
              <a:spcBef>
                <a:spcPct val="0"/>
              </a:spcBef>
            </a:pPr>
            <a:r>
              <a:rPr lang="en-GB" sz="1000" smtClean="0">
                <a:latin typeface="Californian FB"/>
              </a:rPr>
              <a:t>scintillation effect on signal phase is mod’d as an additive term to overall error variance </a:t>
            </a:r>
          </a:p>
          <a:p>
            <a:pPr>
              <a:spcBef>
                <a:spcPct val="0"/>
              </a:spcBef>
            </a:pPr>
            <a:endParaRPr lang="en-GB" sz="1000" smtClean="0">
              <a:latin typeface="Californian FB"/>
            </a:endParaRPr>
          </a:p>
          <a:p>
            <a:pPr>
              <a:spcBef>
                <a:spcPct val="0"/>
              </a:spcBef>
            </a:pPr>
            <a:r>
              <a:rPr lang="en-GB" sz="1000" smtClean="0">
                <a:latin typeface="Californian FB"/>
              </a:rPr>
              <a:t>PLL linearity i.e. Small error assumption in PLL which corresponds to weak-moderate scintillation environment</a:t>
            </a:r>
          </a:p>
          <a:p>
            <a:pPr>
              <a:spcBef>
                <a:spcPct val="0"/>
              </a:spcBef>
            </a:pPr>
            <a:endParaRPr lang="en-GB" sz="1000" smtClean="0">
              <a:latin typeface="Californian FB"/>
            </a:endParaRPr>
          </a:p>
          <a:p>
            <a:pPr>
              <a:spcBef>
                <a:spcPct val="0"/>
              </a:spcBef>
            </a:pPr>
            <a:r>
              <a:rPr lang="en-GB" sz="1000" smtClean="0">
                <a:latin typeface="Californian FB"/>
              </a:rPr>
              <a:t>during strong scint, PLL does not perform in the linear regime thus the Model can not be applied</a:t>
            </a:r>
          </a:p>
          <a:p>
            <a:pPr>
              <a:spcBef>
                <a:spcPct val="0"/>
              </a:spcBef>
            </a:pPr>
            <a:endParaRPr lang="en-GB" sz="1000" smtClean="0">
              <a:latin typeface="Californian FB"/>
            </a:endParaRPr>
          </a:p>
          <a:p>
            <a:pPr>
              <a:spcBef>
                <a:spcPct val="0"/>
              </a:spcBef>
            </a:pPr>
            <a:r>
              <a:rPr lang="en-GB" sz="1000" smtClean="0">
                <a:latin typeface="Californian FB"/>
              </a:rPr>
              <a:t>Strong scintillation is associated with rapid half cycle phase fluctuations occuring simultaneously with deep power fades; the phenomenon termed as “canonical fades” – so assuming them as independent events is valid for the weak-moderate scintillation assumption</a:t>
            </a:r>
          </a:p>
          <a:p>
            <a:pPr>
              <a:spcBef>
                <a:spcPct val="0"/>
              </a:spcBef>
            </a:pPr>
            <a:endParaRPr lang="en-GB" sz="1000" smtClean="0">
              <a:latin typeface="Californian FB"/>
            </a:endParaRPr>
          </a:p>
          <a:p>
            <a:pPr>
              <a:spcBef>
                <a:spcPct val="0"/>
              </a:spcBef>
            </a:pPr>
            <a:r>
              <a:rPr lang="en-GB" sz="1000" smtClean="0">
                <a:latin typeface="Californian FB"/>
              </a:rPr>
              <a:t>This one is given for a 3</a:t>
            </a:r>
            <a:r>
              <a:rPr lang="en-GB" sz="1000" baseline="30000" smtClean="0">
                <a:latin typeface="Californian FB"/>
              </a:rPr>
              <a:t>rd</a:t>
            </a:r>
            <a:r>
              <a:rPr lang="en-GB" sz="1000" smtClean="0">
                <a:latin typeface="Californian FB"/>
              </a:rPr>
              <a:t> order PLL ???? tracking the GPS L1 carrier – models for other orders of PLL and DLL are also available</a:t>
            </a:r>
          </a:p>
          <a:p>
            <a:pPr>
              <a:spcBef>
                <a:spcPct val="0"/>
              </a:spcBef>
            </a:pPr>
            <a:endParaRPr lang="en-GB" sz="1000" smtClean="0">
              <a:latin typeface="Californian FB"/>
            </a:endParaRPr>
          </a:p>
          <a:p>
            <a:pPr>
              <a:spcBef>
                <a:spcPct val="0"/>
              </a:spcBef>
            </a:pPr>
            <a:r>
              <a:rPr lang="en-GB" sz="1000" smtClean="0">
                <a:latin typeface="Californian FB"/>
              </a:rPr>
              <a:t>What about severe scintillation which is likely for especially the high and low latitudes?</a:t>
            </a:r>
          </a:p>
          <a:p>
            <a:pPr>
              <a:spcBef>
                <a:spcPct val="0"/>
              </a:spcBef>
            </a:pPr>
            <a:r>
              <a:rPr lang="en-GB" sz="1000" smtClean="0">
                <a:latin typeface="Californian FB"/>
              </a:rPr>
              <a:t>Some simulation results show that there can be an interdependency between the phase and amplitude scintillation – so the model may be more realistic if improved in this aspect</a:t>
            </a:r>
          </a:p>
          <a:p>
            <a:pPr>
              <a:spcBef>
                <a:spcPct val="0"/>
              </a:spcBef>
            </a:pPr>
            <a:endParaRPr lang="en-GB" sz="1000" smtClean="0">
              <a:latin typeface="Californian FB"/>
            </a:endParaRPr>
          </a:p>
          <a:p>
            <a:pPr>
              <a:spcBef>
                <a:spcPct val="0"/>
              </a:spcBef>
            </a:pPr>
            <a:r>
              <a:rPr lang="en-GB" sz="1000" smtClean="0">
                <a:latin typeface="Californian FB"/>
              </a:rPr>
              <a:t>In the weak-moderate regime, phase difference between incoming and replica signal is small or changes slowly so PLL is in the linear regime</a:t>
            </a:r>
          </a:p>
          <a:p>
            <a:pPr>
              <a:spcBef>
                <a:spcPct val="0"/>
              </a:spcBef>
            </a:pPr>
            <a:endParaRPr lang="en-GB" sz="1000" smtClean="0">
              <a:latin typeface="Californian FB"/>
            </a:endParaRPr>
          </a:p>
          <a:p>
            <a:pPr>
              <a:spcBef>
                <a:spcPct val="0"/>
              </a:spcBef>
            </a:pPr>
            <a:r>
              <a:rPr lang="en-GB" sz="1000" smtClean="0">
                <a:latin typeface="Californian FB"/>
              </a:rPr>
              <a:t>Retrieving p and T can pose a problem: can be obtained by processing the high rate data in the frequency domain YET such high rate data may not always be available + computationally intensive</a:t>
            </a:r>
          </a:p>
        </p:txBody>
      </p:sp>
      <p:sp>
        <p:nvSpPr>
          <p:cNvPr id="235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28F9CFA-07B7-4C23-B4F8-EDF8EA0364EB}" type="slidenum">
              <a:rPr lang="en-GB" sz="1200">
                <a:solidFill>
                  <a:schemeClr val="tx1"/>
                </a:solidFill>
                <a:latin typeface="Calibri" pitchFamily="34" charset="0"/>
              </a:rPr>
              <a:pPr algn="r"/>
              <a:t>4</a:t>
            </a:fld>
            <a:endParaRPr lang="en-GB" sz="1200">
              <a:solidFill>
                <a:schemeClr val="tx1"/>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a:spcBef>
                <a:spcPct val="0"/>
              </a:spcBef>
            </a:pPr>
            <a:endParaRPr lang="en-US" smtClean="0"/>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12D7917-65F4-4C85-A02C-34D63CF5A087}" type="slidenum">
              <a:rPr lang="en-GB" sz="1200">
                <a:solidFill>
                  <a:schemeClr val="tx1"/>
                </a:solidFill>
                <a:latin typeface="Calibri" pitchFamily="34" charset="0"/>
              </a:rPr>
              <a:pPr algn="r"/>
              <a:t>5</a:t>
            </a:fld>
            <a:endParaRPr lang="en-GB" sz="1200">
              <a:solidFill>
                <a:schemeClr val="tx1"/>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a:spcBef>
                <a:spcPct val="0"/>
              </a:spcBef>
            </a:pPr>
            <a:endParaRPr lang="en-US" smtClean="0"/>
          </a:p>
        </p:txBody>
      </p:sp>
      <p:sp>
        <p:nvSpPr>
          <p:cNvPr id="276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6330BE-AA3A-4426-B571-53AC498D6CB6}" type="slidenum">
              <a:rPr lang="en-GB" sz="1200">
                <a:solidFill>
                  <a:schemeClr val="tx1"/>
                </a:solidFill>
                <a:latin typeface="Calibri" pitchFamily="34" charset="0"/>
              </a:rPr>
              <a:pPr algn="r"/>
              <a:t>6</a:t>
            </a:fld>
            <a:endParaRPr lang="en-GB" sz="1200">
              <a:solidFill>
                <a:schemeClr val="tx1"/>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a:spcBef>
                <a:spcPct val="0"/>
              </a:spcBef>
            </a:pPr>
            <a:r>
              <a:rPr lang="en-GB" smtClean="0"/>
              <a:t>Introducing intensity and carrier phase fluctuations on the generated GNSS signals </a:t>
            </a:r>
          </a:p>
          <a:p>
            <a:pPr>
              <a:spcBef>
                <a:spcPct val="0"/>
              </a:spcBef>
            </a:pPr>
            <a:endParaRPr lang="en-GB" smtClean="0"/>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B2D8582-61FA-4C40-A474-661E6027D196}" type="slidenum">
              <a:rPr lang="en-GB" sz="1200">
                <a:solidFill>
                  <a:schemeClr val="tx1"/>
                </a:solidFill>
                <a:latin typeface="Calibri" pitchFamily="34" charset="0"/>
              </a:rPr>
              <a:pPr algn="r"/>
              <a:t>7</a:t>
            </a:fld>
            <a:endParaRPr lang="en-GB" sz="1200">
              <a:solidFill>
                <a:schemeClr val="tx1"/>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pPr>
              <a:lnSpc>
                <a:spcPct val="80000"/>
              </a:lnSpc>
              <a:spcBef>
                <a:spcPct val="0"/>
              </a:spcBef>
            </a:pPr>
            <a:r>
              <a:rPr lang="en-GB" sz="900" smtClean="0"/>
              <a:t>This scintillation data library characterizes features of severe equatorial scintillation; it includes severe complex scintillation from the WIDEBAND satellite project and from processed GPS data. It reveals strong equatorial scintillation with deep power fades (&gt;15dB) that occur simultaneously with half-cycle phase transitions (an effect termed as “canonical fades”). CSM considers such canonical fades as the primary cause of loss of lock (LoL) in GPS receiver phase locked loops (PLLs).</a:t>
            </a:r>
          </a:p>
          <a:p>
            <a:pPr>
              <a:lnSpc>
                <a:spcPct val="80000"/>
              </a:lnSpc>
              <a:spcBef>
                <a:spcPct val="0"/>
              </a:spcBef>
            </a:pPr>
            <a:endParaRPr lang="en-GB" sz="900" smtClean="0"/>
          </a:p>
          <a:p>
            <a:pPr>
              <a:lnSpc>
                <a:spcPct val="80000"/>
              </a:lnSpc>
              <a:spcBef>
                <a:spcPct val="0"/>
              </a:spcBef>
            </a:pPr>
            <a:r>
              <a:rPr lang="en-GB" sz="900" smtClean="0"/>
              <a:t>1) </a:t>
            </a:r>
            <a:r>
              <a:rPr lang="en-GB" sz="900" i="1" smtClean="0"/>
              <a:t>Defence Nuclear Agency (DNA) WIDEBAND (WB) satellite experiment</a:t>
            </a:r>
            <a:r>
              <a:rPr lang="en-GB" sz="900" smtClean="0"/>
              <a:t> (operational between 1976-79 i.e. two years before the solar maximum, thus the L-band data in WB does not represent the strongest possible equatorial scintillation – which is overcome by augmenting the L-band data with unscaled WB UHF carrier data) in which the near-polar orbit satellite broadcasts 10 coherent continuous wave signals at frequencies ranging from VHF to S-band, including an L-band signal at 1239 MHz which is the signal of interest to study scintillation effects on GPS since its frequency is almost the same as that of L2. The S-band signal, due to its high frequency at 2891 MHz, is minimally affected by scintillation; this enables the S-band signal to be used as the phase reference for the receiver chain whose baseband phase and amplitude outputs are band-limited to 150 Hz and digitized at 500 Hz. This baseband phase and amplitude data (not the original high frequency signals) is referred to as the WB data in this context. Two equatorial ground stations (at 11.8</a:t>
            </a:r>
            <a:r>
              <a:rPr lang="en-GB" sz="900" baseline="30000" smtClean="0"/>
              <a:t>0</a:t>
            </a:r>
            <a:r>
              <a:rPr lang="en-GB" sz="900" smtClean="0"/>
              <a:t>N and 9.4</a:t>
            </a:r>
            <a:r>
              <a:rPr lang="en-GB" sz="900" baseline="30000" smtClean="0"/>
              <a:t>0</a:t>
            </a:r>
            <a:r>
              <a:rPr lang="en-GB" sz="900" smtClean="0"/>
              <a:t>N latitudes), each with a parabolic high-gain tracking antenna that yields low noise and high quality complex signal time histories, recorded the WB data. The continuous-wave received signals ensure that cycle slips occur in whole or integer multiple of whole cycle slips i.e. half-cycle slips that occur when tracking the bi-phase modulated GPS signals are not observed. Whole cycle slips occur during severe scintillation. 10 satellite passes (each pass provides about 12 minutes long continuous data) with strong scintillation are stored in the WB scintillation library at an original sampling rate of 500 Hz. No high-pass filtering is needed to remove trends from the data or low pass filtering to remove receiver noise as it is not a significant part of the WB data (Humphreys et al., 2008).</a:t>
            </a:r>
          </a:p>
          <a:p>
            <a:pPr>
              <a:lnSpc>
                <a:spcPct val="80000"/>
              </a:lnSpc>
              <a:spcBef>
                <a:spcPct val="0"/>
              </a:spcBef>
            </a:pPr>
            <a:r>
              <a:rPr lang="en-GB" sz="900" smtClean="0"/>
              <a:t>2</a:t>
            </a:r>
            <a:r>
              <a:rPr lang="en-GB" sz="900" i="1" smtClean="0"/>
              <a:t>) GPS L1 C/A code digital data</a:t>
            </a:r>
            <a:r>
              <a:rPr lang="en-GB" sz="900" smtClean="0"/>
              <a:t> (multilink GPS data), sampled at 5.7 MHz and recorded in 2003 at 22.7</a:t>
            </a:r>
            <a:r>
              <a:rPr lang="en-GB" sz="900" baseline="30000" smtClean="0"/>
              <a:t>0</a:t>
            </a:r>
            <a:r>
              <a:rPr lang="en-GB" sz="900" smtClean="0"/>
              <a:t>S geomagnetic latitude along the southern boundary of the equatorial anomaly, is a several hours long strong scintillation data set that is extensively processed (details on this can be found in Humphreys et al., 2008) to eliminate as much receiver and Doppler effects on the phase and amplitude data as possible so that only the scintillation effects remain in the data and the GPS data then becomes comparable to the WB data (without half-cycle slips and free from as much variation due to receiver clock instability, PLL dynamics and Doppler shift as possible) in quality. Output data, now sampled at 100Hz after processing, is filtered to reduce receiver noise but the SNR in GPS data remains much lower than that of the WB data; anyway this does not obscure the obvious similarities between the samples of GPS and WB data like “deep power fades that occur simultaneously with abrupt, half cycle phase changes” which are seen during severe scintillation data in the library. Severe equatorial scintillation has an essential feature of large, abrupt phase changes associated with deep signal power fades. These so-called “canonical fades”, which are a universal feature of strong equatorial scintillation and cause PLL LoL in receivers. </a:t>
            </a:r>
          </a:p>
          <a:p>
            <a:pPr>
              <a:lnSpc>
                <a:spcPct val="80000"/>
              </a:lnSpc>
              <a:spcBef>
                <a:spcPct val="0"/>
              </a:spcBef>
            </a:pPr>
            <a:endParaRPr lang="en-GB" sz="900" b="1" smtClean="0"/>
          </a:p>
        </p:txBody>
      </p:sp>
      <p:sp>
        <p:nvSpPr>
          <p:cNvPr id="317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2518ABD-593B-4DD5-AF92-3E19C49C8613}" type="slidenum">
              <a:rPr lang="en-GB" sz="1200">
                <a:solidFill>
                  <a:schemeClr val="tx1"/>
                </a:solidFill>
                <a:latin typeface="Calibri" pitchFamily="34" charset="0"/>
              </a:rPr>
              <a:pPr algn="r"/>
              <a:t>8</a:t>
            </a:fld>
            <a:endParaRPr lang="en-GB" sz="1200">
              <a:solidFill>
                <a:schemeClr val="tx1"/>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a:spcBef>
                <a:spcPct val="0"/>
              </a:spcBef>
            </a:pPr>
            <a:r>
              <a:rPr lang="en-GB" smtClean="0"/>
              <a:t>User interface shows CSM run for S4=0.79, Tau0=0.33, accumulation interval Ta=20ms, scintillation duration of 15min. </a:t>
            </a:r>
          </a:p>
          <a:p>
            <a:pPr>
              <a:spcBef>
                <a:spcPct val="0"/>
              </a:spcBef>
            </a:pPr>
            <a:r>
              <a:rPr lang="en-GB" smtClean="0"/>
              <a:t>Phase and magnitude of z(t) are “changes” in the signal due to scintillation effects.</a:t>
            </a:r>
          </a:p>
          <a:p>
            <a:pPr>
              <a:spcBef>
                <a:spcPct val="0"/>
              </a:spcBef>
            </a:pPr>
            <a:endParaRPr lang="en-GB" smtClean="0"/>
          </a:p>
        </p:txBody>
      </p:sp>
      <p:sp>
        <p:nvSpPr>
          <p:cNvPr id="337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D03674D-C1B4-4E2B-89EA-9FA8A6B9BD8F}" type="slidenum">
              <a:rPr lang="en-GB" sz="1200">
                <a:solidFill>
                  <a:schemeClr val="tx1"/>
                </a:solidFill>
                <a:latin typeface="Calibri" pitchFamily="34" charset="0"/>
              </a:rPr>
              <a:pPr algn="r"/>
              <a:t>9</a:t>
            </a:fld>
            <a:endParaRPr lang="en-GB" sz="1200">
              <a:solidFill>
                <a:schemeClr val="tx1"/>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600200"/>
            <a:ext cx="211455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9125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382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895600"/>
            <a:ext cx="41529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895600"/>
            <a:ext cx="41529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95600"/>
            <a:ext cx="41529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2895600"/>
            <a:ext cx="41529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457200" y="2895600"/>
            <a:ext cx="84582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7" name="Rectangle 14"/>
          <p:cNvSpPr>
            <a:spLocks noGrp="1" noChangeArrowheads="1"/>
          </p:cNvSpPr>
          <p:nvPr>
            <p:ph type="title"/>
          </p:nvPr>
        </p:nvSpPr>
        <p:spPr bwMode="auto">
          <a:xfrm>
            <a:off x="457200" y="16002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5" name="Rectangle 11"/>
          <p:cNvSpPr>
            <a:spLocks noChangeArrowheads="1"/>
          </p:cNvSpPr>
          <p:nvPr userDrawn="1"/>
        </p:nvSpPr>
        <p:spPr bwMode="auto">
          <a:xfrm>
            <a:off x="252413" y="1674813"/>
            <a:ext cx="8064500" cy="647700"/>
          </a:xfrm>
          <a:prstGeom prst="rect">
            <a:avLst/>
          </a:prstGeom>
          <a:noFill/>
          <a:ln w="9525">
            <a:noFill/>
            <a:miter lim="800000"/>
            <a:headEnd/>
            <a:tailEnd/>
          </a:ln>
          <a:effectLst/>
        </p:spPr>
        <p:txBody>
          <a:bodyPr anchor="ctr"/>
          <a:lstStyle/>
          <a:p>
            <a:pPr>
              <a:defRPr/>
            </a:pPr>
            <a:endParaRPr lang="en-US" sz="2800">
              <a:solidFill>
                <a:schemeClr val="bg1"/>
              </a:solidFill>
              <a:cs typeface="+mn-cs"/>
            </a:endParaRPr>
          </a:p>
        </p:txBody>
      </p:sp>
      <p:sp>
        <p:nvSpPr>
          <p:cNvPr id="1047" name="Rectangle 23"/>
          <p:cNvSpPr>
            <a:spLocks noChangeArrowheads="1"/>
          </p:cNvSpPr>
          <p:nvPr userDrawn="1"/>
        </p:nvSpPr>
        <p:spPr bwMode="auto">
          <a:xfrm>
            <a:off x="0" y="1295400"/>
            <a:ext cx="9144000" cy="5638800"/>
          </a:xfrm>
          <a:prstGeom prst="rect">
            <a:avLst/>
          </a:prstGeom>
          <a:solidFill>
            <a:srgbClr val="DAD7B1"/>
          </a:solidFill>
          <a:ln w="9525">
            <a:noFill/>
            <a:miter lim="800000"/>
            <a:headEnd/>
            <a:tailEnd/>
          </a:ln>
          <a:effectLst/>
        </p:spPr>
        <p:txBody>
          <a:bodyPr wrap="none" anchor="ctr"/>
          <a:lstStyle/>
          <a:p>
            <a:pPr algn="ctr">
              <a:defRPr/>
            </a:pPr>
            <a:endParaRPr lang="en-US" sz="3200">
              <a:cs typeface="+mn-cs"/>
            </a:endParaRPr>
          </a:p>
        </p:txBody>
      </p:sp>
      <p:pic>
        <p:nvPicPr>
          <p:cNvPr id="1030" name="Picture 24"/>
          <p:cNvPicPr>
            <a:picLocks noChangeAspect="1" noChangeArrowheads="1"/>
          </p:cNvPicPr>
          <p:nvPr userDrawn="1"/>
        </p:nvPicPr>
        <p:blipFill>
          <a:blip r:embed="rId14"/>
          <a:srcRect/>
          <a:stretch>
            <a:fillRect/>
          </a:stretch>
        </p:blipFill>
        <p:spPr bwMode="auto">
          <a:xfrm>
            <a:off x="6400800" y="228600"/>
            <a:ext cx="2438400" cy="852488"/>
          </a:xfrm>
          <a:prstGeom prst="rect">
            <a:avLst/>
          </a:prstGeom>
          <a:noFill/>
          <a:ln w="9525">
            <a:noFill/>
            <a:miter lim="800000"/>
            <a:headEnd/>
            <a:tailEnd/>
          </a:ln>
        </p:spPr>
      </p:pic>
      <p:pic>
        <p:nvPicPr>
          <p:cNvPr id="1031" name="Picture 35" descr="Red-BlackCMYK"/>
          <p:cNvPicPr>
            <a:picLocks noChangeAspect="1" noChangeArrowheads="1"/>
          </p:cNvPicPr>
          <p:nvPr userDrawn="1"/>
        </p:nvPicPr>
        <p:blipFill>
          <a:blip r:embed="rId15">
            <a:clrChange>
              <a:clrFrom>
                <a:srgbClr val="FDFDFD"/>
              </a:clrFrom>
              <a:clrTo>
                <a:srgbClr val="FDFDFD">
                  <a:alpha val="0"/>
                </a:srgbClr>
              </a:clrTo>
            </a:clrChange>
          </a:blip>
          <a:srcRect/>
          <a:stretch>
            <a:fillRect/>
          </a:stretch>
        </p:blipFill>
        <p:spPr bwMode="auto">
          <a:xfrm>
            <a:off x="6804025" y="6237288"/>
            <a:ext cx="2160588"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wipe dir="d"/>
  </p:transition>
  <p:txStyles>
    <p:titleStyle>
      <a:lvl1pPr algn="l" rtl="0" eaLnBrk="0" fontAlgn="base" hangingPunct="0">
        <a:spcBef>
          <a:spcPct val="0"/>
        </a:spcBef>
        <a:spcAft>
          <a:spcPct val="0"/>
        </a:spcAft>
        <a:defRPr sz="2800" b="1">
          <a:solidFill>
            <a:srgbClr val="003366"/>
          </a:solidFill>
          <a:latin typeface="+mj-lt"/>
          <a:ea typeface="+mj-ea"/>
          <a:cs typeface="+mj-cs"/>
        </a:defRPr>
      </a:lvl1pPr>
      <a:lvl2pPr algn="l" rtl="0" eaLnBrk="0" fontAlgn="base" hangingPunct="0">
        <a:spcBef>
          <a:spcPct val="0"/>
        </a:spcBef>
        <a:spcAft>
          <a:spcPct val="0"/>
        </a:spcAft>
        <a:defRPr sz="2800" b="1">
          <a:solidFill>
            <a:srgbClr val="003366"/>
          </a:solidFill>
          <a:latin typeface="Verdana" pitchFamily="34" charset="0"/>
        </a:defRPr>
      </a:lvl2pPr>
      <a:lvl3pPr algn="l" rtl="0" eaLnBrk="0" fontAlgn="base" hangingPunct="0">
        <a:spcBef>
          <a:spcPct val="0"/>
        </a:spcBef>
        <a:spcAft>
          <a:spcPct val="0"/>
        </a:spcAft>
        <a:defRPr sz="2800" b="1">
          <a:solidFill>
            <a:srgbClr val="003366"/>
          </a:solidFill>
          <a:latin typeface="Verdana" pitchFamily="34" charset="0"/>
        </a:defRPr>
      </a:lvl3pPr>
      <a:lvl4pPr algn="l" rtl="0" eaLnBrk="0" fontAlgn="base" hangingPunct="0">
        <a:spcBef>
          <a:spcPct val="0"/>
        </a:spcBef>
        <a:spcAft>
          <a:spcPct val="0"/>
        </a:spcAft>
        <a:defRPr sz="2800" b="1">
          <a:solidFill>
            <a:srgbClr val="003366"/>
          </a:solidFill>
          <a:latin typeface="Verdana" pitchFamily="34" charset="0"/>
        </a:defRPr>
      </a:lvl4pPr>
      <a:lvl5pPr algn="l" rtl="0" eaLnBrk="0" fontAlgn="base" hangingPunct="0">
        <a:spcBef>
          <a:spcPct val="0"/>
        </a:spcBef>
        <a:spcAft>
          <a:spcPct val="0"/>
        </a:spcAft>
        <a:defRPr sz="2800" b="1">
          <a:solidFill>
            <a:srgbClr val="003366"/>
          </a:solidFill>
          <a:latin typeface="Verdana" pitchFamily="34" charset="0"/>
        </a:defRPr>
      </a:lvl5pPr>
      <a:lvl6pPr marL="457200" algn="l" rtl="0" fontAlgn="base">
        <a:spcBef>
          <a:spcPct val="0"/>
        </a:spcBef>
        <a:spcAft>
          <a:spcPct val="0"/>
        </a:spcAft>
        <a:defRPr sz="2800" b="1">
          <a:solidFill>
            <a:srgbClr val="003366"/>
          </a:solidFill>
          <a:latin typeface="Verdana" pitchFamily="34" charset="0"/>
        </a:defRPr>
      </a:lvl6pPr>
      <a:lvl7pPr marL="914400" algn="l" rtl="0" fontAlgn="base">
        <a:spcBef>
          <a:spcPct val="0"/>
        </a:spcBef>
        <a:spcAft>
          <a:spcPct val="0"/>
        </a:spcAft>
        <a:defRPr sz="2800" b="1">
          <a:solidFill>
            <a:srgbClr val="003366"/>
          </a:solidFill>
          <a:latin typeface="Verdana" pitchFamily="34" charset="0"/>
        </a:defRPr>
      </a:lvl7pPr>
      <a:lvl8pPr marL="1371600" algn="l" rtl="0" fontAlgn="base">
        <a:spcBef>
          <a:spcPct val="0"/>
        </a:spcBef>
        <a:spcAft>
          <a:spcPct val="0"/>
        </a:spcAft>
        <a:defRPr sz="2800" b="1">
          <a:solidFill>
            <a:srgbClr val="003366"/>
          </a:solidFill>
          <a:latin typeface="Verdana" pitchFamily="34" charset="0"/>
        </a:defRPr>
      </a:lvl8pPr>
      <a:lvl9pPr marL="1828800" algn="l" rtl="0" fontAlgn="base">
        <a:spcBef>
          <a:spcPct val="0"/>
        </a:spcBef>
        <a:spcAft>
          <a:spcPct val="0"/>
        </a:spcAft>
        <a:defRPr sz="2800" b="1">
          <a:solidFill>
            <a:srgbClr val="003366"/>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66"/>
          </a:solidFill>
          <a:latin typeface="+mn-lt"/>
        </a:defRPr>
      </a:lvl2pPr>
      <a:lvl3pPr marL="1143000" indent="-228600" algn="l" rtl="0" eaLnBrk="0" fontAlgn="base" hangingPunct="0">
        <a:spcBef>
          <a:spcPct val="20000"/>
        </a:spcBef>
        <a:spcAft>
          <a:spcPct val="0"/>
        </a:spcAft>
        <a:buChar char="•"/>
        <a:defRPr>
          <a:solidFill>
            <a:srgbClr val="003366"/>
          </a:solidFill>
          <a:latin typeface="+mn-lt"/>
        </a:defRPr>
      </a:lvl3pPr>
      <a:lvl4pPr marL="1600200" indent="-228600" algn="l" rtl="0" eaLnBrk="0" fontAlgn="base" hangingPunct="0">
        <a:spcBef>
          <a:spcPct val="20000"/>
        </a:spcBef>
        <a:spcAft>
          <a:spcPct val="0"/>
        </a:spcAft>
        <a:buChar char="–"/>
        <a:defRPr sz="1600">
          <a:solidFill>
            <a:srgbClr val="003366"/>
          </a:solidFill>
          <a:latin typeface="+mn-lt"/>
        </a:defRPr>
      </a:lvl4pPr>
      <a:lvl5pPr marL="2057400" indent="-228600" algn="l" rtl="0" eaLnBrk="0" fontAlgn="base" hangingPunct="0">
        <a:spcBef>
          <a:spcPct val="20000"/>
        </a:spcBef>
        <a:spcAft>
          <a:spcPct val="0"/>
        </a:spcAft>
        <a:buChar char="»"/>
        <a:defRPr sz="1400">
          <a:solidFill>
            <a:srgbClr val="003366"/>
          </a:solidFill>
          <a:latin typeface="+mn-lt"/>
        </a:defRPr>
      </a:lvl5pPr>
      <a:lvl6pPr marL="2514600" indent="-228600" algn="l" rtl="0" fontAlgn="base">
        <a:spcBef>
          <a:spcPct val="20000"/>
        </a:spcBef>
        <a:spcAft>
          <a:spcPct val="0"/>
        </a:spcAft>
        <a:buChar char="»"/>
        <a:defRPr sz="1400">
          <a:solidFill>
            <a:srgbClr val="003366"/>
          </a:solidFill>
          <a:latin typeface="+mn-lt"/>
        </a:defRPr>
      </a:lvl6pPr>
      <a:lvl7pPr marL="2971800" indent="-228600" algn="l" rtl="0" fontAlgn="base">
        <a:spcBef>
          <a:spcPct val="20000"/>
        </a:spcBef>
        <a:spcAft>
          <a:spcPct val="0"/>
        </a:spcAft>
        <a:buChar char="»"/>
        <a:defRPr sz="1400">
          <a:solidFill>
            <a:srgbClr val="003366"/>
          </a:solidFill>
          <a:latin typeface="+mn-lt"/>
        </a:defRPr>
      </a:lvl7pPr>
      <a:lvl8pPr marL="3429000" indent="-228600" algn="l" rtl="0" fontAlgn="base">
        <a:spcBef>
          <a:spcPct val="20000"/>
        </a:spcBef>
        <a:spcAft>
          <a:spcPct val="0"/>
        </a:spcAft>
        <a:buChar char="»"/>
        <a:defRPr sz="1400">
          <a:solidFill>
            <a:srgbClr val="003366"/>
          </a:solidFill>
          <a:latin typeface="+mn-lt"/>
        </a:defRPr>
      </a:lvl8pPr>
      <a:lvl9pPr marL="3886200" indent="-228600" algn="l" rtl="0" fontAlgn="base">
        <a:spcBef>
          <a:spcPct val="20000"/>
        </a:spcBef>
        <a:spcAft>
          <a:spcPct val="0"/>
        </a:spcAft>
        <a:buChar char="»"/>
        <a:defRPr sz="14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4"/>
          <p:cNvGrpSpPr>
            <a:grpSpLocks/>
          </p:cNvGrpSpPr>
          <p:nvPr/>
        </p:nvGrpSpPr>
        <p:grpSpPr bwMode="auto">
          <a:xfrm>
            <a:off x="1955800" y="1557338"/>
            <a:ext cx="6627813" cy="4797425"/>
            <a:chOff x="73" y="70"/>
            <a:chExt cx="570" cy="436"/>
          </a:xfrm>
        </p:grpSpPr>
        <p:sp>
          <p:nvSpPr>
            <p:cNvPr id="16390" name="Freeform 5"/>
            <p:cNvSpPr>
              <a:spLocks/>
            </p:cNvSpPr>
            <p:nvPr/>
          </p:nvSpPr>
          <p:spPr bwMode="auto">
            <a:xfrm>
              <a:off x="317" y="73"/>
              <a:ext cx="90" cy="51"/>
            </a:xfrm>
            <a:custGeom>
              <a:avLst/>
              <a:gdLst>
                <a:gd name="T0" fmla="*/ 6 w 90"/>
                <a:gd name="T1" fmla="*/ 0 h 51"/>
                <a:gd name="T2" fmla="*/ 13 w 90"/>
                <a:gd name="T3" fmla="*/ 1 h 51"/>
                <a:gd name="T4" fmla="*/ 25 w 90"/>
                <a:gd name="T5" fmla="*/ 4 h 51"/>
                <a:gd name="T6" fmla="*/ 33 w 90"/>
                <a:gd name="T7" fmla="*/ 6 h 51"/>
                <a:gd name="T8" fmla="*/ 54 w 90"/>
                <a:gd name="T9" fmla="*/ 14 h 51"/>
                <a:gd name="T10" fmla="*/ 73 w 90"/>
                <a:gd name="T11" fmla="*/ 22 h 51"/>
                <a:gd name="T12" fmla="*/ 89 w 90"/>
                <a:gd name="T13" fmla="*/ 32 h 51"/>
                <a:gd name="T14" fmla="*/ 89 w 90"/>
                <a:gd name="T15" fmla="*/ 37 h 51"/>
                <a:gd name="T16" fmla="*/ 82 w 90"/>
                <a:gd name="T17" fmla="*/ 41 h 51"/>
                <a:gd name="T18" fmla="*/ 76 w 90"/>
                <a:gd name="T19" fmla="*/ 41 h 51"/>
                <a:gd name="T20" fmla="*/ 73 w 90"/>
                <a:gd name="T21" fmla="*/ 43 h 51"/>
                <a:gd name="T22" fmla="*/ 67 w 90"/>
                <a:gd name="T23" fmla="*/ 44 h 51"/>
                <a:gd name="T24" fmla="*/ 61 w 90"/>
                <a:gd name="T25" fmla="*/ 48 h 51"/>
                <a:gd name="T26" fmla="*/ 58 w 90"/>
                <a:gd name="T27" fmla="*/ 50 h 51"/>
                <a:gd name="T28" fmla="*/ 52 w 90"/>
                <a:gd name="T29" fmla="*/ 50 h 51"/>
                <a:gd name="T30" fmla="*/ 43 w 90"/>
                <a:gd name="T31" fmla="*/ 41 h 51"/>
                <a:gd name="T32" fmla="*/ 39 w 90"/>
                <a:gd name="T33" fmla="*/ 35 h 51"/>
                <a:gd name="T34" fmla="*/ 34 w 90"/>
                <a:gd name="T35" fmla="*/ 32 h 51"/>
                <a:gd name="T36" fmla="*/ 29 w 90"/>
                <a:gd name="T37" fmla="*/ 36 h 51"/>
                <a:gd name="T38" fmla="*/ 24 w 90"/>
                <a:gd name="T39" fmla="*/ 36 h 51"/>
                <a:gd name="T40" fmla="*/ 18 w 90"/>
                <a:gd name="T41" fmla="*/ 34 h 51"/>
                <a:gd name="T42" fmla="*/ 13 w 90"/>
                <a:gd name="T43" fmla="*/ 35 h 51"/>
                <a:gd name="T44" fmla="*/ 8 w 90"/>
                <a:gd name="T45" fmla="*/ 35 h 51"/>
                <a:gd name="T46" fmla="*/ 6 w 90"/>
                <a:gd name="T47" fmla="*/ 31 h 51"/>
                <a:gd name="T48" fmla="*/ 6 w 90"/>
                <a:gd name="T49" fmla="*/ 25 h 51"/>
                <a:gd name="T50" fmla="*/ 6 w 90"/>
                <a:gd name="T51" fmla="*/ 19 h 51"/>
                <a:gd name="T52" fmla="*/ 0 w 90"/>
                <a:gd name="T53" fmla="*/ 8 h 51"/>
                <a:gd name="T54" fmla="*/ 0 w 90"/>
                <a:gd name="T55" fmla="*/ 3 h 51"/>
                <a:gd name="T56" fmla="*/ 6 w 90"/>
                <a:gd name="T57" fmla="*/ 0 h 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51"/>
                <a:gd name="T89" fmla="*/ 90 w 90"/>
                <a:gd name="T90" fmla="*/ 51 h 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51">
                  <a:moveTo>
                    <a:pt x="6" y="0"/>
                  </a:moveTo>
                  <a:lnTo>
                    <a:pt x="13" y="1"/>
                  </a:lnTo>
                  <a:lnTo>
                    <a:pt x="25" y="4"/>
                  </a:lnTo>
                  <a:lnTo>
                    <a:pt x="33" y="6"/>
                  </a:lnTo>
                  <a:lnTo>
                    <a:pt x="54" y="14"/>
                  </a:lnTo>
                  <a:lnTo>
                    <a:pt x="73" y="22"/>
                  </a:lnTo>
                  <a:lnTo>
                    <a:pt x="89" y="32"/>
                  </a:lnTo>
                  <a:lnTo>
                    <a:pt x="89" y="37"/>
                  </a:lnTo>
                  <a:lnTo>
                    <a:pt x="82" y="41"/>
                  </a:lnTo>
                  <a:lnTo>
                    <a:pt x="76" y="41"/>
                  </a:lnTo>
                  <a:lnTo>
                    <a:pt x="73" y="43"/>
                  </a:lnTo>
                  <a:lnTo>
                    <a:pt x="67" y="44"/>
                  </a:lnTo>
                  <a:lnTo>
                    <a:pt x="61" y="48"/>
                  </a:lnTo>
                  <a:lnTo>
                    <a:pt x="58" y="50"/>
                  </a:lnTo>
                  <a:lnTo>
                    <a:pt x="52" y="50"/>
                  </a:lnTo>
                  <a:lnTo>
                    <a:pt x="43" y="41"/>
                  </a:lnTo>
                  <a:lnTo>
                    <a:pt x="39" y="35"/>
                  </a:lnTo>
                  <a:lnTo>
                    <a:pt x="34" y="32"/>
                  </a:lnTo>
                  <a:lnTo>
                    <a:pt x="29" y="36"/>
                  </a:lnTo>
                  <a:lnTo>
                    <a:pt x="24" y="36"/>
                  </a:lnTo>
                  <a:lnTo>
                    <a:pt x="18" y="34"/>
                  </a:lnTo>
                  <a:lnTo>
                    <a:pt x="13" y="35"/>
                  </a:lnTo>
                  <a:lnTo>
                    <a:pt x="8" y="35"/>
                  </a:lnTo>
                  <a:lnTo>
                    <a:pt x="6" y="31"/>
                  </a:lnTo>
                  <a:lnTo>
                    <a:pt x="6" y="25"/>
                  </a:lnTo>
                  <a:lnTo>
                    <a:pt x="6" y="19"/>
                  </a:lnTo>
                  <a:lnTo>
                    <a:pt x="0" y="8"/>
                  </a:lnTo>
                  <a:lnTo>
                    <a:pt x="0" y="3"/>
                  </a:lnTo>
                  <a:lnTo>
                    <a:pt x="6" y="0"/>
                  </a:lnTo>
                </a:path>
              </a:pathLst>
            </a:custGeom>
            <a:solidFill>
              <a:srgbClr val="B2B2B2">
                <a:alpha val="39999"/>
              </a:srgbClr>
            </a:solidFill>
            <a:ln w="12700" cap="rnd">
              <a:noFill/>
              <a:round/>
              <a:headEnd/>
              <a:tailEnd/>
            </a:ln>
          </p:spPr>
          <p:txBody>
            <a:bodyPr/>
            <a:lstStyle/>
            <a:p>
              <a:endParaRPr lang="en-US"/>
            </a:p>
          </p:txBody>
        </p:sp>
        <p:sp>
          <p:nvSpPr>
            <p:cNvPr id="16391" name="Freeform 6"/>
            <p:cNvSpPr>
              <a:spLocks/>
            </p:cNvSpPr>
            <p:nvPr/>
          </p:nvSpPr>
          <p:spPr bwMode="auto">
            <a:xfrm>
              <a:off x="73" y="70"/>
              <a:ext cx="232" cy="419"/>
            </a:xfrm>
            <a:custGeom>
              <a:avLst/>
              <a:gdLst>
                <a:gd name="T0" fmla="*/ 85 w 232"/>
                <a:gd name="T1" fmla="*/ 341 h 419"/>
                <a:gd name="T2" fmla="*/ 101 w 232"/>
                <a:gd name="T3" fmla="*/ 337 h 419"/>
                <a:gd name="T4" fmla="*/ 110 w 232"/>
                <a:gd name="T5" fmla="*/ 344 h 419"/>
                <a:gd name="T6" fmla="*/ 123 w 232"/>
                <a:gd name="T7" fmla="*/ 351 h 419"/>
                <a:gd name="T8" fmla="*/ 132 w 232"/>
                <a:gd name="T9" fmla="*/ 357 h 419"/>
                <a:gd name="T10" fmla="*/ 128 w 232"/>
                <a:gd name="T11" fmla="*/ 369 h 419"/>
                <a:gd name="T12" fmla="*/ 136 w 232"/>
                <a:gd name="T13" fmla="*/ 393 h 419"/>
                <a:gd name="T14" fmla="*/ 146 w 232"/>
                <a:gd name="T15" fmla="*/ 405 h 419"/>
                <a:gd name="T16" fmla="*/ 145 w 232"/>
                <a:gd name="T17" fmla="*/ 416 h 419"/>
                <a:gd name="T18" fmla="*/ 135 w 232"/>
                <a:gd name="T19" fmla="*/ 418 h 419"/>
                <a:gd name="T20" fmla="*/ 114 w 232"/>
                <a:gd name="T21" fmla="*/ 409 h 419"/>
                <a:gd name="T22" fmla="*/ 78 w 232"/>
                <a:gd name="T23" fmla="*/ 386 h 419"/>
                <a:gd name="T24" fmla="*/ 55 w 232"/>
                <a:gd name="T25" fmla="*/ 362 h 419"/>
                <a:gd name="T26" fmla="*/ 31 w 232"/>
                <a:gd name="T27" fmla="*/ 332 h 419"/>
                <a:gd name="T28" fmla="*/ 8 w 232"/>
                <a:gd name="T29" fmla="*/ 276 h 419"/>
                <a:gd name="T30" fmla="*/ 3 w 232"/>
                <a:gd name="T31" fmla="*/ 252 h 419"/>
                <a:gd name="T32" fmla="*/ 0 w 232"/>
                <a:gd name="T33" fmla="*/ 230 h 419"/>
                <a:gd name="T34" fmla="*/ 0 w 232"/>
                <a:gd name="T35" fmla="*/ 205 h 419"/>
                <a:gd name="T36" fmla="*/ 6 w 232"/>
                <a:gd name="T37" fmla="*/ 167 h 419"/>
                <a:gd name="T38" fmla="*/ 27 w 232"/>
                <a:gd name="T39" fmla="*/ 111 h 419"/>
                <a:gd name="T40" fmla="*/ 66 w 232"/>
                <a:gd name="T41" fmla="*/ 60 h 419"/>
                <a:gd name="T42" fmla="*/ 113 w 232"/>
                <a:gd name="T43" fmla="*/ 26 h 419"/>
                <a:gd name="T44" fmla="*/ 165 w 232"/>
                <a:gd name="T45" fmla="*/ 6 h 419"/>
                <a:gd name="T46" fmla="*/ 191 w 232"/>
                <a:gd name="T47" fmla="*/ 1 h 419"/>
                <a:gd name="T48" fmla="*/ 219 w 232"/>
                <a:gd name="T49" fmla="*/ 0 h 419"/>
                <a:gd name="T50" fmla="*/ 231 w 232"/>
                <a:gd name="T51" fmla="*/ 6 h 419"/>
                <a:gd name="T52" fmla="*/ 229 w 232"/>
                <a:gd name="T53" fmla="*/ 18 h 419"/>
                <a:gd name="T54" fmla="*/ 210 w 232"/>
                <a:gd name="T55" fmla="*/ 42 h 419"/>
                <a:gd name="T56" fmla="*/ 204 w 232"/>
                <a:gd name="T57" fmla="*/ 55 h 419"/>
                <a:gd name="T58" fmla="*/ 196 w 232"/>
                <a:gd name="T59" fmla="*/ 54 h 419"/>
                <a:gd name="T60" fmla="*/ 184 w 232"/>
                <a:gd name="T61" fmla="*/ 56 h 419"/>
                <a:gd name="T62" fmla="*/ 156 w 232"/>
                <a:gd name="T63" fmla="*/ 66 h 419"/>
                <a:gd name="T64" fmla="*/ 143 w 232"/>
                <a:gd name="T65" fmla="*/ 75 h 419"/>
                <a:gd name="T66" fmla="*/ 133 w 232"/>
                <a:gd name="T67" fmla="*/ 76 h 419"/>
                <a:gd name="T68" fmla="*/ 119 w 232"/>
                <a:gd name="T69" fmla="*/ 68 h 419"/>
                <a:gd name="T70" fmla="*/ 108 w 232"/>
                <a:gd name="T71" fmla="*/ 73 h 419"/>
                <a:gd name="T72" fmla="*/ 102 w 232"/>
                <a:gd name="T73" fmla="*/ 84 h 419"/>
                <a:gd name="T74" fmla="*/ 98 w 232"/>
                <a:gd name="T75" fmla="*/ 89 h 419"/>
                <a:gd name="T76" fmla="*/ 98 w 232"/>
                <a:gd name="T77" fmla="*/ 97 h 419"/>
                <a:gd name="T78" fmla="*/ 81 w 232"/>
                <a:gd name="T79" fmla="*/ 114 h 419"/>
                <a:gd name="T80" fmla="*/ 69 w 232"/>
                <a:gd name="T81" fmla="*/ 119 h 419"/>
                <a:gd name="T82" fmla="*/ 60 w 232"/>
                <a:gd name="T83" fmla="*/ 132 h 419"/>
                <a:gd name="T84" fmla="*/ 50 w 232"/>
                <a:gd name="T85" fmla="*/ 149 h 419"/>
                <a:gd name="T86" fmla="*/ 51 w 232"/>
                <a:gd name="T87" fmla="*/ 160 h 419"/>
                <a:gd name="T88" fmla="*/ 52 w 232"/>
                <a:gd name="T89" fmla="*/ 174 h 419"/>
                <a:gd name="T90" fmla="*/ 55 w 232"/>
                <a:gd name="T91" fmla="*/ 181 h 419"/>
                <a:gd name="T92" fmla="*/ 47 w 232"/>
                <a:gd name="T93" fmla="*/ 194 h 419"/>
                <a:gd name="T94" fmla="*/ 48 w 232"/>
                <a:gd name="T95" fmla="*/ 206 h 419"/>
                <a:gd name="T96" fmla="*/ 50 w 232"/>
                <a:gd name="T97" fmla="*/ 217 h 419"/>
                <a:gd name="T98" fmla="*/ 43 w 232"/>
                <a:gd name="T99" fmla="*/ 227 h 419"/>
                <a:gd name="T100" fmla="*/ 30 w 232"/>
                <a:gd name="T101" fmla="*/ 246 h 419"/>
                <a:gd name="T102" fmla="*/ 34 w 232"/>
                <a:gd name="T103" fmla="*/ 254 h 419"/>
                <a:gd name="T104" fmla="*/ 54 w 232"/>
                <a:gd name="T105" fmla="*/ 276 h 419"/>
                <a:gd name="T106" fmla="*/ 52 w 232"/>
                <a:gd name="T107" fmla="*/ 287 h 419"/>
                <a:gd name="T108" fmla="*/ 45 w 232"/>
                <a:gd name="T109" fmla="*/ 303 h 419"/>
                <a:gd name="T110" fmla="*/ 54 w 232"/>
                <a:gd name="T111" fmla="*/ 319 h 419"/>
                <a:gd name="T112" fmla="*/ 73 w 232"/>
                <a:gd name="T113" fmla="*/ 330 h 4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2"/>
                <a:gd name="T172" fmla="*/ 0 h 419"/>
                <a:gd name="T173" fmla="*/ 232 w 232"/>
                <a:gd name="T174" fmla="*/ 419 h 4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2" h="419">
                  <a:moveTo>
                    <a:pt x="80" y="341"/>
                  </a:moveTo>
                  <a:lnTo>
                    <a:pt x="85" y="341"/>
                  </a:lnTo>
                  <a:lnTo>
                    <a:pt x="96" y="337"/>
                  </a:lnTo>
                  <a:lnTo>
                    <a:pt x="101" y="337"/>
                  </a:lnTo>
                  <a:lnTo>
                    <a:pt x="106" y="340"/>
                  </a:lnTo>
                  <a:lnTo>
                    <a:pt x="110" y="344"/>
                  </a:lnTo>
                  <a:lnTo>
                    <a:pt x="119" y="351"/>
                  </a:lnTo>
                  <a:lnTo>
                    <a:pt x="123" y="351"/>
                  </a:lnTo>
                  <a:lnTo>
                    <a:pt x="128" y="351"/>
                  </a:lnTo>
                  <a:lnTo>
                    <a:pt x="132" y="357"/>
                  </a:lnTo>
                  <a:lnTo>
                    <a:pt x="132" y="363"/>
                  </a:lnTo>
                  <a:lnTo>
                    <a:pt x="128" y="369"/>
                  </a:lnTo>
                  <a:lnTo>
                    <a:pt x="128" y="376"/>
                  </a:lnTo>
                  <a:lnTo>
                    <a:pt x="136" y="393"/>
                  </a:lnTo>
                  <a:lnTo>
                    <a:pt x="144" y="397"/>
                  </a:lnTo>
                  <a:lnTo>
                    <a:pt x="146" y="405"/>
                  </a:lnTo>
                  <a:lnTo>
                    <a:pt x="146" y="411"/>
                  </a:lnTo>
                  <a:lnTo>
                    <a:pt x="145" y="416"/>
                  </a:lnTo>
                  <a:lnTo>
                    <a:pt x="140" y="418"/>
                  </a:lnTo>
                  <a:lnTo>
                    <a:pt x="135" y="418"/>
                  </a:lnTo>
                  <a:lnTo>
                    <a:pt x="128" y="416"/>
                  </a:lnTo>
                  <a:lnTo>
                    <a:pt x="114" y="409"/>
                  </a:lnTo>
                  <a:lnTo>
                    <a:pt x="85" y="391"/>
                  </a:lnTo>
                  <a:lnTo>
                    <a:pt x="78" y="386"/>
                  </a:lnTo>
                  <a:lnTo>
                    <a:pt x="73" y="381"/>
                  </a:lnTo>
                  <a:lnTo>
                    <a:pt x="55" y="362"/>
                  </a:lnTo>
                  <a:lnTo>
                    <a:pt x="39" y="342"/>
                  </a:lnTo>
                  <a:lnTo>
                    <a:pt x="31" y="332"/>
                  </a:lnTo>
                  <a:lnTo>
                    <a:pt x="15" y="300"/>
                  </a:lnTo>
                  <a:lnTo>
                    <a:pt x="8" y="276"/>
                  </a:lnTo>
                  <a:lnTo>
                    <a:pt x="5" y="264"/>
                  </a:lnTo>
                  <a:lnTo>
                    <a:pt x="3" y="252"/>
                  </a:lnTo>
                  <a:lnTo>
                    <a:pt x="1" y="239"/>
                  </a:lnTo>
                  <a:lnTo>
                    <a:pt x="0" y="230"/>
                  </a:lnTo>
                  <a:lnTo>
                    <a:pt x="0" y="220"/>
                  </a:lnTo>
                  <a:lnTo>
                    <a:pt x="0" y="205"/>
                  </a:lnTo>
                  <a:lnTo>
                    <a:pt x="3" y="185"/>
                  </a:lnTo>
                  <a:lnTo>
                    <a:pt x="6" y="167"/>
                  </a:lnTo>
                  <a:lnTo>
                    <a:pt x="12" y="145"/>
                  </a:lnTo>
                  <a:lnTo>
                    <a:pt x="27" y="111"/>
                  </a:lnTo>
                  <a:lnTo>
                    <a:pt x="52" y="76"/>
                  </a:lnTo>
                  <a:lnTo>
                    <a:pt x="66" y="60"/>
                  </a:lnTo>
                  <a:lnTo>
                    <a:pt x="84" y="46"/>
                  </a:lnTo>
                  <a:lnTo>
                    <a:pt x="113" y="26"/>
                  </a:lnTo>
                  <a:lnTo>
                    <a:pt x="145" y="12"/>
                  </a:lnTo>
                  <a:lnTo>
                    <a:pt x="165" y="6"/>
                  </a:lnTo>
                  <a:lnTo>
                    <a:pt x="177" y="4"/>
                  </a:lnTo>
                  <a:lnTo>
                    <a:pt x="191" y="1"/>
                  </a:lnTo>
                  <a:lnTo>
                    <a:pt x="205" y="0"/>
                  </a:lnTo>
                  <a:lnTo>
                    <a:pt x="219" y="0"/>
                  </a:lnTo>
                  <a:lnTo>
                    <a:pt x="227" y="3"/>
                  </a:lnTo>
                  <a:lnTo>
                    <a:pt x="231" y="6"/>
                  </a:lnTo>
                  <a:lnTo>
                    <a:pt x="231" y="12"/>
                  </a:lnTo>
                  <a:lnTo>
                    <a:pt x="229" y="18"/>
                  </a:lnTo>
                  <a:lnTo>
                    <a:pt x="216" y="34"/>
                  </a:lnTo>
                  <a:lnTo>
                    <a:pt x="210" y="42"/>
                  </a:lnTo>
                  <a:lnTo>
                    <a:pt x="206" y="51"/>
                  </a:lnTo>
                  <a:lnTo>
                    <a:pt x="204" y="55"/>
                  </a:lnTo>
                  <a:lnTo>
                    <a:pt x="200" y="56"/>
                  </a:lnTo>
                  <a:lnTo>
                    <a:pt x="196" y="54"/>
                  </a:lnTo>
                  <a:lnTo>
                    <a:pt x="188" y="54"/>
                  </a:lnTo>
                  <a:lnTo>
                    <a:pt x="184" y="56"/>
                  </a:lnTo>
                  <a:lnTo>
                    <a:pt x="174" y="56"/>
                  </a:lnTo>
                  <a:lnTo>
                    <a:pt x="156" y="66"/>
                  </a:lnTo>
                  <a:lnTo>
                    <a:pt x="149" y="72"/>
                  </a:lnTo>
                  <a:lnTo>
                    <a:pt x="143" y="75"/>
                  </a:lnTo>
                  <a:lnTo>
                    <a:pt x="138" y="76"/>
                  </a:lnTo>
                  <a:lnTo>
                    <a:pt x="133" y="76"/>
                  </a:lnTo>
                  <a:lnTo>
                    <a:pt x="126" y="73"/>
                  </a:lnTo>
                  <a:lnTo>
                    <a:pt x="119" y="68"/>
                  </a:lnTo>
                  <a:lnTo>
                    <a:pt x="116" y="69"/>
                  </a:lnTo>
                  <a:lnTo>
                    <a:pt x="108" y="73"/>
                  </a:lnTo>
                  <a:lnTo>
                    <a:pt x="103" y="79"/>
                  </a:lnTo>
                  <a:lnTo>
                    <a:pt x="102" y="84"/>
                  </a:lnTo>
                  <a:lnTo>
                    <a:pt x="99" y="86"/>
                  </a:lnTo>
                  <a:lnTo>
                    <a:pt x="98" y="89"/>
                  </a:lnTo>
                  <a:lnTo>
                    <a:pt x="99" y="91"/>
                  </a:lnTo>
                  <a:lnTo>
                    <a:pt x="98" y="97"/>
                  </a:lnTo>
                  <a:lnTo>
                    <a:pt x="90" y="103"/>
                  </a:lnTo>
                  <a:lnTo>
                    <a:pt x="81" y="114"/>
                  </a:lnTo>
                  <a:lnTo>
                    <a:pt x="73" y="119"/>
                  </a:lnTo>
                  <a:lnTo>
                    <a:pt x="69" y="119"/>
                  </a:lnTo>
                  <a:lnTo>
                    <a:pt x="63" y="124"/>
                  </a:lnTo>
                  <a:lnTo>
                    <a:pt x="60" y="132"/>
                  </a:lnTo>
                  <a:lnTo>
                    <a:pt x="60" y="136"/>
                  </a:lnTo>
                  <a:lnTo>
                    <a:pt x="50" y="149"/>
                  </a:lnTo>
                  <a:lnTo>
                    <a:pt x="50" y="153"/>
                  </a:lnTo>
                  <a:lnTo>
                    <a:pt x="51" y="160"/>
                  </a:lnTo>
                  <a:lnTo>
                    <a:pt x="51" y="163"/>
                  </a:lnTo>
                  <a:lnTo>
                    <a:pt x="52" y="174"/>
                  </a:lnTo>
                  <a:lnTo>
                    <a:pt x="54" y="175"/>
                  </a:lnTo>
                  <a:lnTo>
                    <a:pt x="55" y="181"/>
                  </a:lnTo>
                  <a:lnTo>
                    <a:pt x="52" y="184"/>
                  </a:lnTo>
                  <a:lnTo>
                    <a:pt x="47" y="194"/>
                  </a:lnTo>
                  <a:lnTo>
                    <a:pt x="48" y="199"/>
                  </a:lnTo>
                  <a:lnTo>
                    <a:pt x="48" y="206"/>
                  </a:lnTo>
                  <a:lnTo>
                    <a:pt x="50" y="212"/>
                  </a:lnTo>
                  <a:lnTo>
                    <a:pt x="50" y="217"/>
                  </a:lnTo>
                  <a:lnTo>
                    <a:pt x="48" y="218"/>
                  </a:lnTo>
                  <a:lnTo>
                    <a:pt x="43" y="227"/>
                  </a:lnTo>
                  <a:lnTo>
                    <a:pt x="36" y="239"/>
                  </a:lnTo>
                  <a:lnTo>
                    <a:pt x="30" y="246"/>
                  </a:lnTo>
                  <a:lnTo>
                    <a:pt x="30" y="250"/>
                  </a:lnTo>
                  <a:lnTo>
                    <a:pt x="34" y="254"/>
                  </a:lnTo>
                  <a:lnTo>
                    <a:pt x="43" y="260"/>
                  </a:lnTo>
                  <a:lnTo>
                    <a:pt x="54" y="276"/>
                  </a:lnTo>
                  <a:lnTo>
                    <a:pt x="54" y="282"/>
                  </a:lnTo>
                  <a:lnTo>
                    <a:pt x="52" y="287"/>
                  </a:lnTo>
                  <a:lnTo>
                    <a:pt x="52" y="296"/>
                  </a:lnTo>
                  <a:lnTo>
                    <a:pt x="45" y="303"/>
                  </a:lnTo>
                  <a:lnTo>
                    <a:pt x="47" y="312"/>
                  </a:lnTo>
                  <a:lnTo>
                    <a:pt x="54" y="319"/>
                  </a:lnTo>
                  <a:lnTo>
                    <a:pt x="63" y="323"/>
                  </a:lnTo>
                  <a:lnTo>
                    <a:pt x="73" y="330"/>
                  </a:lnTo>
                  <a:lnTo>
                    <a:pt x="80" y="341"/>
                  </a:lnTo>
                </a:path>
              </a:pathLst>
            </a:custGeom>
            <a:solidFill>
              <a:srgbClr val="B2B2B2">
                <a:alpha val="39999"/>
              </a:srgbClr>
            </a:solidFill>
            <a:ln w="12700" cap="rnd">
              <a:noFill/>
              <a:round/>
              <a:headEnd/>
              <a:tailEnd/>
            </a:ln>
          </p:spPr>
          <p:txBody>
            <a:bodyPr/>
            <a:lstStyle/>
            <a:p>
              <a:endParaRPr lang="en-US"/>
            </a:p>
          </p:txBody>
        </p:sp>
        <p:sp>
          <p:nvSpPr>
            <p:cNvPr id="16392" name="Freeform 7"/>
            <p:cNvSpPr>
              <a:spLocks/>
            </p:cNvSpPr>
            <p:nvPr/>
          </p:nvSpPr>
          <p:spPr bwMode="auto">
            <a:xfrm>
              <a:off x="231" y="168"/>
              <a:ext cx="274" cy="338"/>
            </a:xfrm>
            <a:custGeom>
              <a:avLst/>
              <a:gdLst>
                <a:gd name="T0" fmla="*/ 271 w 274"/>
                <a:gd name="T1" fmla="*/ 155 h 338"/>
                <a:gd name="T2" fmla="*/ 268 w 274"/>
                <a:gd name="T3" fmla="*/ 166 h 338"/>
                <a:gd name="T4" fmla="*/ 258 w 274"/>
                <a:gd name="T5" fmla="*/ 201 h 338"/>
                <a:gd name="T6" fmla="*/ 243 w 274"/>
                <a:gd name="T7" fmla="*/ 230 h 338"/>
                <a:gd name="T8" fmla="*/ 213 w 274"/>
                <a:gd name="T9" fmla="*/ 270 h 338"/>
                <a:gd name="T10" fmla="*/ 166 w 274"/>
                <a:gd name="T11" fmla="*/ 307 h 338"/>
                <a:gd name="T12" fmla="*/ 117 w 274"/>
                <a:gd name="T13" fmla="*/ 330 h 338"/>
                <a:gd name="T14" fmla="*/ 80 w 274"/>
                <a:gd name="T15" fmla="*/ 336 h 338"/>
                <a:gd name="T16" fmla="*/ 36 w 274"/>
                <a:gd name="T17" fmla="*/ 336 h 338"/>
                <a:gd name="T18" fmla="*/ 18 w 274"/>
                <a:gd name="T19" fmla="*/ 333 h 338"/>
                <a:gd name="T20" fmla="*/ 3 w 274"/>
                <a:gd name="T21" fmla="*/ 330 h 338"/>
                <a:gd name="T22" fmla="*/ 0 w 274"/>
                <a:gd name="T23" fmla="*/ 319 h 338"/>
                <a:gd name="T24" fmla="*/ 17 w 274"/>
                <a:gd name="T25" fmla="*/ 307 h 338"/>
                <a:gd name="T26" fmla="*/ 30 w 274"/>
                <a:gd name="T27" fmla="*/ 294 h 338"/>
                <a:gd name="T28" fmla="*/ 45 w 274"/>
                <a:gd name="T29" fmla="*/ 297 h 338"/>
                <a:gd name="T30" fmla="*/ 56 w 274"/>
                <a:gd name="T31" fmla="*/ 300 h 338"/>
                <a:gd name="T32" fmla="*/ 69 w 274"/>
                <a:gd name="T33" fmla="*/ 310 h 338"/>
                <a:gd name="T34" fmla="*/ 101 w 274"/>
                <a:gd name="T35" fmla="*/ 290 h 338"/>
                <a:gd name="T36" fmla="*/ 120 w 274"/>
                <a:gd name="T37" fmla="*/ 291 h 338"/>
                <a:gd name="T38" fmla="*/ 131 w 274"/>
                <a:gd name="T39" fmla="*/ 282 h 338"/>
                <a:gd name="T40" fmla="*/ 140 w 274"/>
                <a:gd name="T41" fmla="*/ 266 h 338"/>
                <a:gd name="T42" fmla="*/ 156 w 274"/>
                <a:gd name="T43" fmla="*/ 259 h 338"/>
                <a:gd name="T44" fmla="*/ 174 w 274"/>
                <a:gd name="T45" fmla="*/ 245 h 338"/>
                <a:gd name="T46" fmla="*/ 177 w 274"/>
                <a:gd name="T47" fmla="*/ 233 h 338"/>
                <a:gd name="T48" fmla="*/ 187 w 274"/>
                <a:gd name="T49" fmla="*/ 229 h 338"/>
                <a:gd name="T50" fmla="*/ 200 w 274"/>
                <a:gd name="T51" fmla="*/ 231 h 338"/>
                <a:gd name="T52" fmla="*/ 208 w 274"/>
                <a:gd name="T53" fmla="*/ 224 h 338"/>
                <a:gd name="T54" fmla="*/ 209 w 274"/>
                <a:gd name="T55" fmla="*/ 209 h 338"/>
                <a:gd name="T56" fmla="*/ 209 w 274"/>
                <a:gd name="T57" fmla="*/ 197 h 338"/>
                <a:gd name="T58" fmla="*/ 216 w 274"/>
                <a:gd name="T59" fmla="*/ 190 h 338"/>
                <a:gd name="T60" fmla="*/ 226 w 274"/>
                <a:gd name="T61" fmla="*/ 182 h 338"/>
                <a:gd name="T62" fmla="*/ 231 w 274"/>
                <a:gd name="T63" fmla="*/ 167 h 338"/>
                <a:gd name="T64" fmla="*/ 236 w 274"/>
                <a:gd name="T65" fmla="*/ 146 h 338"/>
                <a:gd name="T66" fmla="*/ 247 w 274"/>
                <a:gd name="T67" fmla="*/ 116 h 338"/>
                <a:gd name="T68" fmla="*/ 251 w 274"/>
                <a:gd name="T69" fmla="*/ 100 h 338"/>
                <a:gd name="T70" fmla="*/ 248 w 274"/>
                <a:gd name="T71" fmla="*/ 86 h 338"/>
                <a:gd name="T72" fmla="*/ 248 w 274"/>
                <a:gd name="T73" fmla="*/ 66 h 338"/>
                <a:gd name="T74" fmla="*/ 243 w 274"/>
                <a:gd name="T75" fmla="*/ 52 h 338"/>
                <a:gd name="T76" fmla="*/ 246 w 274"/>
                <a:gd name="T77" fmla="*/ 38 h 338"/>
                <a:gd name="T78" fmla="*/ 236 w 274"/>
                <a:gd name="T79" fmla="*/ 20 h 338"/>
                <a:gd name="T80" fmla="*/ 236 w 274"/>
                <a:gd name="T81" fmla="*/ 8 h 338"/>
                <a:gd name="T82" fmla="*/ 233 w 274"/>
                <a:gd name="T83" fmla="*/ 0 h 338"/>
                <a:gd name="T84" fmla="*/ 247 w 274"/>
                <a:gd name="T85" fmla="*/ 17 h 338"/>
                <a:gd name="T86" fmla="*/ 259 w 274"/>
                <a:gd name="T87" fmla="*/ 42 h 338"/>
                <a:gd name="T88" fmla="*/ 268 w 274"/>
                <a:gd name="T89" fmla="*/ 72 h 338"/>
                <a:gd name="T90" fmla="*/ 271 w 274"/>
                <a:gd name="T91" fmla="*/ 91 h 338"/>
                <a:gd name="T92" fmla="*/ 273 w 274"/>
                <a:gd name="T93" fmla="*/ 136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4"/>
                <a:gd name="T142" fmla="*/ 0 h 338"/>
                <a:gd name="T143" fmla="*/ 274 w 274"/>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4" h="338">
                  <a:moveTo>
                    <a:pt x="272" y="145"/>
                  </a:moveTo>
                  <a:lnTo>
                    <a:pt x="271" y="155"/>
                  </a:lnTo>
                  <a:lnTo>
                    <a:pt x="269" y="161"/>
                  </a:lnTo>
                  <a:lnTo>
                    <a:pt x="268" y="166"/>
                  </a:lnTo>
                  <a:lnTo>
                    <a:pt x="263" y="185"/>
                  </a:lnTo>
                  <a:lnTo>
                    <a:pt x="258" y="201"/>
                  </a:lnTo>
                  <a:lnTo>
                    <a:pt x="252" y="213"/>
                  </a:lnTo>
                  <a:lnTo>
                    <a:pt x="243" y="230"/>
                  </a:lnTo>
                  <a:lnTo>
                    <a:pt x="231" y="248"/>
                  </a:lnTo>
                  <a:lnTo>
                    <a:pt x="213" y="270"/>
                  </a:lnTo>
                  <a:lnTo>
                    <a:pt x="192" y="290"/>
                  </a:lnTo>
                  <a:lnTo>
                    <a:pt x="166" y="307"/>
                  </a:lnTo>
                  <a:lnTo>
                    <a:pt x="134" y="323"/>
                  </a:lnTo>
                  <a:lnTo>
                    <a:pt x="117" y="330"/>
                  </a:lnTo>
                  <a:lnTo>
                    <a:pt x="96" y="333"/>
                  </a:lnTo>
                  <a:lnTo>
                    <a:pt x="80" y="336"/>
                  </a:lnTo>
                  <a:lnTo>
                    <a:pt x="55" y="337"/>
                  </a:lnTo>
                  <a:lnTo>
                    <a:pt x="36" y="336"/>
                  </a:lnTo>
                  <a:lnTo>
                    <a:pt x="25" y="335"/>
                  </a:lnTo>
                  <a:lnTo>
                    <a:pt x="18" y="333"/>
                  </a:lnTo>
                  <a:lnTo>
                    <a:pt x="6" y="331"/>
                  </a:lnTo>
                  <a:lnTo>
                    <a:pt x="3" y="330"/>
                  </a:lnTo>
                  <a:lnTo>
                    <a:pt x="0" y="324"/>
                  </a:lnTo>
                  <a:lnTo>
                    <a:pt x="0" y="319"/>
                  </a:lnTo>
                  <a:lnTo>
                    <a:pt x="5" y="315"/>
                  </a:lnTo>
                  <a:lnTo>
                    <a:pt x="17" y="307"/>
                  </a:lnTo>
                  <a:lnTo>
                    <a:pt x="26" y="298"/>
                  </a:lnTo>
                  <a:lnTo>
                    <a:pt x="30" y="294"/>
                  </a:lnTo>
                  <a:lnTo>
                    <a:pt x="36" y="293"/>
                  </a:lnTo>
                  <a:lnTo>
                    <a:pt x="45" y="297"/>
                  </a:lnTo>
                  <a:lnTo>
                    <a:pt x="50" y="297"/>
                  </a:lnTo>
                  <a:lnTo>
                    <a:pt x="56" y="300"/>
                  </a:lnTo>
                  <a:lnTo>
                    <a:pt x="63" y="307"/>
                  </a:lnTo>
                  <a:lnTo>
                    <a:pt x="69" y="310"/>
                  </a:lnTo>
                  <a:lnTo>
                    <a:pt x="73" y="310"/>
                  </a:lnTo>
                  <a:lnTo>
                    <a:pt x="101" y="290"/>
                  </a:lnTo>
                  <a:lnTo>
                    <a:pt x="113" y="291"/>
                  </a:lnTo>
                  <a:lnTo>
                    <a:pt x="120" y="291"/>
                  </a:lnTo>
                  <a:lnTo>
                    <a:pt x="126" y="288"/>
                  </a:lnTo>
                  <a:lnTo>
                    <a:pt x="131" y="282"/>
                  </a:lnTo>
                  <a:lnTo>
                    <a:pt x="135" y="276"/>
                  </a:lnTo>
                  <a:lnTo>
                    <a:pt x="140" y="266"/>
                  </a:lnTo>
                  <a:lnTo>
                    <a:pt x="147" y="259"/>
                  </a:lnTo>
                  <a:lnTo>
                    <a:pt x="156" y="259"/>
                  </a:lnTo>
                  <a:lnTo>
                    <a:pt x="165" y="256"/>
                  </a:lnTo>
                  <a:lnTo>
                    <a:pt x="174" y="245"/>
                  </a:lnTo>
                  <a:lnTo>
                    <a:pt x="174" y="238"/>
                  </a:lnTo>
                  <a:lnTo>
                    <a:pt x="177" y="233"/>
                  </a:lnTo>
                  <a:lnTo>
                    <a:pt x="182" y="230"/>
                  </a:lnTo>
                  <a:lnTo>
                    <a:pt x="187" y="229"/>
                  </a:lnTo>
                  <a:lnTo>
                    <a:pt x="194" y="233"/>
                  </a:lnTo>
                  <a:lnTo>
                    <a:pt x="200" y="231"/>
                  </a:lnTo>
                  <a:lnTo>
                    <a:pt x="205" y="229"/>
                  </a:lnTo>
                  <a:lnTo>
                    <a:pt x="208" y="224"/>
                  </a:lnTo>
                  <a:lnTo>
                    <a:pt x="209" y="217"/>
                  </a:lnTo>
                  <a:lnTo>
                    <a:pt x="209" y="209"/>
                  </a:lnTo>
                  <a:lnTo>
                    <a:pt x="209" y="206"/>
                  </a:lnTo>
                  <a:lnTo>
                    <a:pt x="209" y="197"/>
                  </a:lnTo>
                  <a:lnTo>
                    <a:pt x="212" y="192"/>
                  </a:lnTo>
                  <a:lnTo>
                    <a:pt x="216" y="190"/>
                  </a:lnTo>
                  <a:lnTo>
                    <a:pt x="222" y="187"/>
                  </a:lnTo>
                  <a:lnTo>
                    <a:pt x="226" y="182"/>
                  </a:lnTo>
                  <a:lnTo>
                    <a:pt x="226" y="178"/>
                  </a:lnTo>
                  <a:lnTo>
                    <a:pt x="231" y="167"/>
                  </a:lnTo>
                  <a:lnTo>
                    <a:pt x="236" y="158"/>
                  </a:lnTo>
                  <a:lnTo>
                    <a:pt x="236" y="146"/>
                  </a:lnTo>
                  <a:lnTo>
                    <a:pt x="237" y="139"/>
                  </a:lnTo>
                  <a:lnTo>
                    <a:pt x="247" y="116"/>
                  </a:lnTo>
                  <a:lnTo>
                    <a:pt x="251" y="107"/>
                  </a:lnTo>
                  <a:lnTo>
                    <a:pt x="251" y="100"/>
                  </a:lnTo>
                  <a:lnTo>
                    <a:pt x="248" y="93"/>
                  </a:lnTo>
                  <a:lnTo>
                    <a:pt x="248" y="86"/>
                  </a:lnTo>
                  <a:lnTo>
                    <a:pt x="252" y="76"/>
                  </a:lnTo>
                  <a:lnTo>
                    <a:pt x="248" y="66"/>
                  </a:lnTo>
                  <a:lnTo>
                    <a:pt x="243" y="56"/>
                  </a:lnTo>
                  <a:lnTo>
                    <a:pt x="243" y="52"/>
                  </a:lnTo>
                  <a:lnTo>
                    <a:pt x="246" y="47"/>
                  </a:lnTo>
                  <a:lnTo>
                    <a:pt x="246" y="38"/>
                  </a:lnTo>
                  <a:lnTo>
                    <a:pt x="242" y="27"/>
                  </a:lnTo>
                  <a:lnTo>
                    <a:pt x="236" y="20"/>
                  </a:lnTo>
                  <a:lnTo>
                    <a:pt x="236" y="12"/>
                  </a:lnTo>
                  <a:lnTo>
                    <a:pt x="236" y="8"/>
                  </a:lnTo>
                  <a:lnTo>
                    <a:pt x="233" y="4"/>
                  </a:lnTo>
                  <a:lnTo>
                    <a:pt x="233" y="0"/>
                  </a:lnTo>
                  <a:lnTo>
                    <a:pt x="238" y="0"/>
                  </a:lnTo>
                  <a:lnTo>
                    <a:pt x="247" y="17"/>
                  </a:lnTo>
                  <a:lnTo>
                    <a:pt x="255" y="33"/>
                  </a:lnTo>
                  <a:lnTo>
                    <a:pt x="259" y="42"/>
                  </a:lnTo>
                  <a:lnTo>
                    <a:pt x="264" y="58"/>
                  </a:lnTo>
                  <a:lnTo>
                    <a:pt x="268" y="72"/>
                  </a:lnTo>
                  <a:lnTo>
                    <a:pt x="269" y="81"/>
                  </a:lnTo>
                  <a:lnTo>
                    <a:pt x="271" y="91"/>
                  </a:lnTo>
                  <a:lnTo>
                    <a:pt x="273" y="114"/>
                  </a:lnTo>
                  <a:lnTo>
                    <a:pt x="273" y="136"/>
                  </a:lnTo>
                  <a:lnTo>
                    <a:pt x="272" y="145"/>
                  </a:lnTo>
                </a:path>
              </a:pathLst>
            </a:custGeom>
            <a:solidFill>
              <a:srgbClr val="B2B2B2">
                <a:alpha val="39999"/>
              </a:srgbClr>
            </a:solidFill>
            <a:ln w="12700" cap="rnd">
              <a:noFill/>
              <a:round/>
              <a:headEnd/>
              <a:tailEnd/>
            </a:ln>
          </p:spPr>
          <p:txBody>
            <a:bodyPr/>
            <a:lstStyle/>
            <a:p>
              <a:endParaRPr lang="en-US"/>
            </a:p>
          </p:txBody>
        </p:sp>
        <p:sp>
          <p:nvSpPr>
            <p:cNvPr id="16393" name="Freeform 8"/>
            <p:cNvSpPr>
              <a:spLocks/>
            </p:cNvSpPr>
            <p:nvPr/>
          </p:nvSpPr>
          <p:spPr bwMode="auto">
            <a:xfrm>
              <a:off x="175" y="70"/>
              <a:ext cx="468" cy="276"/>
            </a:xfrm>
            <a:custGeom>
              <a:avLst/>
              <a:gdLst>
                <a:gd name="T0" fmla="*/ 262 w 468"/>
                <a:gd name="T1" fmla="*/ 95 h 276"/>
                <a:gd name="T2" fmla="*/ 262 w 468"/>
                <a:gd name="T3" fmla="*/ 109 h 276"/>
                <a:gd name="T4" fmla="*/ 240 w 468"/>
                <a:gd name="T5" fmla="*/ 112 h 276"/>
                <a:gd name="T6" fmla="*/ 222 w 468"/>
                <a:gd name="T7" fmla="*/ 115 h 276"/>
                <a:gd name="T8" fmla="*/ 219 w 468"/>
                <a:gd name="T9" fmla="*/ 128 h 276"/>
                <a:gd name="T10" fmla="*/ 201 w 468"/>
                <a:gd name="T11" fmla="*/ 133 h 276"/>
                <a:gd name="T12" fmla="*/ 192 w 468"/>
                <a:gd name="T13" fmla="*/ 145 h 276"/>
                <a:gd name="T14" fmla="*/ 162 w 468"/>
                <a:gd name="T15" fmla="*/ 148 h 276"/>
                <a:gd name="T16" fmla="*/ 138 w 468"/>
                <a:gd name="T17" fmla="*/ 178 h 276"/>
                <a:gd name="T18" fmla="*/ 105 w 468"/>
                <a:gd name="T19" fmla="*/ 196 h 276"/>
                <a:gd name="T20" fmla="*/ 85 w 468"/>
                <a:gd name="T21" fmla="*/ 220 h 276"/>
                <a:gd name="T22" fmla="*/ 55 w 468"/>
                <a:gd name="T23" fmla="*/ 240 h 276"/>
                <a:gd name="T24" fmla="*/ 38 w 468"/>
                <a:gd name="T25" fmla="*/ 256 h 276"/>
                <a:gd name="T26" fmla="*/ 15 w 468"/>
                <a:gd name="T27" fmla="*/ 268 h 276"/>
                <a:gd name="T28" fmla="*/ 1 w 468"/>
                <a:gd name="T29" fmla="*/ 275 h 276"/>
                <a:gd name="T30" fmla="*/ 6 w 468"/>
                <a:gd name="T31" fmla="*/ 263 h 276"/>
                <a:gd name="T32" fmla="*/ 61 w 468"/>
                <a:gd name="T33" fmla="*/ 206 h 276"/>
                <a:gd name="T34" fmla="*/ 130 w 468"/>
                <a:gd name="T35" fmla="*/ 144 h 276"/>
                <a:gd name="T36" fmla="*/ 220 w 468"/>
                <a:gd name="T37" fmla="*/ 79 h 276"/>
                <a:gd name="T38" fmla="*/ 280 w 468"/>
                <a:gd name="T39" fmla="*/ 45 h 276"/>
                <a:gd name="T40" fmla="*/ 349 w 468"/>
                <a:gd name="T41" fmla="*/ 13 h 276"/>
                <a:gd name="T42" fmla="*/ 395 w 468"/>
                <a:gd name="T43" fmla="*/ 1 h 276"/>
                <a:gd name="T44" fmla="*/ 441 w 468"/>
                <a:gd name="T45" fmla="*/ 5 h 276"/>
                <a:gd name="T46" fmla="*/ 467 w 468"/>
                <a:gd name="T47" fmla="*/ 43 h 276"/>
                <a:gd name="T48" fmla="*/ 462 w 468"/>
                <a:gd name="T49" fmla="*/ 89 h 276"/>
                <a:gd name="T50" fmla="*/ 432 w 468"/>
                <a:gd name="T51" fmla="*/ 145 h 276"/>
                <a:gd name="T52" fmla="*/ 406 w 468"/>
                <a:gd name="T53" fmla="*/ 178 h 276"/>
                <a:gd name="T54" fmla="*/ 400 w 468"/>
                <a:gd name="T55" fmla="*/ 164 h 276"/>
                <a:gd name="T56" fmla="*/ 403 w 468"/>
                <a:gd name="T57" fmla="*/ 142 h 276"/>
                <a:gd name="T58" fmla="*/ 412 w 468"/>
                <a:gd name="T59" fmla="*/ 129 h 276"/>
                <a:gd name="T60" fmla="*/ 414 w 468"/>
                <a:gd name="T61" fmla="*/ 117 h 276"/>
                <a:gd name="T62" fmla="*/ 416 w 468"/>
                <a:gd name="T63" fmla="*/ 103 h 276"/>
                <a:gd name="T64" fmla="*/ 416 w 468"/>
                <a:gd name="T65" fmla="*/ 85 h 276"/>
                <a:gd name="T66" fmla="*/ 428 w 468"/>
                <a:gd name="T67" fmla="*/ 79 h 276"/>
                <a:gd name="T68" fmla="*/ 431 w 468"/>
                <a:gd name="T69" fmla="*/ 68 h 276"/>
                <a:gd name="T70" fmla="*/ 415 w 468"/>
                <a:gd name="T71" fmla="*/ 59 h 276"/>
                <a:gd name="T72" fmla="*/ 401 w 468"/>
                <a:gd name="T73" fmla="*/ 56 h 276"/>
                <a:gd name="T74" fmla="*/ 384 w 468"/>
                <a:gd name="T75" fmla="*/ 49 h 276"/>
                <a:gd name="T76" fmla="*/ 373 w 468"/>
                <a:gd name="T77" fmla="*/ 61 h 276"/>
                <a:gd name="T78" fmla="*/ 361 w 468"/>
                <a:gd name="T79" fmla="*/ 55 h 276"/>
                <a:gd name="T80" fmla="*/ 347 w 468"/>
                <a:gd name="T81" fmla="*/ 66 h 276"/>
                <a:gd name="T82" fmla="*/ 330 w 468"/>
                <a:gd name="T83" fmla="*/ 73 h 276"/>
                <a:gd name="T84" fmla="*/ 310 w 468"/>
                <a:gd name="T85" fmla="*/ 70 h 276"/>
                <a:gd name="T86" fmla="*/ 280 w 468"/>
                <a:gd name="T87" fmla="*/ 87 h 2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276"/>
                <a:gd name="T134" fmla="*/ 468 w 468"/>
                <a:gd name="T135" fmla="*/ 276 h 2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276">
                  <a:moveTo>
                    <a:pt x="269" y="87"/>
                  </a:moveTo>
                  <a:lnTo>
                    <a:pt x="264" y="91"/>
                  </a:lnTo>
                  <a:lnTo>
                    <a:pt x="262" y="95"/>
                  </a:lnTo>
                  <a:lnTo>
                    <a:pt x="262" y="106"/>
                  </a:lnTo>
                  <a:lnTo>
                    <a:pt x="262" y="107"/>
                  </a:lnTo>
                  <a:lnTo>
                    <a:pt x="262" y="109"/>
                  </a:lnTo>
                  <a:lnTo>
                    <a:pt x="259" y="111"/>
                  </a:lnTo>
                  <a:lnTo>
                    <a:pt x="255" y="112"/>
                  </a:lnTo>
                  <a:lnTo>
                    <a:pt x="240" y="112"/>
                  </a:lnTo>
                  <a:lnTo>
                    <a:pt x="235" y="114"/>
                  </a:lnTo>
                  <a:lnTo>
                    <a:pt x="226" y="114"/>
                  </a:lnTo>
                  <a:lnTo>
                    <a:pt x="222" y="115"/>
                  </a:lnTo>
                  <a:lnTo>
                    <a:pt x="219" y="118"/>
                  </a:lnTo>
                  <a:lnTo>
                    <a:pt x="219" y="123"/>
                  </a:lnTo>
                  <a:lnTo>
                    <a:pt x="219" y="128"/>
                  </a:lnTo>
                  <a:lnTo>
                    <a:pt x="216" y="130"/>
                  </a:lnTo>
                  <a:lnTo>
                    <a:pt x="206" y="130"/>
                  </a:lnTo>
                  <a:lnTo>
                    <a:pt x="201" y="133"/>
                  </a:lnTo>
                  <a:lnTo>
                    <a:pt x="199" y="137"/>
                  </a:lnTo>
                  <a:lnTo>
                    <a:pt x="196" y="144"/>
                  </a:lnTo>
                  <a:lnTo>
                    <a:pt x="192" y="145"/>
                  </a:lnTo>
                  <a:lnTo>
                    <a:pt x="187" y="144"/>
                  </a:lnTo>
                  <a:lnTo>
                    <a:pt x="171" y="144"/>
                  </a:lnTo>
                  <a:lnTo>
                    <a:pt x="162" y="148"/>
                  </a:lnTo>
                  <a:lnTo>
                    <a:pt x="154" y="155"/>
                  </a:lnTo>
                  <a:lnTo>
                    <a:pt x="149" y="163"/>
                  </a:lnTo>
                  <a:lnTo>
                    <a:pt x="138" y="178"/>
                  </a:lnTo>
                  <a:lnTo>
                    <a:pt x="124" y="189"/>
                  </a:lnTo>
                  <a:lnTo>
                    <a:pt x="116" y="193"/>
                  </a:lnTo>
                  <a:lnTo>
                    <a:pt x="105" y="196"/>
                  </a:lnTo>
                  <a:lnTo>
                    <a:pt x="96" y="202"/>
                  </a:lnTo>
                  <a:lnTo>
                    <a:pt x="90" y="213"/>
                  </a:lnTo>
                  <a:lnTo>
                    <a:pt x="85" y="220"/>
                  </a:lnTo>
                  <a:lnTo>
                    <a:pt x="69" y="220"/>
                  </a:lnTo>
                  <a:lnTo>
                    <a:pt x="57" y="232"/>
                  </a:lnTo>
                  <a:lnTo>
                    <a:pt x="55" y="240"/>
                  </a:lnTo>
                  <a:lnTo>
                    <a:pt x="52" y="243"/>
                  </a:lnTo>
                  <a:lnTo>
                    <a:pt x="46" y="250"/>
                  </a:lnTo>
                  <a:lnTo>
                    <a:pt x="38" y="256"/>
                  </a:lnTo>
                  <a:lnTo>
                    <a:pt x="31" y="257"/>
                  </a:lnTo>
                  <a:lnTo>
                    <a:pt x="20" y="263"/>
                  </a:lnTo>
                  <a:lnTo>
                    <a:pt x="15" y="268"/>
                  </a:lnTo>
                  <a:lnTo>
                    <a:pt x="9" y="271"/>
                  </a:lnTo>
                  <a:lnTo>
                    <a:pt x="5" y="274"/>
                  </a:lnTo>
                  <a:lnTo>
                    <a:pt x="1" y="275"/>
                  </a:lnTo>
                  <a:lnTo>
                    <a:pt x="0" y="273"/>
                  </a:lnTo>
                  <a:lnTo>
                    <a:pt x="1" y="270"/>
                  </a:lnTo>
                  <a:lnTo>
                    <a:pt x="6" y="263"/>
                  </a:lnTo>
                  <a:lnTo>
                    <a:pt x="17" y="253"/>
                  </a:lnTo>
                  <a:lnTo>
                    <a:pt x="39" y="229"/>
                  </a:lnTo>
                  <a:lnTo>
                    <a:pt x="61" y="206"/>
                  </a:lnTo>
                  <a:lnTo>
                    <a:pt x="85" y="184"/>
                  </a:lnTo>
                  <a:lnTo>
                    <a:pt x="102" y="169"/>
                  </a:lnTo>
                  <a:lnTo>
                    <a:pt x="130" y="144"/>
                  </a:lnTo>
                  <a:lnTo>
                    <a:pt x="172" y="111"/>
                  </a:lnTo>
                  <a:lnTo>
                    <a:pt x="190" y="99"/>
                  </a:lnTo>
                  <a:lnTo>
                    <a:pt x="220" y="79"/>
                  </a:lnTo>
                  <a:lnTo>
                    <a:pt x="244" y="66"/>
                  </a:lnTo>
                  <a:lnTo>
                    <a:pt x="262" y="54"/>
                  </a:lnTo>
                  <a:lnTo>
                    <a:pt x="280" y="45"/>
                  </a:lnTo>
                  <a:lnTo>
                    <a:pt x="310" y="29"/>
                  </a:lnTo>
                  <a:lnTo>
                    <a:pt x="331" y="20"/>
                  </a:lnTo>
                  <a:lnTo>
                    <a:pt x="349" y="13"/>
                  </a:lnTo>
                  <a:lnTo>
                    <a:pt x="367" y="8"/>
                  </a:lnTo>
                  <a:lnTo>
                    <a:pt x="381" y="4"/>
                  </a:lnTo>
                  <a:lnTo>
                    <a:pt x="395" y="1"/>
                  </a:lnTo>
                  <a:lnTo>
                    <a:pt x="410" y="0"/>
                  </a:lnTo>
                  <a:lnTo>
                    <a:pt x="427" y="1"/>
                  </a:lnTo>
                  <a:lnTo>
                    <a:pt x="441" y="5"/>
                  </a:lnTo>
                  <a:lnTo>
                    <a:pt x="453" y="13"/>
                  </a:lnTo>
                  <a:lnTo>
                    <a:pt x="463" y="29"/>
                  </a:lnTo>
                  <a:lnTo>
                    <a:pt x="467" y="43"/>
                  </a:lnTo>
                  <a:lnTo>
                    <a:pt x="467" y="57"/>
                  </a:lnTo>
                  <a:lnTo>
                    <a:pt x="466" y="72"/>
                  </a:lnTo>
                  <a:lnTo>
                    <a:pt x="462" y="89"/>
                  </a:lnTo>
                  <a:lnTo>
                    <a:pt x="454" y="107"/>
                  </a:lnTo>
                  <a:lnTo>
                    <a:pt x="444" y="127"/>
                  </a:lnTo>
                  <a:lnTo>
                    <a:pt x="432" y="145"/>
                  </a:lnTo>
                  <a:lnTo>
                    <a:pt x="421" y="163"/>
                  </a:lnTo>
                  <a:lnTo>
                    <a:pt x="409" y="180"/>
                  </a:lnTo>
                  <a:lnTo>
                    <a:pt x="406" y="178"/>
                  </a:lnTo>
                  <a:lnTo>
                    <a:pt x="405" y="175"/>
                  </a:lnTo>
                  <a:lnTo>
                    <a:pt x="405" y="169"/>
                  </a:lnTo>
                  <a:lnTo>
                    <a:pt x="400" y="164"/>
                  </a:lnTo>
                  <a:lnTo>
                    <a:pt x="400" y="159"/>
                  </a:lnTo>
                  <a:lnTo>
                    <a:pt x="403" y="151"/>
                  </a:lnTo>
                  <a:lnTo>
                    <a:pt x="403" y="142"/>
                  </a:lnTo>
                  <a:lnTo>
                    <a:pt x="402" y="136"/>
                  </a:lnTo>
                  <a:lnTo>
                    <a:pt x="405" y="132"/>
                  </a:lnTo>
                  <a:lnTo>
                    <a:pt x="412" y="129"/>
                  </a:lnTo>
                  <a:lnTo>
                    <a:pt x="415" y="128"/>
                  </a:lnTo>
                  <a:lnTo>
                    <a:pt x="418" y="123"/>
                  </a:lnTo>
                  <a:lnTo>
                    <a:pt x="414" y="117"/>
                  </a:lnTo>
                  <a:lnTo>
                    <a:pt x="418" y="112"/>
                  </a:lnTo>
                  <a:lnTo>
                    <a:pt x="418" y="107"/>
                  </a:lnTo>
                  <a:lnTo>
                    <a:pt x="416" y="103"/>
                  </a:lnTo>
                  <a:lnTo>
                    <a:pt x="415" y="102"/>
                  </a:lnTo>
                  <a:lnTo>
                    <a:pt x="415" y="95"/>
                  </a:lnTo>
                  <a:lnTo>
                    <a:pt x="416" y="85"/>
                  </a:lnTo>
                  <a:lnTo>
                    <a:pt x="419" y="81"/>
                  </a:lnTo>
                  <a:lnTo>
                    <a:pt x="423" y="79"/>
                  </a:lnTo>
                  <a:lnTo>
                    <a:pt x="428" y="79"/>
                  </a:lnTo>
                  <a:lnTo>
                    <a:pt x="433" y="76"/>
                  </a:lnTo>
                  <a:lnTo>
                    <a:pt x="433" y="70"/>
                  </a:lnTo>
                  <a:lnTo>
                    <a:pt x="431" y="68"/>
                  </a:lnTo>
                  <a:lnTo>
                    <a:pt x="424" y="68"/>
                  </a:lnTo>
                  <a:lnTo>
                    <a:pt x="418" y="63"/>
                  </a:lnTo>
                  <a:lnTo>
                    <a:pt x="415" y="59"/>
                  </a:lnTo>
                  <a:lnTo>
                    <a:pt x="412" y="56"/>
                  </a:lnTo>
                  <a:lnTo>
                    <a:pt x="409" y="56"/>
                  </a:lnTo>
                  <a:lnTo>
                    <a:pt x="401" y="56"/>
                  </a:lnTo>
                  <a:lnTo>
                    <a:pt x="391" y="48"/>
                  </a:lnTo>
                  <a:lnTo>
                    <a:pt x="386" y="48"/>
                  </a:lnTo>
                  <a:lnTo>
                    <a:pt x="384" y="49"/>
                  </a:lnTo>
                  <a:lnTo>
                    <a:pt x="380" y="54"/>
                  </a:lnTo>
                  <a:lnTo>
                    <a:pt x="377" y="57"/>
                  </a:lnTo>
                  <a:lnTo>
                    <a:pt x="373" y="61"/>
                  </a:lnTo>
                  <a:lnTo>
                    <a:pt x="370" y="63"/>
                  </a:lnTo>
                  <a:lnTo>
                    <a:pt x="363" y="57"/>
                  </a:lnTo>
                  <a:lnTo>
                    <a:pt x="361" y="55"/>
                  </a:lnTo>
                  <a:lnTo>
                    <a:pt x="356" y="54"/>
                  </a:lnTo>
                  <a:lnTo>
                    <a:pt x="352" y="55"/>
                  </a:lnTo>
                  <a:lnTo>
                    <a:pt x="347" y="66"/>
                  </a:lnTo>
                  <a:lnTo>
                    <a:pt x="337" y="72"/>
                  </a:lnTo>
                  <a:lnTo>
                    <a:pt x="333" y="72"/>
                  </a:lnTo>
                  <a:lnTo>
                    <a:pt x="330" y="73"/>
                  </a:lnTo>
                  <a:lnTo>
                    <a:pt x="321" y="73"/>
                  </a:lnTo>
                  <a:lnTo>
                    <a:pt x="313" y="70"/>
                  </a:lnTo>
                  <a:lnTo>
                    <a:pt x="310" y="70"/>
                  </a:lnTo>
                  <a:lnTo>
                    <a:pt x="304" y="72"/>
                  </a:lnTo>
                  <a:lnTo>
                    <a:pt x="292" y="81"/>
                  </a:lnTo>
                  <a:lnTo>
                    <a:pt x="280" y="87"/>
                  </a:lnTo>
                  <a:lnTo>
                    <a:pt x="269" y="87"/>
                  </a:lnTo>
                </a:path>
              </a:pathLst>
            </a:custGeom>
            <a:solidFill>
              <a:srgbClr val="B2B2B2">
                <a:alpha val="39999"/>
              </a:srgbClr>
            </a:solidFill>
            <a:ln w="12700" cap="rnd">
              <a:noFill/>
              <a:round/>
              <a:headEnd/>
              <a:tailEnd/>
            </a:ln>
          </p:spPr>
          <p:txBody>
            <a:bodyPr/>
            <a:lstStyle/>
            <a:p>
              <a:endParaRPr lang="en-US"/>
            </a:p>
          </p:txBody>
        </p:sp>
        <p:sp>
          <p:nvSpPr>
            <p:cNvPr id="16394" name="Freeform 9"/>
            <p:cNvSpPr>
              <a:spLocks/>
            </p:cNvSpPr>
            <p:nvPr/>
          </p:nvSpPr>
          <p:spPr bwMode="auto">
            <a:xfrm>
              <a:off x="559" y="260"/>
              <a:ext cx="15" cy="16"/>
            </a:xfrm>
            <a:custGeom>
              <a:avLst/>
              <a:gdLst>
                <a:gd name="T0" fmla="*/ 7 w 15"/>
                <a:gd name="T1" fmla="*/ 0 h 16"/>
                <a:gd name="T2" fmla="*/ 14 w 15"/>
                <a:gd name="T3" fmla="*/ 0 h 16"/>
                <a:gd name="T4" fmla="*/ 14 w 15"/>
                <a:gd name="T5" fmla="*/ 3 h 16"/>
                <a:gd name="T6" fmla="*/ 9 w 15"/>
                <a:gd name="T7" fmla="*/ 10 h 16"/>
                <a:gd name="T8" fmla="*/ 1 w 15"/>
                <a:gd name="T9" fmla="*/ 15 h 16"/>
                <a:gd name="T10" fmla="*/ 0 w 15"/>
                <a:gd name="T11" fmla="*/ 14 h 16"/>
                <a:gd name="T12" fmla="*/ 1 w 15"/>
                <a:gd name="T13" fmla="*/ 10 h 16"/>
                <a:gd name="T14" fmla="*/ 1 w 15"/>
                <a:gd name="T15" fmla="*/ 6 h 16"/>
                <a:gd name="T16" fmla="*/ 4 w 15"/>
                <a:gd name="T17" fmla="*/ 0 h 16"/>
                <a:gd name="T18" fmla="*/ 7 w 15"/>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6"/>
                <a:gd name="T32" fmla="*/ 15 w 1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6">
                  <a:moveTo>
                    <a:pt x="7" y="0"/>
                  </a:moveTo>
                  <a:lnTo>
                    <a:pt x="14" y="0"/>
                  </a:lnTo>
                  <a:lnTo>
                    <a:pt x="14" y="3"/>
                  </a:lnTo>
                  <a:lnTo>
                    <a:pt x="9" y="10"/>
                  </a:lnTo>
                  <a:lnTo>
                    <a:pt x="1" y="15"/>
                  </a:lnTo>
                  <a:lnTo>
                    <a:pt x="0" y="14"/>
                  </a:lnTo>
                  <a:lnTo>
                    <a:pt x="1" y="10"/>
                  </a:lnTo>
                  <a:lnTo>
                    <a:pt x="1" y="6"/>
                  </a:lnTo>
                  <a:lnTo>
                    <a:pt x="4" y="0"/>
                  </a:lnTo>
                  <a:lnTo>
                    <a:pt x="7" y="0"/>
                  </a:lnTo>
                </a:path>
              </a:pathLst>
            </a:custGeom>
            <a:solidFill>
              <a:srgbClr val="B2B2B2">
                <a:alpha val="39999"/>
              </a:srgbClr>
            </a:solidFill>
            <a:ln w="12700" cap="rnd">
              <a:noFill/>
              <a:round/>
              <a:headEnd/>
              <a:tailEnd/>
            </a:ln>
          </p:spPr>
          <p:txBody>
            <a:bodyPr/>
            <a:lstStyle/>
            <a:p>
              <a:endParaRPr lang="en-US"/>
            </a:p>
          </p:txBody>
        </p:sp>
      </p:grpSp>
      <p:sp>
        <p:nvSpPr>
          <p:cNvPr id="16386" name="Rectangle 2"/>
          <p:cNvSpPr>
            <a:spLocks noGrp="1" noChangeArrowheads="1"/>
          </p:cNvSpPr>
          <p:nvPr>
            <p:ph type="title"/>
          </p:nvPr>
        </p:nvSpPr>
        <p:spPr>
          <a:xfrm>
            <a:off x="0" y="0"/>
            <a:ext cx="9109075" cy="1143000"/>
          </a:xfrm>
        </p:spPr>
        <p:txBody>
          <a:bodyPr/>
          <a:lstStyle/>
          <a:p>
            <a:pPr eaLnBrk="1" hangingPunct="1"/>
            <a:r>
              <a:rPr lang="en-US" smtClean="0"/>
              <a:t/>
            </a:r>
            <a:br>
              <a:rPr lang="en-US" smtClean="0"/>
            </a:br>
            <a:endParaRPr lang="en-GB" smtClean="0"/>
          </a:p>
        </p:txBody>
      </p:sp>
      <p:sp>
        <p:nvSpPr>
          <p:cNvPr id="16387" name="Text Box 15"/>
          <p:cNvSpPr txBox="1">
            <a:spLocks noChangeArrowheads="1"/>
          </p:cNvSpPr>
          <p:nvPr/>
        </p:nvSpPr>
        <p:spPr bwMode="auto">
          <a:xfrm>
            <a:off x="2655888" y="6446838"/>
            <a:ext cx="3530600" cy="366712"/>
          </a:xfrm>
          <a:prstGeom prst="rect">
            <a:avLst/>
          </a:prstGeom>
          <a:noFill/>
          <a:ln w="9525" algn="ctr">
            <a:noFill/>
            <a:miter lim="800000"/>
            <a:headEnd/>
            <a:tailEnd/>
          </a:ln>
        </p:spPr>
        <p:txBody>
          <a:bodyPr wrap="none">
            <a:spAutoFit/>
          </a:bodyPr>
          <a:lstStyle/>
          <a:p>
            <a:pPr algn="ctr"/>
            <a:r>
              <a:rPr lang="en-GB" sz="1800">
                <a:solidFill>
                  <a:srgbClr val="000066"/>
                </a:solidFill>
              </a:rPr>
              <a:t>www.nottingham.ac.uk/iessg</a:t>
            </a:r>
            <a:endParaRPr lang="en-US" sz="1800">
              <a:solidFill>
                <a:srgbClr val="000066"/>
              </a:solidFill>
            </a:endParaRPr>
          </a:p>
        </p:txBody>
      </p:sp>
      <p:sp>
        <p:nvSpPr>
          <p:cNvPr id="16388" name="Subtitle 2"/>
          <p:cNvSpPr txBox="1">
            <a:spLocks/>
          </p:cNvSpPr>
          <p:nvPr/>
        </p:nvSpPr>
        <p:spPr bwMode="auto">
          <a:xfrm>
            <a:off x="539750" y="1773238"/>
            <a:ext cx="7999413" cy="1093787"/>
          </a:xfrm>
          <a:prstGeom prst="rect">
            <a:avLst/>
          </a:prstGeom>
          <a:noFill/>
          <a:ln w="9525">
            <a:noFill/>
            <a:miter lim="800000"/>
            <a:headEnd/>
            <a:tailEnd/>
          </a:ln>
        </p:spPr>
        <p:txBody>
          <a:bodyPr lIns="45720" rIns="45720"/>
          <a:lstStyle/>
          <a:p>
            <a:pPr algn="ctr">
              <a:spcBef>
                <a:spcPts val="400"/>
              </a:spcBef>
              <a:buClr>
                <a:schemeClr val="accent1"/>
              </a:buClr>
              <a:buSzPct val="68000"/>
            </a:pPr>
            <a:r>
              <a:rPr lang="en-GB" sz="3300" b="1">
                <a:solidFill>
                  <a:srgbClr val="003366"/>
                </a:solidFill>
                <a:latin typeface="Calibri" pitchFamily="34" charset="0"/>
              </a:rPr>
              <a:t>The Implementation of the Cornell Ionospheric Scintillation Model into the Spirent GNSS Simulator</a:t>
            </a:r>
          </a:p>
        </p:txBody>
      </p:sp>
      <p:sp>
        <p:nvSpPr>
          <p:cNvPr id="16389" name="Subtitle 12"/>
          <p:cNvSpPr>
            <a:spLocks/>
          </p:cNvSpPr>
          <p:nvPr/>
        </p:nvSpPr>
        <p:spPr bwMode="auto">
          <a:xfrm>
            <a:off x="611188" y="3716338"/>
            <a:ext cx="7988300" cy="849312"/>
          </a:xfrm>
          <a:prstGeom prst="rect">
            <a:avLst/>
          </a:prstGeom>
          <a:noFill/>
          <a:ln w="9525">
            <a:noFill/>
            <a:miter lim="800000"/>
            <a:headEnd/>
            <a:tailEnd/>
          </a:ln>
        </p:spPr>
        <p:txBody>
          <a:bodyPr lIns="45720" rIns="45720"/>
          <a:lstStyle/>
          <a:p>
            <a:pPr algn="ctr" eaLnBrk="0" hangingPunct="0">
              <a:spcBef>
                <a:spcPct val="20000"/>
              </a:spcBef>
            </a:pPr>
            <a:r>
              <a:rPr lang="en-GB" sz="1900">
                <a:solidFill>
                  <a:srgbClr val="003366"/>
                </a:solidFill>
              </a:rPr>
              <a:t>Marcio Aquino, Zeynep Elmas, Chris Hill, Terry Moore</a:t>
            </a:r>
            <a:r>
              <a:rPr lang="en-GB" sz="1900">
                <a:solidFill>
                  <a:schemeClr val="tx2"/>
                </a:solidFill>
              </a:rPr>
              <a:t> </a:t>
            </a:r>
          </a:p>
          <a:p>
            <a:pPr algn="ctr" eaLnBrk="0" hangingPunct="0">
              <a:spcBef>
                <a:spcPts val="100"/>
              </a:spcBef>
            </a:pPr>
            <a:r>
              <a:rPr lang="en-GB" sz="1900">
                <a:solidFill>
                  <a:srgbClr val="990000"/>
                </a:solidFill>
              </a:rPr>
              <a:t>Institute of Engineering Surveying &amp; Space Geodesy</a:t>
            </a:r>
            <a:br>
              <a:rPr lang="en-GB" sz="1900">
                <a:solidFill>
                  <a:srgbClr val="990000"/>
                </a:solidFill>
              </a:rPr>
            </a:br>
            <a:r>
              <a:rPr lang="en-GB" sz="1900">
                <a:solidFill>
                  <a:srgbClr val="990000"/>
                </a:solidFill>
              </a:rPr>
              <a:t>The University of Nottingham, Nottingham, UK</a:t>
            </a:r>
          </a:p>
          <a:p>
            <a:pPr algn="ctr" eaLnBrk="0" hangingPunct="0">
              <a:spcBef>
                <a:spcPct val="20000"/>
              </a:spcBef>
            </a:pPr>
            <a:endParaRPr lang="en-GB" sz="1900">
              <a:solidFill>
                <a:srgbClr val="990000"/>
              </a:solidFill>
            </a:endParaRPr>
          </a:p>
          <a:p>
            <a:pPr algn="ctr" eaLnBrk="0" hangingPunct="0">
              <a:spcBef>
                <a:spcPct val="20000"/>
              </a:spcBef>
            </a:pPr>
            <a:r>
              <a:rPr lang="en-GB" sz="1900">
                <a:solidFill>
                  <a:srgbClr val="003366"/>
                </a:solidFill>
              </a:rPr>
              <a:t>Stuart Smith, Mahiuddin Mirza, Mark Holbrow</a:t>
            </a:r>
            <a:r>
              <a:rPr lang="en-GB" sz="1900">
                <a:solidFill>
                  <a:schemeClr val="tx2"/>
                </a:solidFill>
              </a:rPr>
              <a:t> </a:t>
            </a:r>
          </a:p>
          <a:p>
            <a:pPr algn="ctr" eaLnBrk="0" hangingPunct="0">
              <a:spcBef>
                <a:spcPts val="100"/>
              </a:spcBef>
            </a:pPr>
            <a:r>
              <a:rPr lang="en-GB" sz="1900">
                <a:solidFill>
                  <a:srgbClr val="990000"/>
                </a:solidFill>
              </a:rPr>
              <a:t>Spirent Communications - Positioning Technology, Paignton, UK</a:t>
            </a:r>
          </a:p>
          <a:p>
            <a:pPr algn="ctr" eaLnBrk="0" hangingPunct="0">
              <a:spcBef>
                <a:spcPct val="20000"/>
              </a:spcBef>
            </a:pPr>
            <a:endParaRPr lang="en-GB" sz="1900">
              <a:solidFill>
                <a:schemeClr val="tx2"/>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4"/>
          <p:cNvPicPr>
            <a:picLocks noChangeAspect="1" noChangeArrowheads="1"/>
          </p:cNvPicPr>
          <p:nvPr/>
        </p:nvPicPr>
        <p:blipFill>
          <a:blip r:embed="rId2"/>
          <a:srcRect l="8855" t="18896" r="42122" b="14000"/>
          <a:stretch>
            <a:fillRect/>
          </a:stretch>
        </p:blipFill>
        <p:spPr bwMode="auto">
          <a:xfrm>
            <a:off x="1547813" y="1484313"/>
            <a:ext cx="5976937" cy="5113337"/>
          </a:xfrm>
          <a:prstGeom prst="rect">
            <a:avLst/>
          </a:prstGeom>
          <a:noFill/>
          <a:ln w="9525">
            <a:noFill/>
            <a:miter lim="800000"/>
            <a:headEnd/>
            <a:tailEnd/>
          </a:ln>
        </p:spPr>
      </p:pic>
      <p:sp>
        <p:nvSpPr>
          <p:cNvPr id="34818" name="TextBox 12"/>
          <p:cNvSpPr txBox="1">
            <a:spLocks noChangeArrowheads="1"/>
          </p:cNvSpPr>
          <p:nvPr/>
        </p:nvSpPr>
        <p:spPr bwMode="auto">
          <a:xfrm>
            <a:off x="6659563" y="2205038"/>
            <a:ext cx="2303462" cy="825500"/>
          </a:xfrm>
          <a:prstGeom prst="rect">
            <a:avLst/>
          </a:prstGeom>
          <a:noFill/>
          <a:ln w="9525">
            <a:noFill/>
            <a:miter lim="800000"/>
            <a:headEnd/>
            <a:tailEnd/>
          </a:ln>
        </p:spPr>
        <p:txBody>
          <a:bodyPr>
            <a:spAutoFit/>
          </a:bodyPr>
          <a:lstStyle/>
          <a:p>
            <a:pPr algn="ctr"/>
            <a:r>
              <a:rPr lang="en-GB" sz="1600">
                <a:solidFill>
                  <a:srgbClr val="003366"/>
                </a:solidFill>
              </a:rPr>
              <a:t>Scintillation time  histories written in correct file format</a:t>
            </a:r>
          </a:p>
        </p:txBody>
      </p:sp>
      <p:sp>
        <p:nvSpPr>
          <p:cNvPr id="34819" name="TextBox 13"/>
          <p:cNvSpPr txBox="1">
            <a:spLocks noChangeArrowheads="1"/>
          </p:cNvSpPr>
          <p:nvPr/>
        </p:nvSpPr>
        <p:spPr bwMode="auto">
          <a:xfrm>
            <a:off x="6732588" y="4799013"/>
            <a:ext cx="2303462" cy="825500"/>
          </a:xfrm>
          <a:prstGeom prst="rect">
            <a:avLst/>
          </a:prstGeom>
          <a:noFill/>
          <a:ln w="9525">
            <a:noFill/>
            <a:miter lim="800000"/>
            <a:headEnd/>
            <a:tailEnd/>
          </a:ln>
        </p:spPr>
        <p:txBody>
          <a:bodyPr>
            <a:spAutoFit/>
          </a:bodyPr>
          <a:lstStyle/>
          <a:p>
            <a:pPr algn="ctr"/>
            <a:r>
              <a:rPr lang="en-GB" sz="1600">
                <a:solidFill>
                  <a:srgbClr val="003366"/>
                </a:solidFill>
              </a:rPr>
              <a:t>Scintillation file selected in the simulation scenario </a:t>
            </a:r>
          </a:p>
        </p:txBody>
      </p:sp>
      <p:sp>
        <p:nvSpPr>
          <p:cNvPr id="34820" name="TextBox 14"/>
          <p:cNvSpPr txBox="1">
            <a:spLocks noChangeArrowheads="1"/>
          </p:cNvSpPr>
          <p:nvPr/>
        </p:nvSpPr>
        <p:spPr bwMode="auto">
          <a:xfrm>
            <a:off x="179388" y="4508500"/>
            <a:ext cx="2303462" cy="1069975"/>
          </a:xfrm>
          <a:prstGeom prst="rect">
            <a:avLst/>
          </a:prstGeom>
          <a:noFill/>
          <a:ln w="9525">
            <a:noFill/>
            <a:miter lim="800000"/>
            <a:headEnd/>
            <a:tailEnd/>
          </a:ln>
        </p:spPr>
        <p:txBody>
          <a:bodyPr>
            <a:spAutoFit/>
          </a:bodyPr>
          <a:lstStyle/>
          <a:p>
            <a:pPr algn="ctr"/>
            <a:r>
              <a:rPr lang="en-GB" sz="1600">
                <a:solidFill>
                  <a:srgbClr val="003366"/>
                </a:solidFill>
              </a:rPr>
              <a:t>Track the perturbed signals with a scintillation specific receiver</a:t>
            </a:r>
          </a:p>
        </p:txBody>
      </p:sp>
      <p:sp>
        <p:nvSpPr>
          <p:cNvPr id="34821" name="TextBox 15"/>
          <p:cNvSpPr txBox="1">
            <a:spLocks noChangeArrowheads="1"/>
          </p:cNvSpPr>
          <p:nvPr/>
        </p:nvSpPr>
        <p:spPr bwMode="auto">
          <a:xfrm>
            <a:off x="755650" y="2420938"/>
            <a:ext cx="1943100" cy="581025"/>
          </a:xfrm>
          <a:prstGeom prst="rect">
            <a:avLst/>
          </a:prstGeom>
          <a:noFill/>
          <a:ln w="9525">
            <a:noFill/>
            <a:miter lim="800000"/>
            <a:headEnd/>
            <a:tailEnd/>
          </a:ln>
        </p:spPr>
        <p:txBody>
          <a:bodyPr>
            <a:spAutoFit/>
          </a:bodyPr>
          <a:lstStyle/>
          <a:p>
            <a:pPr algn="ctr"/>
            <a:r>
              <a:rPr lang="en-GB" sz="1600">
                <a:solidFill>
                  <a:srgbClr val="003366"/>
                </a:solidFill>
              </a:rPr>
              <a:t>Scintillation data recorded</a:t>
            </a:r>
          </a:p>
        </p:txBody>
      </p:sp>
      <p:sp>
        <p:nvSpPr>
          <p:cNvPr id="34822" name="Title 1"/>
          <p:cNvSpPr>
            <a:spLocks/>
          </p:cNvSpPr>
          <p:nvPr/>
        </p:nvSpPr>
        <p:spPr bwMode="auto">
          <a:xfrm>
            <a:off x="107950" y="-171450"/>
            <a:ext cx="8382000" cy="1143000"/>
          </a:xfrm>
          <a:prstGeom prst="rect">
            <a:avLst/>
          </a:prstGeom>
          <a:noFill/>
          <a:ln w="9525">
            <a:noFill/>
            <a:miter lim="800000"/>
            <a:headEnd/>
            <a:tailEnd/>
          </a:ln>
        </p:spPr>
        <p:txBody>
          <a:bodyPr anchor="b"/>
          <a:lstStyle/>
          <a:p>
            <a:pPr eaLnBrk="0" hangingPunct="0"/>
            <a:r>
              <a:rPr lang="en-GB" sz="2800" b="1">
                <a:solidFill>
                  <a:srgbClr val="003366"/>
                </a:solidFill>
              </a:rPr>
              <a:t>Implementation of the CSM</a:t>
            </a:r>
          </a:p>
        </p:txBody>
      </p:sp>
      <p:pic>
        <p:nvPicPr>
          <p:cNvPr id="152591" name="Picture 22" descr="G:\GRACE\GRACE Equipment\full stack.jpg"/>
          <p:cNvPicPr>
            <a:picLocks noChangeAspect="1" noChangeArrowheads="1"/>
          </p:cNvPicPr>
          <p:nvPr/>
        </p:nvPicPr>
        <p:blipFill>
          <a:blip r:embed="rId3"/>
          <a:srcRect/>
          <a:stretch>
            <a:fillRect/>
          </a:stretch>
        </p:blipFill>
        <p:spPr bwMode="auto">
          <a:xfrm>
            <a:off x="3851275" y="2622550"/>
            <a:ext cx="1693863" cy="2535238"/>
          </a:xfrm>
          <a:prstGeom prst="rect">
            <a:avLst/>
          </a:prstGeom>
          <a:noFill/>
          <a:ln w="9525">
            <a:solidFill>
              <a:schemeClr val="tx1"/>
            </a:solidFill>
            <a:miter lim="800000"/>
            <a:headEnd/>
            <a:tailEnd/>
          </a:ln>
          <a:effectLst>
            <a:outerShdw dist="35921" dir="2700000" algn="ctr" rotWithShape="0">
              <a:srgbClr val="808080"/>
            </a:outerShdw>
          </a:effectLst>
        </p:spPr>
      </p:pic>
      <p:pic>
        <p:nvPicPr>
          <p:cNvPr id="34824" name="Picture 35" descr="Red-BlackCMYK"/>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6804025" y="6237288"/>
            <a:ext cx="2160588" cy="52863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5"/>
          <p:cNvSpPr>
            <a:spLocks noChangeArrowheads="1"/>
          </p:cNvSpPr>
          <p:nvPr/>
        </p:nvSpPr>
        <p:spPr bwMode="auto">
          <a:xfrm>
            <a:off x="5759450" y="5876925"/>
            <a:ext cx="3384550" cy="981075"/>
          </a:xfrm>
          <a:prstGeom prst="rect">
            <a:avLst/>
          </a:prstGeom>
          <a:solidFill>
            <a:srgbClr val="DAD7B1"/>
          </a:solidFill>
          <a:ln w="9525" algn="ctr">
            <a:noFill/>
            <a:miter lim="800000"/>
            <a:headEnd/>
            <a:tailEnd/>
          </a:ln>
        </p:spPr>
        <p:txBody>
          <a:bodyPr wrap="none" anchor="ctr"/>
          <a:lstStyle/>
          <a:p>
            <a:pPr algn="ctr"/>
            <a:endParaRPr lang="en-US"/>
          </a:p>
        </p:txBody>
      </p:sp>
      <p:sp>
        <p:nvSpPr>
          <p:cNvPr id="35842" name="Content Placeholder 1"/>
          <p:cNvSpPr>
            <a:spLocks noGrp="1"/>
          </p:cNvSpPr>
          <p:nvPr>
            <p:ph idx="4294967295"/>
          </p:nvPr>
        </p:nvSpPr>
        <p:spPr>
          <a:xfrm>
            <a:off x="0" y="1341438"/>
            <a:ext cx="8893175" cy="4525962"/>
          </a:xfrm>
        </p:spPr>
        <p:txBody>
          <a:bodyPr/>
          <a:lstStyle/>
          <a:p>
            <a:pPr marL="365125" indent="-1588">
              <a:buFontTx/>
              <a:buNone/>
            </a:pPr>
            <a:r>
              <a:rPr lang="en-GB" smtClean="0"/>
              <a:t>Spirent GSS8000 GNSS Simulator changes signal level (dB) and carrier phase range offsets (m) of the generated signals according to the </a:t>
            </a:r>
            <a:r>
              <a:rPr lang="en-GB" b="1" smtClean="0"/>
              <a:t>User Commands File</a:t>
            </a:r>
            <a:r>
              <a:rPr lang="en-GB" smtClean="0"/>
              <a:t> with input provided by the CSM </a:t>
            </a:r>
          </a:p>
        </p:txBody>
      </p:sp>
      <p:grpSp>
        <p:nvGrpSpPr>
          <p:cNvPr id="35843" name="Group 18"/>
          <p:cNvGrpSpPr>
            <a:grpSpLocks/>
          </p:cNvGrpSpPr>
          <p:nvPr/>
        </p:nvGrpSpPr>
        <p:grpSpPr bwMode="auto">
          <a:xfrm>
            <a:off x="1403350" y="4005263"/>
            <a:ext cx="6864350" cy="2843212"/>
            <a:chOff x="1547664" y="3789040"/>
            <a:chExt cx="6791896" cy="2592288"/>
          </a:xfrm>
        </p:grpSpPr>
        <p:pic>
          <p:nvPicPr>
            <p:cNvPr id="153607" name="Picture 4"/>
            <p:cNvPicPr>
              <a:picLocks noChangeAspect="1" noChangeArrowheads="1"/>
            </p:cNvPicPr>
            <p:nvPr/>
          </p:nvPicPr>
          <p:blipFill>
            <a:blip r:embed="rId3"/>
            <a:srcRect/>
            <a:stretch>
              <a:fillRect/>
            </a:stretch>
          </p:blipFill>
          <p:spPr bwMode="auto">
            <a:xfrm>
              <a:off x="1547664" y="3789040"/>
              <a:ext cx="6791896" cy="2592288"/>
            </a:xfrm>
            <a:prstGeom prst="rect">
              <a:avLst/>
            </a:prstGeom>
            <a:noFill/>
            <a:ln w="9525">
              <a:solidFill>
                <a:schemeClr val="tx1"/>
              </a:solidFill>
              <a:miter lim="800000"/>
              <a:headEnd/>
              <a:tailEnd/>
            </a:ln>
            <a:effectLst>
              <a:outerShdw dist="35921" dir="2700000" algn="ctr" rotWithShape="0">
                <a:srgbClr val="808080"/>
              </a:outerShdw>
            </a:effectLst>
          </p:spPr>
        </p:pic>
        <p:sp>
          <p:nvSpPr>
            <p:cNvPr id="35850" name="Line Callout 1 (Border and Accent Bar) 10"/>
            <p:cNvSpPr>
              <a:spLocks/>
            </p:cNvSpPr>
            <p:nvPr/>
          </p:nvSpPr>
          <p:spPr bwMode="auto">
            <a:xfrm rot="5400000">
              <a:off x="2267744" y="3356992"/>
              <a:ext cx="288031" cy="1296144"/>
            </a:xfrm>
            <a:prstGeom prst="accentBorderCallout1">
              <a:avLst>
                <a:gd name="adj1" fmla="val 47213"/>
                <a:gd name="adj2" fmla="val 4713"/>
                <a:gd name="adj3" fmla="val 49245"/>
                <a:gd name="adj4" fmla="val -77472"/>
              </a:avLst>
            </a:prstGeom>
            <a:solidFill>
              <a:schemeClr val="accent1">
                <a:alpha val="25098"/>
              </a:schemeClr>
            </a:solidFill>
            <a:ln w="55000" cmpd="thickThin" algn="ctr">
              <a:noFill/>
              <a:miter lim="800000"/>
              <a:headEnd/>
              <a:tailEnd/>
            </a:ln>
          </p:spPr>
          <p:txBody>
            <a:bodyPr rot="10800000" vert="eaVert" anchor="ctr"/>
            <a:lstStyle/>
            <a:p>
              <a:pPr algn="ctr"/>
              <a:endParaRPr lang="en-US" sz="1600">
                <a:solidFill>
                  <a:srgbClr val="FFFFFF"/>
                </a:solidFill>
              </a:endParaRPr>
            </a:p>
          </p:txBody>
        </p:sp>
        <p:sp>
          <p:nvSpPr>
            <p:cNvPr id="35851" name="Line Callout 1 (Border and Accent Bar) 14"/>
            <p:cNvSpPr>
              <a:spLocks/>
            </p:cNvSpPr>
            <p:nvPr/>
          </p:nvSpPr>
          <p:spPr bwMode="auto">
            <a:xfrm rot="5400000">
              <a:off x="3239853" y="3825047"/>
              <a:ext cx="288030" cy="360040"/>
            </a:xfrm>
            <a:prstGeom prst="accentBorderCallout1">
              <a:avLst>
                <a:gd name="adj1" fmla="val 47213"/>
                <a:gd name="adj2" fmla="val 4713"/>
                <a:gd name="adj3" fmla="val 49245"/>
                <a:gd name="adj4" fmla="val -77472"/>
              </a:avLst>
            </a:prstGeom>
            <a:solidFill>
              <a:schemeClr val="accent1">
                <a:alpha val="25098"/>
              </a:schemeClr>
            </a:solidFill>
            <a:ln w="55000" cmpd="thickThin" algn="ctr">
              <a:noFill/>
              <a:miter lim="800000"/>
              <a:headEnd/>
              <a:tailEnd/>
            </a:ln>
          </p:spPr>
          <p:txBody>
            <a:bodyPr rot="10800000" vert="eaVert" anchor="ctr"/>
            <a:lstStyle/>
            <a:p>
              <a:pPr algn="ctr"/>
              <a:endParaRPr lang="en-US" sz="1600">
                <a:solidFill>
                  <a:srgbClr val="FFFFFF"/>
                </a:solidFill>
              </a:endParaRPr>
            </a:p>
          </p:txBody>
        </p:sp>
        <p:sp>
          <p:nvSpPr>
            <p:cNvPr id="35852" name="Line Callout 1 (Border and Accent Bar) 15"/>
            <p:cNvSpPr>
              <a:spLocks/>
            </p:cNvSpPr>
            <p:nvPr/>
          </p:nvSpPr>
          <p:spPr bwMode="auto">
            <a:xfrm rot="5400000">
              <a:off x="4716015" y="3573018"/>
              <a:ext cx="288033" cy="864096"/>
            </a:xfrm>
            <a:prstGeom prst="accentBorderCallout1">
              <a:avLst>
                <a:gd name="adj1" fmla="val 47213"/>
                <a:gd name="adj2" fmla="val 4713"/>
                <a:gd name="adj3" fmla="val 49245"/>
                <a:gd name="adj4" fmla="val -77472"/>
              </a:avLst>
            </a:prstGeom>
            <a:solidFill>
              <a:schemeClr val="accent1">
                <a:alpha val="25098"/>
              </a:schemeClr>
            </a:solidFill>
            <a:ln w="55000" cmpd="thickThin" algn="ctr">
              <a:noFill/>
              <a:miter lim="800000"/>
              <a:headEnd/>
              <a:tailEnd/>
            </a:ln>
          </p:spPr>
          <p:txBody>
            <a:bodyPr rot="10800000" vert="eaVert" anchor="ctr"/>
            <a:lstStyle/>
            <a:p>
              <a:pPr algn="ctr"/>
              <a:endParaRPr lang="en-US" sz="1600">
                <a:solidFill>
                  <a:srgbClr val="FFFFFF"/>
                </a:solidFill>
              </a:endParaRPr>
            </a:p>
          </p:txBody>
        </p:sp>
        <p:sp>
          <p:nvSpPr>
            <p:cNvPr id="35853" name="Line Callout 1 (Border and Accent Bar) 16"/>
            <p:cNvSpPr>
              <a:spLocks/>
            </p:cNvSpPr>
            <p:nvPr/>
          </p:nvSpPr>
          <p:spPr bwMode="auto">
            <a:xfrm rot="5400000">
              <a:off x="6732239" y="3645026"/>
              <a:ext cx="288033" cy="720080"/>
            </a:xfrm>
            <a:prstGeom prst="accentBorderCallout1">
              <a:avLst>
                <a:gd name="adj1" fmla="val 47213"/>
                <a:gd name="adj2" fmla="val 4713"/>
                <a:gd name="adj3" fmla="val 49245"/>
                <a:gd name="adj4" fmla="val -77472"/>
              </a:avLst>
            </a:prstGeom>
            <a:solidFill>
              <a:schemeClr val="accent1">
                <a:alpha val="25098"/>
              </a:schemeClr>
            </a:solidFill>
            <a:ln w="55000" cmpd="thickThin" algn="ctr">
              <a:noFill/>
              <a:miter lim="800000"/>
              <a:headEnd/>
              <a:tailEnd/>
            </a:ln>
          </p:spPr>
          <p:txBody>
            <a:bodyPr rot="10800000" vert="eaVert" anchor="ctr"/>
            <a:lstStyle/>
            <a:p>
              <a:pPr algn="ctr"/>
              <a:endParaRPr lang="en-US" sz="1600">
                <a:solidFill>
                  <a:srgbClr val="FFFFFF"/>
                </a:solidFill>
              </a:endParaRPr>
            </a:p>
          </p:txBody>
        </p:sp>
        <p:sp>
          <p:nvSpPr>
            <p:cNvPr id="35854" name="Line Callout 1 (Border and Accent Bar) 17"/>
            <p:cNvSpPr>
              <a:spLocks/>
            </p:cNvSpPr>
            <p:nvPr/>
          </p:nvSpPr>
          <p:spPr bwMode="auto">
            <a:xfrm rot="5400000">
              <a:off x="7596335" y="3645026"/>
              <a:ext cx="288033" cy="720080"/>
            </a:xfrm>
            <a:prstGeom prst="accentBorderCallout1">
              <a:avLst>
                <a:gd name="adj1" fmla="val 47213"/>
                <a:gd name="adj2" fmla="val 4713"/>
                <a:gd name="adj3" fmla="val 49245"/>
                <a:gd name="adj4" fmla="val -77472"/>
              </a:avLst>
            </a:prstGeom>
            <a:solidFill>
              <a:schemeClr val="accent1">
                <a:alpha val="25098"/>
              </a:schemeClr>
            </a:solidFill>
            <a:ln w="55000" cmpd="thickThin" algn="ctr">
              <a:noFill/>
              <a:miter lim="800000"/>
              <a:headEnd/>
              <a:tailEnd/>
            </a:ln>
          </p:spPr>
          <p:txBody>
            <a:bodyPr rot="10800000" vert="eaVert" anchor="ctr"/>
            <a:lstStyle/>
            <a:p>
              <a:pPr algn="ctr"/>
              <a:endParaRPr lang="en-US" sz="1600">
                <a:solidFill>
                  <a:srgbClr val="FFFFFF"/>
                </a:solidFill>
              </a:endParaRPr>
            </a:p>
          </p:txBody>
        </p:sp>
      </p:grpSp>
      <p:sp>
        <p:nvSpPr>
          <p:cNvPr id="35844" name="TextBox 22"/>
          <p:cNvSpPr txBox="1">
            <a:spLocks noChangeArrowheads="1"/>
          </p:cNvSpPr>
          <p:nvPr/>
        </p:nvSpPr>
        <p:spPr bwMode="auto">
          <a:xfrm>
            <a:off x="1908175" y="3213100"/>
            <a:ext cx="4105275" cy="336550"/>
          </a:xfrm>
          <a:prstGeom prst="rect">
            <a:avLst/>
          </a:prstGeom>
          <a:noFill/>
          <a:ln w="9525">
            <a:noFill/>
            <a:miter lim="800000"/>
            <a:headEnd/>
            <a:tailEnd/>
          </a:ln>
        </p:spPr>
        <p:txBody>
          <a:bodyPr>
            <a:spAutoFit/>
          </a:bodyPr>
          <a:lstStyle/>
          <a:p>
            <a:pPr algn="ctr"/>
            <a:r>
              <a:rPr lang="en-GB" sz="1400">
                <a:solidFill>
                  <a:srgbClr val="990000"/>
                </a:solidFill>
              </a:rPr>
              <a:t>Signal </a:t>
            </a:r>
            <a:r>
              <a:rPr lang="en-GB" sz="1600">
                <a:solidFill>
                  <a:srgbClr val="990000"/>
                </a:solidFill>
              </a:rPr>
              <a:t>level</a:t>
            </a:r>
            <a:r>
              <a:rPr lang="en-GB" sz="1400">
                <a:solidFill>
                  <a:srgbClr val="990000"/>
                </a:solidFill>
              </a:rPr>
              <a:t> changes (dB)</a:t>
            </a:r>
          </a:p>
        </p:txBody>
      </p:sp>
      <p:sp>
        <p:nvSpPr>
          <p:cNvPr id="35845" name="TextBox 23"/>
          <p:cNvSpPr txBox="1">
            <a:spLocks noChangeArrowheads="1"/>
          </p:cNvSpPr>
          <p:nvPr/>
        </p:nvSpPr>
        <p:spPr bwMode="auto">
          <a:xfrm>
            <a:off x="5508625" y="3068638"/>
            <a:ext cx="4105275" cy="336550"/>
          </a:xfrm>
          <a:prstGeom prst="rect">
            <a:avLst/>
          </a:prstGeom>
          <a:noFill/>
          <a:ln w="9525">
            <a:noFill/>
            <a:miter lim="800000"/>
            <a:headEnd/>
            <a:tailEnd/>
          </a:ln>
        </p:spPr>
        <p:txBody>
          <a:bodyPr>
            <a:spAutoFit/>
          </a:bodyPr>
          <a:lstStyle/>
          <a:p>
            <a:pPr algn="ctr"/>
            <a:r>
              <a:rPr lang="en-GB" sz="1600">
                <a:solidFill>
                  <a:srgbClr val="990000"/>
                </a:solidFill>
              </a:rPr>
              <a:t>Carrier</a:t>
            </a:r>
            <a:r>
              <a:rPr lang="en-GB" sz="1400">
                <a:solidFill>
                  <a:srgbClr val="990000"/>
                </a:solidFill>
              </a:rPr>
              <a:t> phase range offsets (m)</a:t>
            </a:r>
          </a:p>
        </p:txBody>
      </p:sp>
      <p:cxnSp>
        <p:nvCxnSpPr>
          <p:cNvPr id="35846" name="Straight Arrow Connector 46"/>
          <p:cNvCxnSpPr>
            <a:cxnSpLocks noChangeShapeType="1"/>
          </p:cNvCxnSpPr>
          <p:nvPr/>
        </p:nvCxnSpPr>
        <p:spPr bwMode="auto">
          <a:xfrm>
            <a:off x="4787900" y="3573463"/>
            <a:ext cx="1873250" cy="423862"/>
          </a:xfrm>
          <a:prstGeom prst="straightConnector1">
            <a:avLst/>
          </a:prstGeom>
          <a:noFill/>
          <a:ln w="38100" algn="ctr">
            <a:solidFill>
              <a:schemeClr val="tx1"/>
            </a:solidFill>
            <a:round/>
            <a:headEnd/>
            <a:tailEnd type="arrow" w="med" len="med"/>
          </a:ln>
        </p:spPr>
      </p:cxnSp>
      <p:cxnSp>
        <p:nvCxnSpPr>
          <p:cNvPr id="35847" name="Straight Arrow Connector 48"/>
          <p:cNvCxnSpPr>
            <a:cxnSpLocks noChangeShapeType="1"/>
            <a:stCxn id="35845" idx="2"/>
          </p:cNvCxnSpPr>
          <p:nvPr/>
        </p:nvCxnSpPr>
        <p:spPr bwMode="auto">
          <a:xfrm>
            <a:off x="7561263" y="3405188"/>
            <a:ext cx="107950" cy="509587"/>
          </a:xfrm>
          <a:prstGeom prst="straightConnector1">
            <a:avLst/>
          </a:prstGeom>
          <a:noFill/>
          <a:ln w="38100" algn="ctr">
            <a:solidFill>
              <a:schemeClr val="tx1"/>
            </a:solidFill>
            <a:round/>
            <a:headEnd/>
            <a:tailEnd type="arrow" w="med" len="med"/>
          </a:ln>
        </p:spPr>
      </p:cxnSp>
      <p:sp>
        <p:nvSpPr>
          <p:cNvPr id="35848" name="Title 1"/>
          <p:cNvSpPr>
            <a:spLocks/>
          </p:cNvSpPr>
          <p:nvPr/>
        </p:nvSpPr>
        <p:spPr bwMode="auto">
          <a:xfrm>
            <a:off x="6350" y="-26988"/>
            <a:ext cx="8382000" cy="1143001"/>
          </a:xfrm>
          <a:prstGeom prst="rect">
            <a:avLst/>
          </a:prstGeom>
          <a:noFill/>
          <a:ln w="9525">
            <a:noFill/>
            <a:miter lim="800000"/>
            <a:headEnd/>
            <a:tailEnd/>
          </a:ln>
        </p:spPr>
        <p:txBody>
          <a:bodyPr anchor="b"/>
          <a:lstStyle/>
          <a:p>
            <a:pPr eaLnBrk="0" hangingPunct="0"/>
            <a:r>
              <a:rPr lang="en-GB" sz="2400" b="1">
                <a:solidFill>
                  <a:srgbClr val="003366"/>
                </a:solidFill>
              </a:rPr>
              <a:t>Implementation of the CSM </a:t>
            </a:r>
            <a:br>
              <a:rPr lang="en-GB" sz="2400" b="1">
                <a:solidFill>
                  <a:srgbClr val="003366"/>
                </a:solidFill>
              </a:rPr>
            </a:br>
            <a:r>
              <a:rPr lang="en-GB" sz="2400" b="1">
                <a:solidFill>
                  <a:srgbClr val="003366"/>
                </a:solidFill>
              </a:rPr>
              <a:t>in the Spirent GNSS Simulator</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
          <p:cNvSpPr>
            <a:spLocks noChangeArrowheads="1"/>
          </p:cNvSpPr>
          <p:nvPr/>
        </p:nvSpPr>
        <p:spPr bwMode="auto">
          <a:xfrm>
            <a:off x="5759450" y="5876925"/>
            <a:ext cx="3384550" cy="981075"/>
          </a:xfrm>
          <a:prstGeom prst="rect">
            <a:avLst/>
          </a:prstGeom>
          <a:solidFill>
            <a:srgbClr val="DAD7B1"/>
          </a:solidFill>
          <a:ln w="9525" algn="ctr">
            <a:noFill/>
            <a:miter lim="800000"/>
            <a:headEnd/>
            <a:tailEnd/>
          </a:ln>
        </p:spPr>
        <p:txBody>
          <a:bodyPr wrap="none" anchor="ctr"/>
          <a:lstStyle/>
          <a:p>
            <a:pPr algn="ctr"/>
            <a:endParaRPr lang="en-US"/>
          </a:p>
        </p:txBody>
      </p:sp>
      <p:pic>
        <p:nvPicPr>
          <p:cNvPr id="155656" name="Picture 8" descr="Picture1"/>
          <p:cNvPicPr>
            <a:picLocks noChangeAspect="1" noChangeArrowheads="1"/>
          </p:cNvPicPr>
          <p:nvPr/>
        </p:nvPicPr>
        <p:blipFill>
          <a:blip r:embed="rId3"/>
          <a:srcRect/>
          <a:stretch>
            <a:fillRect/>
          </a:stretch>
        </p:blipFill>
        <p:spPr bwMode="auto">
          <a:xfrm>
            <a:off x="250825" y="1412875"/>
            <a:ext cx="4249738" cy="5445125"/>
          </a:xfrm>
          <a:prstGeom prst="rect">
            <a:avLst/>
          </a:prstGeom>
          <a:noFill/>
          <a:ln w="9525">
            <a:solidFill>
              <a:schemeClr val="tx1"/>
            </a:solidFill>
            <a:miter lim="800000"/>
            <a:headEnd/>
            <a:tailEnd/>
          </a:ln>
          <a:effectLst>
            <a:outerShdw dist="35921" dir="2700000" algn="ctr" rotWithShape="0">
              <a:srgbClr val="808080"/>
            </a:outerShdw>
          </a:effectLst>
        </p:spPr>
      </p:pic>
      <p:pic>
        <p:nvPicPr>
          <p:cNvPr id="155657" name="Picture 9" descr="Picture2"/>
          <p:cNvPicPr>
            <a:picLocks noChangeAspect="1" noChangeArrowheads="1"/>
          </p:cNvPicPr>
          <p:nvPr/>
        </p:nvPicPr>
        <p:blipFill>
          <a:blip r:embed="rId4"/>
          <a:srcRect/>
          <a:stretch>
            <a:fillRect/>
          </a:stretch>
        </p:blipFill>
        <p:spPr bwMode="auto">
          <a:xfrm>
            <a:off x="4787900" y="1412875"/>
            <a:ext cx="4152900" cy="5373688"/>
          </a:xfrm>
          <a:prstGeom prst="rect">
            <a:avLst/>
          </a:prstGeom>
          <a:noFill/>
          <a:ln w="9525">
            <a:solidFill>
              <a:schemeClr val="tx1"/>
            </a:solidFill>
            <a:miter lim="800000"/>
            <a:headEnd/>
            <a:tailEnd/>
          </a:ln>
          <a:effectLst>
            <a:outerShdw dist="35921" dir="2700000" algn="ctr" rotWithShape="0">
              <a:srgbClr val="808080"/>
            </a:outerShdw>
          </a:effectLst>
        </p:spPr>
      </p:pic>
      <p:sp>
        <p:nvSpPr>
          <p:cNvPr id="37892" name="Title 1"/>
          <p:cNvSpPr>
            <a:spLocks/>
          </p:cNvSpPr>
          <p:nvPr/>
        </p:nvSpPr>
        <p:spPr bwMode="auto">
          <a:xfrm>
            <a:off x="6350" y="-26988"/>
            <a:ext cx="8382000" cy="1143001"/>
          </a:xfrm>
          <a:prstGeom prst="rect">
            <a:avLst/>
          </a:prstGeom>
          <a:noFill/>
          <a:ln w="9525">
            <a:noFill/>
            <a:miter lim="800000"/>
            <a:headEnd/>
            <a:tailEnd/>
          </a:ln>
        </p:spPr>
        <p:txBody>
          <a:bodyPr anchor="b"/>
          <a:lstStyle/>
          <a:p>
            <a:pPr eaLnBrk="0" hangingPunct="0"/>
            <a:r>
              <a:rPr lang="en-GB" sz="2400" b="1">
                <a:solidFill>
                  <a:srgbClr val="003366"/>
                </a:solidFill>
              </a:rPr>
              <a:t>Illustration of CSM </a:t>
            </a:r>
            <a:br>
              <a:rPr lang="en-GB" sz="2400" b="1">
                <a:solidFill>
                  <a:srgbClr val="003366"/>
                </a:solidFill>
              </a:rPr>
            </a:br>
            <a:r>
              <a:rPr lang="en-GB" sz="2400" b="1">
                <a:solidFill>
                  <a:srgbClr val="003366"/>
                </a:solidFill>
              </a:rPr>
              <a:t>GNSS Scintillation Simulation</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9"/>
          <p:cNvSpPr>
            <a:spLocks noChangeArrowheads="1"/>
          </p:cNvSpPr>
          <p:nvPr/>
        </p:nvSpPr>
        <p:spPr bwMode="auto">
          <a:xfrm>
            <a:off x="0" y="0"/>
            <a:ext cx="9144000" cy="6858000"/>
          </a:xfrm>
          <a:prstGeom prst="rect">
            <a:avLst/>
          </a:prstGeom>
          <a:solidFill>
            <a:srgbClr val="DAD7B1"/>
          </a:solidFill>
          <a:ln w="9525" algn="ctr">
            <a:noFill/>
            <a:miter lim="800000"/>
            <a:headEnd/>
            <a:tailEnd/>
          </a:ln>
        </p:spPr>
        <p:txBody>
          <a:bodyPr wrap="none" anchor="ctr"/>
          <a:lstStyle/>
          <a:p>
            <a:pPr algn="ctr"/>
            <a:endParaRPr lang="en-US"/>
          </a:p>
        </p:txBody>
      </p:sp>
      <p:pic>
        <p:nvPicPr>
          <p:cNvPr id="39938" name="Picture 4" descr="C:\Users\isxzge1\Desktop\iessg.gif"/>
          <p:cNvPicPr>
            <a:picLocks noChangeAspect="1" noChangeArrowheads="1"/>
          </p:cNvPicPr>
          <p:nvPr/>
        </p:nvPicPr>
        <p:blipFill>
          <a:blip r:embed="rId3">
            <a:clrChange>
              <a:clrFrom>
                <a:srgbClr val="FFFFFF"/>
              </a:clrFrom>
              <a:clrTo>
                <a:srgbClr val="FFFFFF">
                  <a:alpha val="0"/>
                </a:srgbClr>
              </a:clrTo>
            </a:clrChange>
          </a:blip>
          <a:srcRect r="64745"/>
          <a:stretch>
            <a:fillRect/>
          </a:stretch>
        </p:blipFill>
        <p:spPr bwMode="auto">
          <a:xfrm>
            <a:off x="8243888" y="6237288"/>
            <a:ext cx="863600" cy="600075"/>
          </a:xfrm>
          <a:prstGeom prst="rect">
            <a:avLst/>
          </a:prstGeom>
          <a:noFill/>
          <a:ln w="9525">
            <a:noFill/>
            <a:miter lim="800000"/>
            <a:headEnd/>
            <a:tailEnd/>
          </a:ln>
        </p:spPr>
      </p:pic>
      <p:pic>
        <p:nvPicPr>
          <p:cNvPr id="39939" name="Picture 20"/>
          <p:cNvPicPr>
            <a:picLocks noChangeAspect="1" noChangeArrowheads="1"/>
          </p:cNvPicPr>
          <p:nvPr/>
        </p:nvPicPr>
        <p:blipFill>
          <a:blip r:embed="rId4"/>
          <a:srcRect l="25404" t="18896" r="26714" b="14911"/>
          <a:stretch>
            <a:fillRect/>
          </a:stretch>
        </p:blipFill>
        <p:spPr bwMode="auto">
          <a:xfrm>
            <a:off x="179388" y="0"/>
            <a:ext cx="7921625" cy="67659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4294967295"/>
          </p:nvPr>
        </p:nvSpPr>
        <p:spPr>
          <a:xfrm>
            <a:off x="179388" y="1409700"/>
            <a:ext cx="8507412" cy="5187950"/>
          </a:xfrm>
        </p:spPr>
        <p:txBody>
          <a:bodyPr/>
          <a:lstStyle/>
          <a:p>
            <a:pPr marL="365125" indent="-255588">
              <a:buFontTx/>
              <a:buNone/>
            </a:pPr>
            <a:r>
              <a:rPr lang="en-GB" smtClean="0"/>
              <a:t>Three 10-minute scintillation intervals</a:t>
            </a:r>
          </a:p>
          <a:p>
            <a:pPr marL="365125" indent="-255588">
              <a:buFontTx/>
              <a:buNone/>
            </a:pPr>
            <a:endParaRPr lang="en-GB" smtClean="0"/>
          </a:p>
          <a:p>
            <a:pPr marL="365125" indent="-255588">
              <a:buFontTx/>
              <a:buNone/>
            </a:pPr>
            <a:endParaRPr lang="en-GB" smtClean="0"/>
          </a:p>
          <a:p>
            <a:pPr marL="365125" indent="-255588">
              <a:buFontTx/>
              <a:buNone/>
            </a:pPr>
            <a:endParaRPr lang="en-GB" smtClean="0"/>
          </a:p>
          <a:p>
            <a:pPr marL="365125" indent="-255588">
              <a:buFontTx/>
              <a:buNone/>
            </a:pPr>
            <a:endParaRPr lang="en-GB" smtClean="0"/>
          </a:p>
          <a:p>
            <a:pPr marL="365125" indent="-255588">
              <a:buFontTx/>
              <a:buNone/>
            </a:pPr>
            <a:endParaRPr lang="en-GB" smtClean="0"/>
          </a:p>
          <a:p>
            <a:pPr marL="365125" indent="-255588">
              <a:buFontTx/>
              <a:buNone/>
            </a:pPr>
            <a:endParaRPr lang="en-GB" smtClean="0"/>
          </a:p>
          <a:p>
            <a:pPr marL="365125" indent="-255588">
              <a:buFontTx/>
              <a:buNone/>
            </a:pPr>
            <a:endParaRPr lang="en-GB" sz="2800" smtClean="0"/>
          </a:p>
          <a:p>
            <a:pPr marL="365125" indent="-255588">
              <a:buFontTx/>
              <a:buNone/>
            </a:pPr>
            <a:r>
              <a:rPr lang="en-GB" smtClean="0"/>
              <a:t>	</a:t>
            </a:r>
            <a:endParaRPr lang="en-GB" sz="2700" smtClean="0"/>
          </a:p>
          <a:p>
            <a:pPr marL="365125" indent="-255588">
              <a:buFontTx/>
              <a:buNone/>
            </a:pPr>
            <a:r>
              <a:rPr lang="en-GB" smtClean="0"/>
              <a:t>   Scintillation indices S</a:t>
            </a:r>
            <a:r>
              <a:rPr lang="en-GB" baseline="-25000" smtClean="0"/>
              <a:t>4</a:t>
            </a:r>
            <a:r>
              <a:rPr lang="en-GB" smtClean="0"/>
              <a:t> and </a:t>
            </a:r>
            <a:r>
              <a:rPr lang="en-GB" smtClean="0">
                <a:sym typeface="Symbol" pitchFamily="18" charset="2"/>
              </a:rPr>
              <a:t></a:t>
            </a:r>
            <a:r>
              <a:rPr lang="en-GB" baseline="-25000" smtClean="0">
                <a:sym typeface="Symbol" pitchFamily="18" charset="2"/>
              </a:rPr>
              <a:t></a:t>
            </a:r>
            <a:r>
              <a:rPr lang="en-GB" smtClean="0"/>
              <a:t> recorded by the GSV4004B receiver are plotted </a:t>
            </a:r>
            <a:br>
              <a:rPr lang="en-GB" smtClean="0"/>
            </a:br>
            <a:r>
              <a:rPr lang="en-GB" smtClean="0"/>
              <a:t>(red bars show interval averages)  </a:t>
            </a:r>
          </a:p>
          <a:p>
            <a:pPr marL="365125" indent="-255588">
              <a:buFontTx/>
              <a:buNone/>
            </a:pPr>
            <a:r>
              <a:rPr lang="en-GB" smtClean="0"/>
              <a:t>                           </a:t>
            </a:r>
          </a:p>
          <a:p>
            <a:pPr marL="620713" lvl="1" indent="-228600">
              <a:buFontTx/>
              <a:buNone/>
            </a:pPr>
            <a:endParaRPr lang="en-GB" smtClean="0"/>
          </a:p>
        </p:txBody>
      </p:sp>
      <p:pic>
        <p:nvPicPr>
          <p:cNvPr id="41986" name="Picture 2"/>
          <p:cNvPicPr>
            <a:picLocks noChangeAspect="1" noChangeArrowheads="1"/>
          </p:cNvPicPr>
          <p:nvPr/>
        </p:nvPicPr>
        <p:blipFill>
          <a:blip r:embed="rId3"/>
          <a:srcRect l="7272" t="3030" r="7272"/>
          <a:stretch>
            <a:fillRect/>
          </a:stretch>
        </p:blipFill>
        <p:spPr bwMode="auto">
          <a:xfrm>
            <a:off x="652463" y="1844675"/>
            <a:ext cx="3775075" cy="3529013"/>
          </a:xfrm>
          <a:prstGeom prst="rect">
            <a:avLst/>
          </a:prstGeom>
          <a:solidFill>
            <a:srgbClr val="DAD7B1"/>
          </a:solidFill>
          <a:ln w="9525">
            <a:noFill/>
            <a:miter lim="800000"/>
            <a:headEnd/>
            <a:tailEnd/>
          </a:ln>
        </p:spPr>
      </p:pic>
      <p:sp>
        <p:nvSpPr>
          <p:cNvPr id="41987" name="TextBox 6"/>
          <p:cNvSpPr txBox="1">
            <a:spLocks noChangeArrowheads="1"/>
          </p:cNvSpPr>
          <p:nvPr/>
        </p:nvSpPr>
        <p:spPr bwMode="auto">
          <a:xfrm>
            <a:off x="250825" y="3132138"/>
            <a:ext cx="482600" cy="457200"/>
          </a:xfrm>
          <a:prstGeom prst="rect">
            <a:avLst/>
          </a:prstGeom>
          <a:solidFill>
            <a:srgbClr val="DAD7B1"/>
          </a:solidFill>
          <a:ln w="9525">
            <a:noFill/>
            <a:miter lim="800000"/>
            <a:headEnd/>
            <a:tailEnd/>
          </a:ln>
        </p:spPr>
        <p:txBody>
          <a:bodyPr>
            <a:spAutoFit/>
          </a:bodyPr>
          <a:lstStyle/>
          <a:p>
            <a:r>
              <a:rPr lang="en-GB" sz="2400">
                <a:solidFill>
                  <a:schemeClr val="tx1"/>
                </a:solidFill>
                <a:latin typeface="Perpetua" pitchFamily="18" charset="0"/>
              </a:rPr>
              <a:t>S</a:t>
            </a:r>
            <a:r>
              <a:rPr lang="en-GB" sz="2400" baseline="-25000">
                <a:solidFill>
                  <a:schemeClr val="tx1"/>
                </a:solidFill>
                <a:latin typeface="Perpetua" pitchFamily="18" charset="0"/>
              </a:rPr>
              <a:t>4</a:t>
            </a:r>
          </a:p>
        </p:txBody>
      </p:sp>
      <p:pic>
        <p:nvPicPr>
          <p:cNvPr id="41988" name="Picture 4"/>
          <p:cNvPicPr>
            <a:picLocks noChangeAspect="1" noChangeArrowheads="1"/>
          </p:cNvPicPr>
          <p:nvPr/>
        </p:nvPicPr>
        <p:blipFill>
          <a:blip r:embed="rId4"/>
          <a:srcRect l="8327" t="4878" r="7333"/>
          <a:stretch>
            <a:fillRect/>
          </a:stretch>
        </p:blipFill>
        <p:spPr bwMode="auto">
          <a:xfrm>
            <a:off x="4995863" y="1916113"/>
            <a:ext cx="3968750" cy="3384550"/>
          </a:xfrm>
          <a:prstGeom prst="rect">
            <a:avLst/>
          </a:prstGeom>
          <a:solidFill>
            <a:srgbClr val="DAD7B1"/>
          </a:solidFill>
          <a:ln w="9525">
            <a:noFill/>
            <a:miter lim="800000"/>
            <a:headEnd/>
            <a:tailEnd/>
          </a:ln>
        </p:spPr>
      </p:pic>
      <p:sp>
        <p:nvSpPr>
          <p:cNvPr id="41989" name="TextBox 7"/>
          <p:cNvSpPr txBox="1">
            <a:spLocks noChangeArrowheads="1"/>
          </p:cNvSpPr>
          <p:nvPr/>
        </p:nvSpPr>
        <p:spPr bwMode="auto">
          <a:xfrm>
            <a:off x="4392613" y="3008313"/>
            <a:ext cx="603250" cy="457200"/>
          </a:xfrm>
          <a:prstGeom prst="rect">
            <a:avLst/>
          </a:prstGeom>
          <a:solidFill>
            <a:srgbClr val="DAD7B1"/>
          </a:solidFill>
          <a:ln w="9525">
            <a:noFill/>
            <a:miter lim="800000"/>
            <a:headEnd/>
            <a:tailEnd/>
          </a:ln>
        </p:spPr>
        <p:txBody>
          <a:bodyPr>
            <a:spAutoFit/>
          </a:bodyPr>
          <a:lstStyle/>
          <a:p>
            <a:r>
              <a:rPr lang="en-GB" sz="2400">
                <a:solidFill>
                  <a:schemeClr val="tx1"/>
                </a:solidFill>
                <a:latin typeface="Perpetua" pitchFamily="18" charset="0"/>
                <a:sym typeface="Symbol" pitchFamily="18" charset="2"/>
              </a:rPr>
              <a:t></a:t>
            </a:r>
            <a:r>
              <a:rPr lang="en-GB" sz="2400" baseline="-25000">
                <a:solidFill>
                  <a:schemeClr val="tx1"/>
                </a:solidFill>
                <a:latin typeface="Perpetua" pitchFamily="18" charset="0"/>
                <a:sym typeface="Symbol" pitchFamily="18" charset="2"/>
              </a:rPr>
              <a:t></a:t>
            </a:r>
            <a:endParaRPr lang="en-GB" sz="2400" baseline="-25000">
              <a:solidFill>
                <a:schemeClr val="tx1"/>
              </a:solidFill>
              <a:latin typeface="Perpetua" pitchFamily="18" charset="0"/>
            </a:endParaRPr>
          </a:p>
        </p:txBody>
      </p:sp>
      <p:cxnSp>
        <p:nvCxnSpPr>
          <p:cNvPr id="16" name="Straight Connector 15"/>
          <p:cNvCxnSpPr/>
          <p:nvPr/>
        </p:nvCxnSpPr>
        <p:spPr>
          <a:xfrm>
            <a:off x="5651500" y="4076700"/>
            <a:ext cx="43338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88125" y="4076700"/>
            <a:ext cx="431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51725" y="4437063"/>
            <a:ext cx="5048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31913" y="2924175"/>
            <a:ext cx="431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95513" y="2997200"/>
            <a:ext cx="4318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59113" y="3789363"/>
            <a:ext cx="4333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1996"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CSM Performance</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4294967295"/>
          </p:nvPr>
        </p:nvSpPr>
        <p:spPr>
          <a:xfrm>
            <a:off x="0" y="1341438"/>
            <a:ext cx="8893175" cy="4525962"/>
          </a:xfrm>
        </p:spPr>
        <p:txBody>
          <a:bodyPr/>
          <a:lstStyle/>
          <a:p>
            <a:pPr marL="365125" indent="-1588">
              <a:spcBef>
                <a:spcPct val="0"/>
              </a:spcBef>
              <a:buFontTx/>
              <a:buNone/>
            </a:pPr>
            <a:r>
              <a:rPr lang="en-GB" sz="2200" smtClean="0"/>
              <a:t>Based on scintillation indices S</a:t>
            </a:r>
            <a:r>
              <a:rPr lang="en-GB" sz="2200" baseline="-25000" smtClean="0"/>
              <a:t>4</a:t>
            </a:r>
            <a:r>
              <a:rPr lang="en-GB" sz="2200" smtClean="0"/>
              <a:t> and </a:t>
            </a:r>
            <a:r>
              <a:rPr lang="en-GB" sz="2200" smtClean="0">
                <a:sym typeface="Symbol" pitchFamily="18" charset="2"/>
              </a:rPr>
              <a:t></a:t>
            </a:r>
            <a:r>
              <a:rPr lang="en-GB" sz="2200" baseline="-25000" smtClean="0">
                <a:sym typeface="Symbol" pitchFamily="18" charset="2"/>
              </a:rPr>
              <a:t></a:t>
            </a:r>
            <a:r>
              <a:rPr lang="en-GB" sz="2200" smtClean="0"/>
              <a:t> output by GSV4004 Rx, signal tracking performance can be evaluated from the variance of PLL error (Conker model, Strangeways Ff)</a:t>
            </a:r>
            <a:endParaRPr lang="en-GB" smtClean="0"/>
          </a:p>
        </p:txBody>
      </p:sp>
      <p:pic>
        <p:nvPicPr>
          <p:cNvPr id="44034" name="Picture 4"/>
          <p:cNvPicPr>
            <a:picLocks noChangeAspect="1" noChangeArrowheads="1"/>
          </p:cNvPicPr>
          <p:nvPr/>
        </p:nvPicPr>
        <p:blipFill>
          <a:blip r:embed="rId3"/>
          <a:srcRect l="4820" t="5656" r="8394" b="4128"/>
          <a:stretch>
            <a:fillRect/>
          </a:stretch>
        </p:blipFill>
        <p:spPr bwMode="auto">
          <a:xfrm>
            <a:off x="468313" y="2420938"/>
            <a:ext cx="6191250" cy="4425950"/>
          </a:xfrm>
          <a:prstGeom prst="rect">
            <a:avLst/>
          </a:prstGeom>
          <a:noFill/>
          <a:ln w="9525">
            <a:noFill/>
            <a:miter lim="800000"/>
            <a:headEnd/>
            <a:tailEnd/>
          </a:ln>
        </p:spPr>
      </p:pic>
      <p:sp>
        <p:nvSpPr>
          <p:cNvPr id="44035"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Receiver Performance</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6"/>
          <p:cNvSpPr>
            <a:spLocks noChangeArrowheads="1"/>
          </p:cNvSpPr>
          <p:nvPr/>
        </p:nvSpPr>
        <p:spPr bwMode="auto">
          <a:xfrm>
            <a:off x="-36513" y="-26988"/>
            <a:ext cx="9180513" cy="6858001"/>
          </a:xfrm>
          <a:prstGeom prst="rect">
            <a:avLst/>
          </a:prstGeom>
          <a:solidFill>
            <a:srgbClr val="DAD7B1"/>
          </a:solidFill>
          <a:ln w="9525" algn="ctr">
            <a:noFill/>
            <a:miter lim="800000"/>
            <a:headEnd/>
            <a:tailEnd/>
          </a:ln>
        </p:spPr>
        <p:txBody>
          <a:bodyPr wrap="none" anchor="ctr"/>
          <a:lstStyle/>
          <a:p>
            <a:pPr algn="ctr"/>
            <a:endParaRPr lang="en-US"/>
          </a:p>
        </p:txBody>
      </p:sp>
      <p:pic>
        <p:nvPicPr>
          <p:cNvPr id="46082" name="Picture 16"/>
          <p:cNvPicPr>
            <a:picLocks noChangeAspect="1" noChangeArrowheads="1"/>
          </p:cNvPicPr>
          <p:nvPr/>
        </p:nvPicPr>
        <p:blipFill>
          <a:blip r:embed="rId3"/>
          <a:srcRect l="27553" t="17593" r="24609" b="14294"/>
          <a:stretch>
            <a:fillRect/>
          </a:stretch>
        </p:blipFill>
        <p:spPr bwMode="auto">
          <a:xfrm>
            <a:off x="684213" y="-3175"/>
            <a:ext cx="7775575" cy="69199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p:cNvPicPr>
            <a:picLocks noChangeAspect="1" noChangeArrowheads="1"/>
          </p:cNvPicPr>
          <p:nvPr/>
        </p:nvPicPr>
        <p:blipFill>
          <a:blip r:embed="rId3"/>
          <a:srcRect/>
          <a:stretch>
            <a:fillRect/>
          </a:stretch>
        </p:blipFill>
        <p:spPr bwMode="auto">
          <a:xfrm>
            <a:off x="4427538" y="1549400"/>
            <a:ext cx="5040312" cy="4256088"/>
          </a:xfrm>
          <a:prstGeom prst="rect">
            <a:avLst/>
          </a:prstGeom>
          <a:noFill/>
          <a:ln w="9525">
            <a:noFill/>
            <a:miter lim="800000"/>
            <a:headEnd/>
            <a:tailEnd/>
          </a:ln>
        </p:spPr>
      </p:pic>
      <p:sp>
        <p:nvSpPr>
          <p:cNvPr id="48130" name="Content Placeholder 1"/>
          <p:cNvSpPr>
            <a:spLocks noGrp="1"/>
          </p:cNvSpPr>
          <p:nvPr>
            <p:ph idx="4294967295"/>
          </p:nvPr>
        </p:nvSpPr>
        <p:spPr>
          <a:xfrm>
            <a:off x="250825" y="1368425"/>
            <a:ext cx="8686800" cy="5732463"/>
          </a:xfrm>
        </p:spPr>
        <p:txBody>
          <a:bodyPr/>
          <a:lstStyle/>
          <a:p>
            <a:pPr marL="365125" indent="-255588">
              <a:buFontTx/>
              <a:buNone/>
            </a:pPr>
            <a:r>
              <a:rPr lang="en-GB" smtClean="0"/>
              <a:t>Six 15-minute scintillation intervals</a:t>
            </a:r>
          </a:p>
          <a:p>
            <a:pPr marL="365125" indent="-255588">
              <a:buFontTx/>
              <a:buNone/>
            </a:pPr>
            <a:endParaRPr lang="en-GB" smtClean="0"/>
          </a:p>
          <a:p>
            <a:pPr marL="365125" indent="-255588"/>
            <a:endParaRPr lang="en-GB" smtClean="0"/>
          </a:p>
          <a:p>
            <a:pPr marL="365125" indent="-255588"/>
            <a:endParaRPr lang="en-GB" smtClean="0"/>
          </a:p>
          <a:p>
            <a:pPr marL="365125" indent="-255588"/>
            <a:endParaRPr lang="en-GB" smtClean="0"/>
          </a:p>
          <a:p>
            <a:pPr marL="365125" indent="-255588"/>
            <a:endParaRPr lang="en-GB" smtClean="0"/>
          </a:p>
          <a:p>
            <a:pPr marL="365125" indent="-255588"/>
            <a:endParaRPr lang="en-GB" smtClean="0"/>
          </a:p>
          <a:p>
            <a:pPr marL="365125" indent="-255588"/>
            <a:endParaRPr lang="en-GB" sz="2800" smtClean="0"/>
          </a:p>
          <a:p>
            <a:pPr marL="365125" indent="-255588"/>
            <a:endParaRPr lang="en-GB" sz="2800" smtClean="0"/>
          </a:p>
          <a:p>
            <a:pPr marL="365125" indent="-255588">
              <a:buFontTx/>
              <a:buNone/>
            </a:pPr>
            <a:r>
              <a:rPr lang="en-GB" smtClean="0"/>
              <a:t>	Scintillation indices S</a:t>
            </a:r>
            <a:r>
              <a:rPr lang="en-GB" baseline="-25000" smtClean="0"/>
              <a:t>4</a:t>
            </a:r>
            <a:r>
              <a:rPr lang="en-GB" smtClean="0"/>
              <a:t> and </a:t>
            </a:r>
            <a:r>
              <a:rPr lang="en-GB" smtClean="0">
                <a:sym typeface="Symbol" pitchFamily="18" charset="2"/>
              </a:rPr>
              <a:t></a:t>
            </a:r>
            <a:r>
              <a:rPr lang="en-GB" baseline="-25000" smtClean="0">
                <a:sym typeface="Symbol" pitchFamily="18" charset="2"/>
              </a:rPr>
              <a:t></a:t>
            </a:r>
            <a:r>
              <a:rPr lang="en-GB" smtClean="0"/>
              <a:t> recorded by the GSV4004B receiver are plotted</a:t>
            </a:r>
            <a:br>
              <a:rPr lang="en-GB" smtClean="0"/>
            </a:br>
            <a:r>
              <a:rPr lang="en-GB" smtClean="0"/>
              <a:t>(red bars show interval averages). </a:t>
            </a:r>
          </a:p>
          <a:p>
            <a:pPr marL="365125" indent="-255588">
              <a:buFontTx/>
              <a:buNone/>
            </a:pPr>
            <a:r>
              <a:rPr lang="en-GB" smtClean="0"/>
              <a:t>                           </a:t>
            </a:r>
          </a:p>
          <a:p>
            <a:pPr marL="620713" lvl="1" indent="-228600"/>
            <a:endParaRPr lang="en-GB" smtClean="0"/>
          </a:p>
        </p:txBody>
      </p:sp>
      <p:sp>
        <p:nvSpPr>
          <p:cNvPr id="48131" name="TextBox 28"/>
          <p:cNvSpPr txBox="1">
            <a:spLocks noChangeArrowheads="1"/>
          </p:cNvSpPr>
          <p:nvPr/>
        </p:nvSpPr>
        <p:spPr bwMode="auto">
          <a:xfrm>
            <a:off x="4500563" y="2997200"/>
            <a:ext cx="531812" cy="457200"/>
          </a:xfrm>
          <a:prstGeom prst="rect">
            <a:avLst/>
          </a:prstGeom>
          <a:solidFill>
            <a:srgbClr val="DAD7B1"/>
          </a:solidFill>
          <a:ln w="9525">
            <a:noFill/>
            <a:miter lim="800000"/>
            <a:headEnd/>
            <a:tailEnd/>
          </a:ln>
        </p:spPr>
        <p:txBody>
          <a:bodyPr>
            <a:spAutoFit/>
          </a:bodyPr>
          <a:lstStyle/>
          <a:p>
            <a:r>
              <a:rPr lang="en-GB" sz="2400">
                <a:solidFill>
                  <a:schemeClr val="tx1"/>
                </a:solidFill>
                <a:latin typeface="Perpetua" pitchFamily="18" charset="0"/>
                <a:sym typeface="Symbol" pitchFamily="18" charset="2"/>
              </a:rPr>
              <a:t></a:t>
            </a:r>
            <a:r>
              <a:rPr lang="en-GB" sz="2400" baseline="-25000">
                <a:solidFill>
                  <a:schemeClr val="tx1"/>
                </a:solidFill>
                <a:latin typeface="Perpetua" pitchFamily="18" charset="0"/>
                <a:sym typeface="Symbol" pitchFamily="18" charset="2"/>
              </a:rPr>
              <a:t></a:t>
            </a:r>
            <a:endParaRPr lang="en-GB" sz="2400" baseline="-25000">
              <a:solidFill>
                <a:schemeClr val="tx1"/>
              </a:solidFill>
              <a:latin typeface="Perpetua" pitchFamily="18" charset="0"/>
            </a:endParaRPr>
          </a:p>
        </p:txBody>
      </p:sp>
      <p:sp>
        <p:nvSpPr>
          <p:cNvPr id="48132" name="TextBox 24"/>
          <p:cNvSpPr txBox="1">
            <a:spLocks noChangeArrowheads="1"/>
          </p:cNvSpPr>
          <p:nvPr/>
        </p:nvSpPr>
        <p:spPr bwMode="auto">
          <a:xfrm>
            <a:off x="34925" y="2997200"/>
            <a:ext cx="433388" cy="457200"/>
          </a:xfrm>
          <a:prstGeom prst="rect">
            <a:avLst/>
          </a:prstGeom>
          <a:solidFill>
            <a:srgbClr val="DAD7B1"/>
          </a:solidFill>
          <a:ln w="9525">
            <a:noFill/>
            <a:miter lim="800000"/>
            <a:headEnd/>
            <a:tailEnd/>
          </a:ln>
        </p:spPr>
        <p:txBody>
          <a:bodyPr>
            <a:spAutoFit/>
          </a:bodyPr>
          <a:lstStyle/>
          <a:p>
            <a:r>
              <a:rPr lang="en-GB" sz="2400">
                <a:solidFill>
                  <a:schemeClr val="tx1"/>
                </a:solidFill>
                <a:latin typeface="Perpetua" pitchFamily="18" charset="0"/>
              </a:rPr>
              <a:t>S</a:t>
            </a:r>
            <a:r>
              <a:rPr lang="en-GB" sz="2400" baseline="-25000">
                <a:solidFill>
                  <a:schemeClr val="tx1"/>
                </a:solidFill>
                <a:latin typeface="Perpetua" pitchFamily="18" charset="0"/>
              </a:rPr>
              <a:t>4</a:t>
            </a:r>
          </a:p>
        </p:txBody>
      </p:sp>
      <p:grpSp>
        <p:nvGrpSpPr>
          <p:cNvPr id="48133" name="Group 23"/>
          <p:cNvGrpSpPr>
            <a:grpSpLocks/>
          </p:cNvGrpSpPr>
          <p:nvPr/>
        </p:nvGrpSpPr>
        <p:grpSpPr bwMode="auto">
          <a:xfrm>
            <a:off x="395288" y="1412875"/>
            <a:ext cx="4105275" cy="4176713"/>
            <a:chOff x="148330" y="1798650"/>
            <a:chExt cx="6222604" cy="5536733"/>
          </a:xfrm>
        </p:grpSpPr>
        <p:pic>
          <p:nvPicPr>
            <p:cNvPr id="48139" name="Picture 4"/>
            <p:cNvPicPr>
              <a:picLocks noChangeAspect="1" noChangeArrowheads="1"/>
            </p:cNvPicPr>
            <p:nvPr/>
          </p:nvPicPr>
          <p:blipFill>
            <a:blip r:embed="rId4"/>
            <a:srcRect l="12537" r="8394" b="89616"/>
            <a:stretch>
              <a:fillRect/>
            </a:stretch>
          </p:blipFill>
          <p:spPr bwMode="auto">
            <a:xfrm>
              <a:off x="395536" y="1798650"/>
              <a:ext cx="5904656" cy="720080"/>
            </a:xfrm>
            <a:prstGeom prst="rect">
              <a:avLst/>
            </a:prstGeom>
            <a:noFill/>
            <a:ln w="9525">
              <a:noFill/>
              <a:miter lim="800000"/>
              <a:headEnd/>
              <a:tailEnd/>
            </a:ln>
          </p:spPr>
        </p:pic>
        <p:pic>
          <p:nvPicPr>
            <p:cNvPr id="48140" name="Picture 4"/>
            <p:cNvPicPr>
              <a:picLocks noChangeAspect="1" noChangeArrowheads="1"/>
            </p:cNvPicPr>
            <p:nvPr/>
          </p:nvPicPr>
          <p:blipFill>
            <a:blip r:embed="rId4"/>
            <a:srcRect l="9225" t="22845" r="7446" b="5241"/>
            <a:stretch>
              <a:fillRect/>
            </a:stretch>
          </p:blipFill>
          <p:spPr bwMode="auto">
            <a:xfrm>
              <a:off x="148330" y="2348880"/>
              <a:ext cx="6222604" cy="4986503"/>
            </a:xfrm>
            <a:prstGeom prst="rect">
              <a:avLst/>
            </a:prstGeom>
            <a:noFill/>
            <a:ln w="9525">
              <a:noFill/>
              <a:miter lim="800000"/>
              <a:headEnd/>
              <a:tailEnd/>
            </a:ln>
          </p:spPr>
        </p:pic>
      </p:grpSp>
      <p:sp>
        <p:nvSpPr>
          <p:cNvPr id="48134" name="TextBox 29"/>
          <p:cNvSpPr txBox="1">
            <a:spLocks noChangeArrowheads="1"/>
          </p:cNvSpPr>
          <p:nvPr/>
        </p:nvSpPr>
        <p:spPr bwMode="auto">
          <a:xfrm>
            <a:off x="6300788" y="4735513"/>
            <a:ext cx="647700" cy="277812"/>
          </a:xfrm>
          <a:prstGeom prst="rect">
            <a:avLst/>
          </a:prstGeom>
          <a:solidFill>
            <a:schemeClr val="bg1"/>
          </a:solidFill>
          <a:ln w="9525">
            <a:solidFill>
              <a:schemeClr val="tx1"/>
            </a:solidFill>
            <a:miter lim="800000"/>
            <a:headEnd/>
            <a:tailEnd/>
          </a:ln>
        </p:spPr>
        <p:txBody>
          <a:bodyPr>
            <a:spAutoFit/>
          </a:bodyPr>
          <a:lstStyle/>
          <a:p>
            <a:r>
              <a:rPr lang="en-GB" sz="1200">
                <a:solidFill>
                  <a:schemeClr val="tx1"/>
                </a:solidFill>
                <a:latin typeface="Perpetua" pitchFamily="18" charset="0"/>
                <a:sym typeface="Symbol" pitchFamily="18" charset="2"/>
              </a:rPr>
              <a:t></a:t>
            </a:r>
            <a:r>
              <a:rPr lang="en-GB" sz="1200" baseline="-25000">
                <a:solidFill>
                  <a:schemeClr val="tx1"/>
                </a:solidFill>
                <a:latin typeface="Perpetua" pitchFamily="18" charset="0"/>
                <a:sym typeface="Symbol" pitchFamily="18" charset="2"/>
              </a:rPr>
              <a:t></a:t>
            </a:r>
            <a:r>
              <a:rPr lang="en-GB" sz="1200">
                <a:solidFill>
                  <a:schemeClr val="tx1"/>
                </a:solidFill>
                <a:latin typeface="Perpetua" pitchFamily="18" charset="0"/>
                <a:sym typeface="Symbol" pitchFamily="18" charset="2"/>
              </a:rPr>
              <a:t>=0.2</a:t>
            </a:r>
            <a:r>
              <a:rPr lang="en-GB" sz="1200" baseline="30000">
                <a:solidFill>
                  <a:schemeClr val="tx1"/>
                </a:solidFill>
                <a:latin typeface="Perpetua" pitchFamily="18" charset="0"/>
                <a:sym typeface="Symbol" pitchFamily="18" charset="2"/>
              </a:rPr>
              <a:t>r</a:t>
            </a:r>
            <a:endParaRPr lang="en-GB" sz="1200" baseline="30000">
              <a:solidFill>
                <a:schemeClr val="tx1"/>
              </a:solidFill>
              <a:latin typeface="Perpetua" pitchFamily="18" charset="0"/>
            </a:endParaRPr>
          </a:p>
        </p:txBody>
      </p:sp>
      <p:sp>
        <p:nvSpPr>
          <p:cNvPr id="48135" name="TextBox 30"/>
          <p:cNvSpPr txBox="1">
            <a:spLocks noChangeArrowheads="1"/>
          </p:cNvSpPr>
          <p:nvPr/>
        </p:nvSpPr>
        <p:spPr bwMode="auto">
          <a:xfrm>
            <a:off x="7235825" y="4724400"/>
            <a:ext cx="720725" cy="277813"/>
          </a:xfrm>
          <a:prstGeom prst="rect">
            <a:avLst/>
          </a:prstGeom>
          <a:solidFill>
            <a:schemeClr val="bg1"/>
          </a:solidFill>
          <a:ln w="9525">
            <a:solidFill>
              <a:schemeClr val="tx1"/>
            </a:solidFill>
            <a:miter lim="800000"/>
            <a:headEnd/>
            <a:tailEnd/>
          </a:ln>
        </p:spPr>
        <p:txBody>
          <a:bodyPr>
            <a:spAutoFit/>
          </a:bodyPr>
          <a:lstStyle/>
          <a:p>
            <a:r>
              <a:rPr lang="en-GB" sz="1200">
                <a:solidFill>
                  <a:schemeClr val="tx1"/>
                </a:solidFill>
                <a:latin typeface="Perpetua" pitchFamily="18" charset="0"/>
                <a:sym typeface="Symbol" pitchFamily="18" charset="2"/>
              </a:rPr>
              <a:t></a:t>
            </a:r>
            <a:r>
              <a:rPr lang="en-GB" sz="1200" baseline="-25000">
                <a:solidFill>
                  <a:schemeClr val="tx1"/>
                </a:solidFill>
                <a:latin typeface="Perpetua" pitchFamily="18" charset="0"/>
                <a:sym typeface="Symbol" pitchFamily="18" charset="2"/>
              </a:rPr>
              <a:t></a:t>
            </a:r>
            <a:r>
              <a:rPr lang="en-GB" sz="1200">
                <a:solidFill>
                  <a:schemeClr val="tx1"/>
                </a:solidFill>
                <a:latin typeface="Perpetua" pitchFamily="18" charset="0"/>
                <a:sym typeface="Symbol" pitchFamily="18" charset="2"/>
              </a:rPr>
              <a:t>=0.15</a:t>
            </a:r>
            <a:r>
              <a:rPr lang="en-GB" sz="1200" baseline="30000">
                <a:solidFill>
                  <a:schemeClr val="tx1"/>
                </a:solidFill>
                <a:latin typeface="Perpetua" pitchFamily="18" charset="0"/>
                <a:sym typeface="Symbol" pitchFamily="18" charset="2"/>
              </a:rPr>
              <a:t>r</a:t>
            </a:r>
            <a:endParaRPr lang="en-GB" sz="1200" baseline="30000">
              <a:solidFill>
                <a:schemeClr val="tx1"/>
              </a:solidFill>
              <a:latin typeface="Perpetua" pitchFamily="18" charset="0"/>
            </a:endParaRPr>
          </a:p>
        </p:txBody>
      </p:sp>
      <p:cxnSp>
        <p:nvCxnSpPr>
          <p:cNvPr id="33" name="Straight Arrow Connector 32"/>
          <p:cNvCxnSpPr>
            <a:stCxn id="48134" idx="1"/>
          </p:cNvCxnSpPr>
          <p:nvPr/>
        </p:nvCxnSpPr>
        <p:spPr>
          <a:xfrm rot="10800000">
            <a:off x="6011863" y="4868863"/>
            <a:ext cx="288925"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7" name="TextBox 34"/>
          <p:cNvSpPr txBox="1">
            <a:spLocks noChangeArrowheads="1"/>
          </p:cNvSpPr>
          <p:nvPr/>
        </p:nvSpPr>
        <p:spPr bwMode="auto">
          <a:xfrm>
            <a:off x="5148263" y="4652963"/>
            <a:ext cx="792162" cy="431800"/>
          </a:xfrm>
          <a:prstGeom prst="rect">
            <a:avLst/>
          </a:prstGeom>
          <a:solidFill>
            <a:schemeClr val="bg1"/>
          </a:solidFill>
          <a:ln w="9525">
            <a:solidFill>
              <a:schemeClr val="tx1"/>
            </a:solidFill>
            <a:miter lim="800000"/>
            <a:headEnd/>
            <a:tailEnd/>
          </a:ln>
        </p:spPr>
        <p:txBody>
          <a:bodyPr>
            <a:spAutoFit/>
          </a:bodyPr>
          <a:lstStyle/>
          <a:p>
            <a:r>
              <a:rPr lang="en-GB" sz="1100">
                <a:solidFill>
                  <a:schemeClr val="tx1"/>
                </a:solidFill>
                <a:latin typeface="Perpetua" pitchFamily="18" charset="0"/>
              </a:rPr>
              <a:t>Recorded by receiver</a:t>
            </a:r>
          </a:p>
        </p:txBody>
      </p:sp>
      <p:sp>
        <p:nvSpPr>
          <p:cNvPr id="48138"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CSM Performance</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1"/>
          <p:cNvSpPr>
            <a:spLocks noGrp="1"/>
          </p:cNvSpPr>
          <p:nvPr>
            <p:ph idx="4294967295"/>
          </p:nvPr>
        </p:nvSpPr>
        <p:spPr>
          <a:xfrm>
            <a:off x="0" y="1412875"/>
            <a:ext cx="3563938" cy="4525963"/>
          </a:xfrm>
        </p:spPr>
        <p:txBody>
          <a:bodyPr/>
          <a:lstStyle/>
          <a:p>
            <a:pPr marL="365125" indent="-1588">
              <a:spcBef>
                <a:spcPct val="0"/>
              </a:spcBef>
              <a:buFontTx/>
              <a:buNone/>
            </a:pPr>
            <a:r>
              <a:rPr lang="en-GB" sz="2200" smtClean="0"/>
              <a:t>When </a:t>
            </a:r>
            <a:r>
              <a:rPr lang="en-GB" sz="2200" smtClean="0">
                <a:sym typeface="Symbol" pitchFamily="18" charset="2"/>
              </a:rPr>
              <a:t></a:t>
            </a:r>
            <a:r>
              <a:rPr lang="en-GB" sz="2200" baseline="-25000" smtClean="0">
                <a:sym typeface="Symbol" pitchFamily="18" charset="2"/>
              </a:rPr>
              <a:t></a:t>
            </a:r>
            <a:r>
              <a:rPr lang="en-GB" sz="2200" smtClean="0"/>
              <a:t> could not be recorded (due to loss of lock) calculation of error variance for receiver phase tracking loop using the Conker model was not possible</a:t>
            </a:r>
          </a:p>
          <a:p>
            <a:pPr marL="365125" indent="-1588">
              <a:spcBef>
                <a:spcPct val="0"/>
              </a:spcBef>
              <a:buFontTx/>
              <a:buNone/>
            </a:pPr>
            <a:endParaRPr lang="en-GB" sz="2200" smtClean="0"/>
          </a:p>
          <a:p>
            <a:pPr marL="365125" indent="-1588">
              <a:spcBef>
                <a:spcPct val="0"/>
              </a:spcBef>
              <a:buFontTx/>
              <a:buNone/>
            </a:pPr>
            <a:r>
              <a:rPr lang="en-GB" sz="2200" smtClean="0"/>
              <a:t>Only possible to calculate the PLL error variance for </a:t>
            </a:r>
            <a:r>
              <a:rPr lang="en-GB" sz="2200" smtClean="0">
                <a:solidFill>
                  <a:srgbClr val="7030A0"/>
                </a:solidFill>
              </a:rPr>
              <a:t>3</a:t>
            </a:r>
            <a:r>
              <a:rPr lang="en-GB" sz="2200" baseline="30000" smtClean="0">
                <a:solidFill>
                  <a:srgbClr val="7030A0"/>
                </a:solidFill>
              </a:rPr>
              <a:t>rd</a:t>
            </a:r>
            <a:r>
              <a:rPr lang="en-GB" sz="2200" smtClean="0"/>
              <a:t>, </a:t>
            </a:r>
            <a:r>
              <a:rPr lang="en-GB" sz="2200" smtClean="0">
                <a:solidFill>
                  <a:srgbClr val="327E2C"/>
                </a:solidFill>
              </a:rPr>
              <a:t>4</a:t>
            </a:r>
            <a:r>
              <a:rPr lang="en-GB" sz="2200" baseline="30000" smtClean="0">
                <a:solidFill>
                  <a:srgbClr val="327E2C"/>
                </a:solidFill>
              </a:rPr>
              <a:t>th</a:t>
            </a:r>
            <a:r>
              <a:rPr lang="en-GB" sz="2200" smtClean="0"/>
              <a:t> and </a:t>
            </a:r>
            <a:r>
              <a:rPr lang="en-GB" sz="2200" smtClean="0">
                <a:solidFill>
                  <a:srgbClr val="FF0000"/>
                </a:solidFill>
              </a:rPr>
              <a:t>6</a:t>
            </a:r>
            <a:r>
              <a:rPr lang="en-GB" sz="2200" baseline="30000" smtClean="0">
                <a:solidFill>
                  <a:srgbClr val="FF0000"/>
                </a:solidFill>
              </a:rPr>
              <a:t>th</a:t>
            </a:r>
            <a:r>
              <a:rPr lang="en-GB" sz="2200" smtClean="0"/>
              <a:t> scintillation intervals </a:t>
            </a:r>
          </a:p>
        </p:txBody>
      </p:sp>
      <p:pic>
        <p:nvPicPr>
          <p:cNvPr id="50178" name="Picture 2"/>
          <p:cNvPicPr>
            <a:picLocks noChangeAspect="1" noChangeArrowheads="1"/>
          </p:cNvPicPr>
          <p:nvPr/>
        </p:nvPicPr>
        <p:blipFill>
          <a:blip r:embed="rId3"/>
          <a:srcRect l="4820" t="5193" r="7430" b="4463"/>
          <a:stretch>
            <a:fillRect/>
          </a:stretch>
        </p:blipFill>
        <p:spPr bwMode="auto">
          <a:xfrm>
            <a:off x="3708400" y="1412875"/>
            <a:ext cx="5435600" cy="4303713"/>
          </a:xfrm>
          <a:prstGeom prst="rect">
            <a:avLst/>
          </a:prstGeom>
          <a:noFill/>
          <a:ln w="9525">
            <a:noFill/>
            <a:miter lim="800000"/>
            <a:headEnd/>
            <a:tailEnd/>
          </a:ln>
        </p:spPr>
      </p:pic>
      <p:sp>
        <p:nvSpPr>
          <p:cNvPr id="50179"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Receiver Performance</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4294967295"/>
          </p:nvPr>
        </p:nvSpPr>
        <p:spPr>
          <a:xfrm>
            <a:off x="179388" y="1484313"/>
            <a:ext cx="8229600" cy="4525962"/>
          </a:xfrm>
        </p:spPr>
        <p:txBody>
          <a:bodyPr/>
          <a:lstStyle/>
          <a:p>
            <a:pPr marL="365125" indent="-255588"/>
            <a:r>
              <a:rPr lang="en-GB" sz="2200" smtClean="0"/>
              <a:t>During ionospheric scintillation, </a:t>
            </a:r>
            <a:r>
              <a:rPr lang="en-GB" sz="2200" b="1" smtClean="0"/>
              <a:t>availability, reliability and accuracy</a:t>
            </a:r>
            <a:r>
              <a:rPr lang="en-GB" sz="2200" smtClean="0"/>
              <a:t> of GNSS can be affected;</a:t>
            </a:r>
          </a:p>
          <a:p>
            <a:pPr marL="620713" lvl="1" indent="-228600"/>
            <a:r>
              <a:rPr lang="en-GB" smtClean="0">
                <a:solidFill>
                  <a:srgbClr val="990000"/>
                </a:solidFill>
              </a:rPr>
              <a:t>Signal acquisition can be hindered,</a:t>
            </a:r>
          </a:p>
          <a:p>
            <a:pPr marL="620713" lvl="1" indent="-228600"/>
            <a:r>
              <a:rPr lang="en-GB" smtClean="0">
                <a:solidFill>
                  <a:srgbClr val="990000"/>
                </a:solidFill>
              </a:rPr>
              <a:t>Code and carrier tracking can be difficult,</a:t>
            </a:r>
          </a:p>
          <a:p>
            <a:pPr marL="620713" lvl="1" indent="-228600"/>
            <a:r>
              <a:rPr lang="en-GB" smtClean="0">
                <a:solidFill>
                  <a:srgbClr val="990000"/>
                </a:solidFill>
              </a:rPr>
              <a:t>Observations can degrade in accuracy.</a:t>
            </a:r>
          </a:p>
          <a:p>
            <a:pPr marL="365125" indent="-255588"/>
            <a:r>
              <a:rPr lang="en-GB" smtClean="0"/>
              <a:t>It is of paramount importance to test GNSS receivers  against degrading effects of ionospheric scintillation prior to the peak of the solar cycle</a:t>
            </a:r>
            <a:endParaRPr lang="en-GB" smtClean="0">
              <a:solidFill>
                <a:schemeClr val="accent2"/>
              </a:solidFill>
            </a:endParaRPr>
          </a:p>
          <a:p>
            <a:pPr marL="620713" lvl="1" indent="-228600"/>
            <a:r>
              <a:rPr lang="en-GB" smtClean="0">
                <a:solidFill>
                  <a:srgbClr val="990000"/>
                </a:solidFill>
              </a:rPr>
              <a:t>CSM in combination with the Spirent simulator offers a potentially reliable method of testing GNSS vulnerability and receiver performance under certain limitations/conditions.</a:t>
            </a:r>
          </a:p>
        </p:txBody>
      </p:sp>
      <p:sp>
        <p:nvSpPr>
          <p:cNvPr id="52226"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GNSS Vulnerability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txBox="1">
            <a:spLocks/>
          </p:cNvSpPr>
          <p:nvPr/>
        </p:nvSpPr>
        <p:spPr bwMode="auto">
          <a:xfrm>
            <a:off x="301625" y="1412875"/>
            <a:ext cx="8504238" cy="4572000"/>
          </a:xfrm>
          <a:prstGeom prst="rect">
            <a:avLst/>
          </a:prstGeom>
          <a:noFill/>
          <a:ln w="9525">
            <a:noFill/>
            <a:miter lim="800000"/>
            <a:headEnd/>
            <a:tailEnd/>
          </a:ln>
        </p:spPr>
        <p:txBody>
          <a:bodyPr/>
          <a:lstStyle/>
          <a:p>
            <a:pPr algn="ctr">
              <a:spcBef>
                <a:spcPct val="20000"/>
              </a:spcBef>
              <a:buClr>
                <a:schemeClr val="accent1"/>
              </a:buClr>
              <a:buSzPct val="85000"/>
              <a:buFont typeface="Wingdings 2" pitchFamily="18" charset="2"/>
              <a:buNone/>
            </a:pPr>
            <a:r>
              <a:rPr lang="en-GB" sz="2400">
                <a:solidFill>
                  <a:srgbClr val="003366"/>
                </a:solidFill>
              </a:rPr>
              <a:t>Small scale plasma / electron density irregularities</a:t>
            </a:r>
            <a:r>
              <a:rPr lang="en-GB" sz="2500">
                <a:solidFill>
                  <a:srgbClr val="990000"/>
                </a:solidFill>
              </a:rPr>
              <a:t> </a:t>
            </a:r>
          </a:p>
          <a:p>
            <a:pPr>
              <a:spcBef>
                <a:spcPct val="20000"/>
              </a:spcBef>
              <a:buClr>
                <a:schemeClr val="accent1"/>
              </a:buClr>
              <a:buSzPct val="85000"/>
              <a:buFont typeface="Wingdings 2" pitchFamily="18" charset="2"/>
              <a:buNone/>
            </a:pPr>
            <a:endParaRPr lang="en-GB" sz="2500">
              <a:solidFill>
                <a:srgbClr val="990000"/>
              </a:solidFill>
            </a:endParaRPr>
          </a:p>
          <a:p>
            <a:pPr algn="ctr">
              <a:spcBef>
                <a:spcPct val="20000"/>
              </a:spcBef>
              <a:buClr>
                <a:schemeClr val="accent1"/>
              </a:buClr>
              <a:buSzPct val="85000"/>
              <a:buFont typeface="Wingdings 2" pitchFamily="18" charset="2"/>
              <a:buNone/>
            </a:pPr>
            <a:r>
              <a:rPr lang="en-GB" sz="2300">
                <a:solidFill>
                  <a:srgbClr val="003366"/>
                </a:solidFill>
              </a:rPr>
              <a:t>Fluctuations in the phase and amplitude</a:t>
            </a:r>
            <a:br>
              <a:rPr lang="en-GB" sz="2300">
                <a:solidFill>
                  <a:srgbClr val="003366"/>
                </a:solidFill>
              </a:rPr>
            </a:br>
            <a:r>
              <a:rPr lang="en-GB" sz="2300">
                <a:solidFill>
                  <a:srgbClr val="003366"/>
                </a:solidFill>
              </a:rPr>
              <a:t> of the received signal</a:t>
            </a:r>
          </a:p>
          <a:p>
            <a:pPr>
              <a:spcBef>
                <a:spcPct val="20000"/>
              </a:spcBef>
              <a:buClr>
                <a:schemeClr val="accent1"/>
              </a:buClr>
              <a:buSzPct val="85000"/>
              <a:buFont typeface="Wingdings 2" pitchFamily="18" charset="2"/>
              <a:buNone/>
            </a:pPr>
            <a:r>
              <a:rPr lang="en-GB" sz="2700">
                <a:solidFill>
                  <a:srgbClr val="990000"/>
                </a:solidFill>
              </a:rPr>
              <a:t>                                                     </a:t>
            </a:r>
          </a:p>
          <a:p>
            <a:pPr>
              <a:spcBef>
                <a:spcPct val="20000"/>
              </a:spcBef>
              <a:buClr>
                <a:schemeClr val="accent1"/>
              </a:buClr>
              <a:buSzPct val="85000"/>
            </a:pPr>
            <a:r>
              <a:rPr lang="en-GB" sz="300">
                <a:solidFill>
                  <a:srgbClr val="990000"/>
                </a:solidFill>
              </a:rPr>
              <a:t>                                                         </a:t>
            </a:r>
          </a:p>
          <a:p>
            <a:pPr>
              <a:spcBef>
                <a:spcPct val="20000"/>
              </a:spcBef>
              <a:buClr>
                <a:schemeClr val="accent1"/>
              </a:buClr>
              <a:buSzPct val="85000"/>
            </a:pPr>
            <a:r>
              <a:rPr lang="en-GB" sz="2700">
                <a:solidFill>
                  <a:srgbClr val="990000"/>
                </a:solidFill>
              </a:rPr>
              <a:t>                        </a:t>
            </a:r>
            <a:r>
              <a:rPr lang="en-GB" sz="2500">
                <a:solidFill>
                  <a:srgbClr val="990000"/>
                </a:solidFill>
              </a:rPr>
              <a:t>Ionospheric Scintillation</a:t>
            </a:r>
            <a:r>
              <a:rPr lang="en-GB" sz="2700">
                <a:solidFill>
                  <a:srgbClr val="990000"/>
                </a:solidFill>
              </a:rPr>
              <a:t> </a:t>
            </a:r>
          </a:p>
          <a:p>
            <a:pPr>
              <a:spcBef>
                <a:spcPct val="20000"/>
              </a:spcBef>
              <a:buClr>
                <a:schemeClr val="accent1"/>
              </a:buClr>
              <a:buSzPct val="85000"/>
            </a:pPr>
            <a:r>
              <a:rPr lang="en-GB" sz="2700">
                <a:solidFill>
                  <a:srgbClr val="990000"/>
                </a:solidFill>
              </a:rPr>
              <a:t>                                                     </a:t>
            </a:r>
            <a:r>
              <a:rPr lang="en-GB" sz="1700">
                <a:solidFill>
                  <a:srgbClr val="990000"/>
                </a:solidFill>
              </a:rPr>
              <a:t> </a:t>
            </a:r>
          </a:p>
          <a:p>
            <a:pPr>
              <a:spcBef>
                <a:spcPct val="20000"/>
              </a:spcBef>
              <a:buClr>
                <a:schemeClr val="accent1"/>
              </a:buClr>
              <a:buSzPct val="85000"/>
            </a:pPr>
            <a:r>
              <a:rPr lang="en-GB" sz="2500">
                <a:solidFill>
                  <a:srgbClr val="990000"/>
                </a:solidFill>
              </a:rPr>
              <a:t>                          Scintillation indices </a:t>
            </a:r>
            <a:r>
              <a:rPr lang="en-GB" sz="2500">
                <a:solidFill>
                  <a:srgbClr val="003366"/>
                </a:solidFill>
                <a:sym typeface="Symbol" pitchFamily="18" charset="2"/>
              </a:rPr>
              <a:t></a:t>
            </a:r>
            <a:r>
              <a:rPr lang="en-GB" sz="2500" baseline="-25000">
                <a:solidFill>
                  <a:srgbClr val="003366"/>
                </a:solidFill>
                <a:sym typeface="Symbol" pitchFamily="18" charset="2"/>
              </a:rPr>
              <a:t></a:t>
            </a:r>
            <a:r>
              <a:rPr lang="en-GB" sz="2500">
                <a:solidFill>
                  <a:srgbClr val="990000"/>
                </a:solidFill>
              </a:rPr>
              <a:t> and </a:t>
            </a:r>
            <a:r>
              <a:rPr lang="en-GB" sz="2500">
                <a:solidFill>
                  <a:srgbClr val="003366"/>
                </a:solidFill>
              </a:rPr>
              <a:t>S4</a:t>
            </a:r>
          </a:p>
          <a:p>
            <a:pPr>
              <a:spcBef>
                <a:spcPct val="20000"/>
              </a:spcBef>
              <a:buClr>
                <a:schemeClr val="accent1"/>
              </a:buClr>
              <a:buSzPct val="85000"/>
            </a:pPr>
            <a:r>
              <a:rPr lang="en-GB">
                <a:solidFill>
                  <a:srgbClr val="990000"/>
                </a:solidFill>
                <a:sym typeface="Symbol" pitchFamily="18" charset="2"/>
              </a:rPr>
              <a:t>			</a:t>
            </a:r>
            <a:r>
              <a:rPr lang="en-GB">
                <a:solidFill>
                  <a:srgbClr val="990000"/>
                </a:solidFill>
              </a:rPr>
              <a:t>  : 	sd of the measured phase</a:t>
            </a:r>
            <a:endParaRPr lang="en-GB"/>
          </a:p>
          <a:p>
            <a:pPr>
              <a:spcBef>
                <a:spcPct val="20000"/>
              </a:spcBef>
              <a:buClr>
                <a:schemeClr val="accent1"/>
              </a:buClr>
              <a:buSzPct val="85000"/>
            </a:pPr>
            <a:r>
              <a:rPr lang="en-GB"/>
              <a:t>			</a:t>
            </a:r>
            <a:r>
              <a:rPr lang="en-GB">
                <a:solidFill>
                  <a:srgbClr val="990000"/>
                </a:solidFill>
              </a:rPr>
              <a:t>S4  : 	sd of the received signal power   					normalized by the average signal 					power</a:t>
            </a:r>
          </a:p>
          <a:p>
            <a:pPr>
              <a:spcBef>
                <a:spcPct val="20000"/>
              </a:spcBef>
              <a:buClr>
                <a:schemeClr val="accent1"/>
              </a:buClr>
              <a:buSzPct val="85000"/>
            </a:pPr>
            <a:endParaRPr lang="en-GB">
              <a:solidFill>
                <a:srgbClr val="990000"/>
              </a:solidFill>
            </a:endParaRPr>
          </a:p>
          <a:p>
            <a:pPr>
              <a:spcBef>
                <a:spcPct val="20000"/>
              </a:spcBef>
              <a:buClr>
                <a:schemeClr val="accent1"/>
              </a:buClr>
              <a:buSzPct val="85000"/>
            </a:pPr>
            <a:endParaRPr lang="en-GB" sz="2500">
              <a:solidFill>
                <a:srgbClr val="990000"/>
              </a:solidFill>
            </a:endParaRPr>
          </a:p>
        </p:txBody>
      </p:sp>
      <p:sp>
        <p:nvSpPr>
          <p:cNvPr id="18434" name="Title 1"/>
          <p:cNvSpPr>
            <a:spLocks noGrp="1"/>
          </p:cNvSpPr>
          <p:nvPr>
            <p:ph type="title" idx="4294967295"/>
          </p:nvPr>
        </p:nvSpPr>
        <p:spPr>
          <a:xfrm>
            <a:off x="77788" y="53975"/>
            <a:ext cx="8382000" cy="1143000"/>
          </a:xfrm>
        </p:spPr>
        <p:txBody>
          <a:bodyPr anchor="b"/>
          <a:lstStyle/>
          <a:p>
            <a:r>
              <a:rPr lang="en-GB" smtClean="0"/>
              <a:t>Ionospheric Diffractive </a:t>
            </a:r>
            <a:br>
              <a:rPr lang="en-GB" smtClean="0"/>
            </a:br>
            <a:r>
              <a:rPr lang="en-GB" smtClean="0"/>
              <a:t>Effects on GNSS signals</a:t>
            </a:r>
            <a:r>
              <a:rPr lang="en-GB" sz="2200" smtClean="0">
                <a:solidFill>
                  <a:srgbClr val="111618"/>
                </a:solidFill>
              </a:rPr>
              <a:t>      </a:t>
            </a:r>
          </a:p>
        </p:txBody>
      </p:sp>
      <p:cxnSp>
        <p:nvCxnSpPr>
          <p:cNvPr id="18435" name="Straight Arrow Connector 8"/>
          <p:cNvCxnSpPr>
            <a:cxnSpLocks noChangeShapeType="1"/>
          </p:cNvCxnSpPr>
          <p:nvPr/>
        </p:nvCxnSpPr>
        <p:spPr bwMode="auto">
          <a:xfrm rot="5400000">
            <a:off x="4607719" y="2096294"/>
            <a:ext cx="503238" cy="0"/>
          </a:xfrm>
          <a:prstGeom prst="straightConnector1">
            <a:avLst/>
          </a:prstGeom>
          <a:noFill/>
          <a:ln w="57150" algn="ctr">
            <a:solidFill>
              <a:schemeClr val="bg2"/>
            </a:solidFill>
            <a:round/>
            <a:headEnd/>
            <a:tailEnd type="arrow" w="med" len="med"/>
          </a:ln>
        </p:spPr>
      </p:cxnSp>
      <p:pic>
        <p:nvPicPr>
          <p:cNvPr id="99333" name="Picture 9"/>
          <p:cNvPicPr>
            <a:picLocks noChangeAspect="1" noChangeArrowheads="1"/>
          </p:cNvPicPr>
          <p:nvPr/>
        </p:nvPicPr>
        <p:blipFill>
          <a:blip r:embed="rId3"/>
          <a:srcRect l="6522" b="2499"/>
          <a:stretch>
            <a:fillRect/>
          </a:stretch>
        </p:blipFill>
        <p:spPr bwMode="auto">
          <a:xfrm>
            <a:off x="142875" y="4097338"/>
            <a:ext cx="2916238" cy="2644775"/>
          </a:xfrm>
          <a:prstGeom prst="rect">
            <a:avLst/>
          </a:prstGeom>
          <a:noFill/>
          <a:ln w="9525">
            <a:solidFill>
              <a:schemeClr val="tx1"/>
            </a:solidFill>
            <a:miter lim="800000"/>
            <a:headEnd/>
            <a:tailEnd/>
          </a:ln>
          <a:effectLst>
            <a:outerShdw dist="35921" dir="2700000" algn="ctr" rotWithShape="0">
              <a:srgbClr val="808080"/>
            </a:outerShdw>
          </a:effectLst>
        </p:spPr>
      </p:pic>
      <p:cxnSp>
        <p:nvCxnSpPr>
          <p:cNvPr id="18437" name="Straight Arrow Connector 16"/>
          <p:cNvCxnSpPr>
            <a:cxnSpLocks noChangeShapeType="1"/>
          </p:cNvCxnSpPr>
          <p:nvPr/>
        </p:nvCxnSpPr>
        <p:spPr bwMode="auto">
          <a:xfrm rot="5400000">
            <a:off x="4608513" y="3390900"/>
            <a:ext cx="501650" cy="0"/>
          </a:xfrm>
          <a:prstGeom prst="straightConnector1">
            <a:avLst/>
          </a:prstGeom>
          <a:noFill/>
          <a:ln w="57150" algn="ctr">
            <a:solidFill>
              <a:schemeClr val="bg2"/>
            </a:solidFill>
            <a:round/>
            <a:headEnd/>
            <a:tailEnd type="arrow" w="med" len="med"/>
          </a:ln>
        </p:spPr>
      </p:cxnSp>
      <p:cxnSp>
        <p:nvCxnSpPr>
          <p:cNvPr id="18438" name="Straight Arrow Connector 17"/>
          <p:cNvCxnSpPr>
            <a:cxnSpLocks noChangeShapeType="1"/>
          </p:cNvCxnSpPr>
          <p:nvPr/>
        </p:nvCxnSpPr>
        <p:spPr bwMode="auto">
          <a:xfrm rot="5400000">
            <a:off x="4607719" y="4399757"/>
            <a:ext cx="503237" cy="0"/>
          </a:xfrm>
          <a:prstGeom prst="straightConnector1">
            <a:avLst/>
          </a:prstGeom>
          <a:noFill/>
          <a:ln w="57150" algn="ctr">
            <a:solidFill>
              <a:schemeClr val="bg2"/>
            </a:solidFill>
            <a:round/>
            <a:headEnd/>
            <a:tailEnd type="arrow" w="med" len="med"/>
          </a:ln>
        </p:spPr>
      </p:cxn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1"/>
          <p:cNvSpPr>
            <a:spLocks noGrp="1"/>
          </p:cNvSpPr>
          <p:nvPr>
            <p:ph idx="4294967295"/>
          </p:nvPr>
        </p:nvSpPr>
        <p:spPr>
          <a:xfrm>
            <a:off x="395288" y="1557338"/>
            <a:ext cx="8458200" cy="3200400"/>
          </a:xfrm>
        </p:spPr>
        <p:txBody>
          <a:bodyPr/>
          <a:lstStyle/>
          <a:p>
            <a:pPr marL="365125" indent="-255588"/>
            <a:r>
              <a:rPr lang="en-GB" smtClean="0"/>
              <a:t>CSM is based on </a:t>
            </a:r>
            <a:r>
              <a:rPr lang="en-GB" b="1" smtClean="0"/>
              <a:t>equatorial</a:t>
            </a:r>
            <a:r>
              <a:rPr lang="en-GB" smtClean="0"/>
              <a:t> scintillation effects.</a:t>
            </a:r>
          </a:p>
          <a:p>
            <a:pPr marL="620713" lvl="1" indent="-228600"/>
            <a:r>
              <a:rPr lang="en-GB" smtClean="0">
                <a:solidFill>
                  <a:srgbClr val="990000"/>
                </a:solidFill>
              </a:rPr>
              <a:t>CSM is not a global scintillation model.</a:t>
            </a:r>
          </a:p>
          <a:p>
            <a:pPr marL="365125" indent="-255588"/>
            <a:r>
              <a:rPr lang="en-GB" smtClean="0"/>
              <a:t>In its current version, CSM is </a:t>
            </a:r>
            <a:r>
              <a:rPr lang="en-GB" b="1" smtClean="0"/>
              <a:t>not a</a:t>
            </a:r>
            <a:r>
              <a:rPr lang="en-GB" smtClean="0"/>
              <a:t> </a:t>
            </a:r>
            <a:r>
              <a:rPr lang="en-GB" b="1" smtClean="0"/>
              <a:t>multi-frequency </a:t>
            </a:r>
            <a:r>
              <a:rPr lang="en-GB" smtClean="0"/>
              <a:t>scintillation model.</a:t>
            </a:r>
          </a:p>
          <a:p>
            <a:pPr marL="620713" lvl="1" indent="-228600"/>
            <a:r>
              <a:rPr lang="en-GB" smtClean="0">
                <a:solidFill>
                  <a:srgbClr val="990000"/>
                </a:solidFill>
              </a:rPr>
              <a:t>CSM is not applicable for testing multi-frequency GNSS receivers against equatorial scintillation</a:t>
            </a:r>
            <a:r>
              <a:rPr lang="en-GB" smtClean="0"/>
              <a:t>.</a:t>
            </a:r>
          </a:p>
          <a:p>
            <a:pPr marL="365125" indent="-255588"/>
            <a:r>
              <a:rPr lang="en-GB" smtClean="0"/>
              <a:t>Ionospheric scintillation is typically associated with </a:t>
            </a:r>
            <a:r>
              <a:rPr lang="en-GB" b="1" smtClean="0"/>
              <a:t>localized irregularity patches.</a:t>
            </a:r>
            <a:endParaRPr lang="en-GB" smtClean="0"/>
          </a:p>
          <a:p>
            <a:pPr marL="620713" lvl="1" indent="-228600"/>
            <a:r>
              <a:rPr lang="en-GB" smtClean="0">
                <a:solidFill>
                  <a:srgbClr val="990000"/>
                </a:solidFill>
              </a:rPr>
              <a:t>Effects of these patches may disagree with the statistics observed in the case of homogeneous irregularities as implemented by CSM.</a:t>
            </a:r>
          </a:p>
        </p:txBody>
      </p:sp>
      <p:sp>
        <p:nvSpPr>
          <p:cNvPr id="54274"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Limitations of CSM </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4294967295"/>
          </p:nvPr>
        </p:nvSpPr>
        <p:spPr>
          <a:xfrm>
            <a:off x="250825" y="1484313"/>
            <a:ext cx="8229600" cy="4525962"/>
          </a:xfrm>
        </p:spPr>
        <p:txBody>
          <a:bodyPr/>
          <a:lstStyle/>
          <a:p>
            <a:pPr marL="365125" indent="-255588">
              <a:spcBef>
                <a:spcPct val="0"/>
              </a:spcBef>
            </a:pPr>
            <a:r>
              <a:rPr lang="en-GB" sz="2200" smtClean="0"/>
              <a:t>CSM was able to reproduce simulated scintillation levels as verified by a specialised GPS scintillation monitor receiver</a:t>
            </a:r>
          </a:p>
          <a:p>
            <a:pPr marL="365125" indent="-255588">
              <a:spcBef>
                <a:spcPct val="0"/>
              </a:spcBef>
            </a:pPr>
            <a:endParaRPr lang="en-GB" sz="2200" smtClean="0"/>
          </a:p>
          <a:p>
            <a:pPr marL="365125" indent="-255588">
              <a:spcBef>
                <a:spcPct val="0"/>
              </a:spcBef>
            </a:pPr>
            <a:r>
              <a:rPr lang="en-GB" sz="2200" smtClean="0"/>
              <a:t>As a measure of the effect of scintillation on receiver performance so far we have only assessed its influence on the PLL tracking error variance estimated from the models of Conker et al. </a:t>
            </a:r>
          </a:p>
          <a:p>
            <a:pPr marL="365125" indent="-255588">
              <a:spcBef>
                <a:spcPct val="0"/>
              </a:spcBef>
            </a:pPr>
            <a:endParaRPr lang="en-GB" sz="2200" smtClean="0"/>
          </a:p>
          <a:p>
            <a:pPr marL="365125" indent="-255588">
              <a:spcBef>
                <a:spcPct val="0"/>
              </a:spcBef>
            </a:pPr>
            <a:r>
              <a:rPr lang="en-GB" sz="2200" smtClean="0"/>
              <a:t>It was seen that CSM can be used in combination with these tracking models for the purpose of testing receiver robustness during scintillation </a:t>
            </a:r>
            <a:endParaRPr lang="en-GB" smtClean="0"/>
          </a:p>
        </p:txBody>
      </p:sp>
      <p:sp>
        <p:nvSpPr>
          <p:cNvPr id="55298"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Conclusions </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4294967295"/>
          </p:nvPr>
        </p:nvSpPr>
        <p:spPr>
          <a:xfrm>
            <a:off x="250825" y="1484313"/>
            <a:ext cx="8458200" cy="3200400"/>
          </a:xfrm>
        </p:spPr>
        <p:txBody>
          <a:bodyPr/>
          <a:lstStyle/>
          <a:p>
            <a:pPr marL="365125" indent="-255588">
              <a:lnSpc>
                <a:spcPct val="105000"/>
              </a:lnSpc>
            </a:pPr>
            <a:r>
              <a:rPr lang="en-GB" smtClean="0"/>
              <a:t>Through </a:t>
            </a:r>
            <a:r>
              <a:rPr lang="en-GB" b="1" smtClean="0"/>
              <a:t>availability of real equatorial scintillation data</a:t>
            </a:r>
            <a:r>
              <a:rPr lang="en-GB" smtClean="0"/>
              <a:t>, scintillation parameters can be obtained to create scintillation time histories with CSM</a:t>
            </a:r>
          </a:p>
          <a:p>
            <a:pPr marL="620713" lvl="1" indent="-228600">
              <a:lnSpc>
                <a:spcPct val="105000"/>
              </a:lnSpc>
            </a:pPr>
            <a:r>
              <a:rPr lang="en-GB" smtClean="0">
                <a:solidFill>
                  <a:srgbClr val="990000"/>
                </a:solidFill>
              </a:rPr>
              <a:t>Such scintillation effects can be implemented in a GNSS signal simulator such as Spirent GNSS signal simulator to lab-test a GNSS receiver’s signal tracking performance</a:t>
            </a:r>
          </a:p>
          <a:p>
            <a:pPr marL="620713" lvl="1" indent="-228600">
              <a:lnSpc>
                <a:spcPct val="105000"/>
              </a:lnSpc>
            </a:pPr>
            <a:r>
              <a:rPr lang="en-GB" smtClean="0">
                <a:solidFill>
                  <a:srgbClr val="990000"/>
                </a:solidFill>
              </a:rPr>
              <a:t>Different PLL models can be tested (e.g. different loop order, bandwidth)</a:t>
            </a:r>
          </a:p>
          <a:p>
            <a:pPr marL="620713" lvl="1" indent="-228600">
              <a:lnSpc>
                <a:spcPct val="105000"/>
              </a:lnSpc>
            </a:pPr>
            <a:r>
              <a:rPr lang="en-GB" smtClean="0">
                <a:solidFill>
                  <a:srgbClr val="990000"/>
                </a:solidFill>
              </a:rPr>
              <a:t>Insights into expected receiver performance for different scintillation levels. </a:t>
            </a:r>
          </a:p>
          <a:p>
            <a:pPr marL="620713" lvl="1" indent="-228600">
              <a:lnSpc>
                <a:spcPct val="105000"/>
              </a:lnSpc>
            </a:pPr>
            <a:r>
              <a:rPr lang="en-GB" smtClean="0">
                <a:solidFill>
                  <a:srgbClr val="990000"/>
                </a:solidFill>
              </a:rPr>
              <a:t>Implementing scintillation effects for all receiver-satellite links to assess implication on positioning and navigation.</a:t>
            </a:r>
          </a:p>
        </p:txBody>
      </p:sp>
      <p:sp>
        <p:nvSpPr>
          <p:cNvPr id="56322" name="Title 1"/>
          <p:cNvSpPr>
            <a:spLocks/>
          </p:cNvSpPr>
          <p:nvPr/>
        </p:nvSpPr>
        <p:spPr bwMode="auto">
          <a:xfrm>
            <a:off x="6350" y="-161925"/>
            <a:ext cx="8382000" cy="1143000"/>
          </a:xfrm>
          <a:prstGeom prst="rect">
            <a:avLst/>
          </a:prstGeom>
          <a:noFill/>
          <a:ln w="9525">
            <a:noFill/>
            <a:miter lim="800000"/>
            <a:headEnd/>
            <a:tailEnd/>
          </a:ln>
        </p:spPr>
        <p:txBody>
          <a:bodyPr anchor="b"/>
          <a:lstStyle/>
          <a:p>
            <a:pPr eaLnBrk="0" hangingPunct="0"/>
            <a:r>
              <a:rPr lang="en-GB" sz="2800" b="1">
                <a:solidFill>
                  <a:srgbClr val="003366"/>
                </a:solidFill>
              </a:rPr>
              <a:t>Future Work</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body" idx="1"/>
          </p:nvPr>
        </p:nvSpPr>
        <p:spPr>
          <a:xfrm>
            <a:off x="179388" y="1412875"/>
            <a:ext cx="7386637" cy="4824413"/>
          </a:xfrm>
        </p:spPr>
        <p:txBody>
          <a:bodyPr/>
          <a:lstStyle/>
          <a:p>
            <a:pPr>
              <a:buFontTx/>
              <a:buNone/>
            </a:pPr>
            <a:r>
              <a:rPr lang="en-GB" sz="2200" smtClean="0"/>
              <a:t>Professor Terry Moore</a:t>
            </a:r>
          </a:p>
          <a:p>
            <a:pPr>
              <a:buFontTx/>
              <a:buNone/>
            </a:pPr>
            <a:r>
              <a:rPr lang="en-GB" sz="2200" smtClean="0"/>
              <a:t>Director of IESSG </a:t>
            </a:r>
          </a:p>
          <a:p>
            <a:pPr>
              <a:buFontTx/>
              <a:buNone/>
            </a:pPr>
            <a:r>
              <a:rPr lang="en-GB" sz="2200" smtClean="0"/>
              <a:t>The University of Nottingham </a:t>
            </a:r>
          </a:p>
          <a:p>
            <a:pPr>
              <a:buFontTx/>
              <a:buNone/>
            </a:pPr>
            <a:r>
              <a:rPr lang="en-GB" sz="2200" smtClean="0"/>
              <a:t>Innovation Park, Triumph Road</a:t>
            </a:r>
          </a:p>
          <a:p>
            <a:pPr>
              <a:buFontTx/>
              <a:buNone/>
            </a:pPr>
            <a:r>
              <a:rPr lang="en-GB" sz="2200" smtClean="0"/>
              <a:t>Nottingham </a:t>
            </a:r>
          </a:p>
          <a:p>
            <a:pPr>
              <a:buFontTx/>
              <a:buNone/>
            </a:pPr>
            <a:r>
              <a:rPr lang="en-GB" sz="2200" smtClean="0"/>
              <a:t>NG7 2TU</a:t>
            </a:r>
          </a:p>
          <a:p>
            <a:pPr>
              <a:buFontTx/>
              <a:buNone/>
            </a:pPr>
            <a:r>
              <a:rPr lang="en-GB" sz="2200" smtClean="0"/>
              <a:t>UK</a:t>
            </a:r>
          </a:p>
          <a:p>
            <a:pPr>
              <a:buFontTx/>
              <a:buNone/>
            </a:pPr>
            <a:endParaRPr lang="en-GB" sz="2200" smtClean="0">
              <a:solidFill>
                <a:srgbClr val="990000"/>
              </a:solidFill>
            </a:endParaRPr>
          </a:p>
          <a:p>
            <a:r>
              <a:rPr lang="en-GB" sz="2000" smtClean="0"/>
              <a:t>Telephone:		+44 (0) 115 951 3886</a:t>
            </a:r>
          </a:p>
          <a:p>
            <a:r>
              <a:rPr lang="en-GB" sz="2000" smtClean="0"/>
              <a:t>Fax:			+44 (0) 115 951 3881</a:t>
            </a:r>
          </a:p>
          <a:p>
            <a:r>
              <a:rPr lang="en-GB" sz="2000" smtClean="0"/>
              <a:t>Email:		terry.moore@nottingham.ac.uk </a:t>
            </a:r>
          </a:p>
          <a:p>
            <a:r>
              <a:rPr lang="en-GB" sz="2000" smtClean="0"/>
              <a:t>WWW:		www.nottingham.ac.uk/iessg</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sz="quarter" idx="4294967295"/>
          </p:nvPr>
        </p:nvSpPr>
        <p:spPr>
          <a:xfrm>
            <a:off x="179388" y="1557338"/>
            <a:ext cx="8785225" cy="4824412"/>
          </a:xfrm>
        </p:spPr>
        <p:txBody>
          <a:bodyPr/>
          <a:lstStyle/>
          <a:p>
            <a:pPr marL="273050" indent="-273050">
              <a:lnSpc>
                <a:spcPct val="90000"/>
              </a:lnSpc>
            </a:pPr>
            <a:r>
              <a:rPr lang="en-GB" sz="2100" smtClean="0">
                <a:solidFill>
                  <a:srgbClr val="990000"/>
                </a:solidFill>
              </a:rPr>
              <a:t>Geographic and temporal variation in scintillation occurrence</a:t>
            </a:r>
          </a:p>
          <a:p>
            <a:pPr marL="273050" indent="-273050">
              <a:lnSpc>
                <a:spcPct val="90000"/>
              </a:lnSpc>
            </a:pPr>
            <a:r>
              <a:rPr lang="en-GB" sz="2100" smtClean="0">
                <a:solidFill>
                  <a:srgbClr val="990000"/>
                </a:solidFill>
              </a:rPr>
              <a:t>Code and phase tracking loop performance can be degraded </a:t>
            </a:r>
          </a:p>
          <a:p>
            <a:pPr marL="273050" indent="-273050">
              <a:lnSpc>
                <a:spcPct val="90000"/>
              </a:lnSpc>
              <a:buFontTx/>
              <a:buNone/>
            </a:pPr>
            <a:r>
              <a:rPr lang="en-GB" sz="2100" smtClean="0">
                <a:solidFill>
                  <a:srgbClr val="990000"/>
                </a:solidFill>
              </a:rPr>
              <a:t/>
            </a:r>
            <a:br>
              <a:rPr lang="en-GB" sz="2100" smtClean="0">
                <a:solidFill>
                  <a:srgbClr val="990000"/>
                </a:solidFill>
              </a:rPr>
            </a:br>
            <a:endParaRPr lang="en-GB" sz="2100" smtClean="0">
              <a:solidFill>
                <a:srgbClr val="990000"/>
              </a:solidFill>
            </a:endParaRPr>
          </a:p>
          <a:p>
            <a:pPr marL="273050" indent="-273050">
              <a:lnSpc>
                <a:spcPct val="90000"/>
              </a:lnSpc>
              <a:buFontTx/>
              <a:buNone/>
            </a:pPr>
            <a:endParaRPr lang="en-GB" sz="2100" smtClean="0">
              <a:solidFill>
                <a:srgbClr val="990000"/>
              </a:solidFill>
            </a:endParaRPr>
          </a:p>
          <a:p>
            <a:pPr marL="273050" indent="-273050">
              <a:lnSpc>
                <a:spcPct val="90000"/>
              </a:lnSpc>
              <a:buFontTx/>
              <a:buNone/>
            </a:pPr>
            <a:endParaRPr lang="en-GB" sz="2100" smtClean="0">
              <a:solidFill>
                <a:srgbClr val="990000"/>
              </a:solidFill>
            </a:endParaRPr>
          </a:p>
          <a:p>
            <a:pPr marL="547688" lvl="1" indent="-273050">
              <a:lnSpc>
                <a:spcPct val="90000"/>
              </a:lnSpc>
            </a:pPr>
            <a:endParaRPr lang="en-GB" sz="1800" smtClean="0">
              <a:solidFill>
                <a:srgbClr val="990000"/>
              </a:solidFill>
            </a:endParaRPr>
          </a:p>
          <a:p>
            <a:pPr marL="547688" lvl="1" indent="-273050">
              <a:lnSpc>
                <a:spcPct val="90000"/>
              </a:lnSpc>
            </a:pPr>
            <a:endParaRPr lang="en-GB" sz="1800" smtClean="0">
              <a:solidFill>
                <a:srgbClr val="990000"/>
              </a:solidFill>
            </a:endParaRPr>
          </a:p>
          <a:p>
            <a:pPr marL="547688" lvl="1" indent="-273050">
              <a:lnSpc>
                <a:spcPct val="90000"/>
              </a:lnSpc>
            </a:pPr>
            <a:endParaRPr lang="en-GB" sz="1800" smtClean="0">
              <a:solidFill>
                <a:srgbClr val="990000"/>
              </a:solidFill>
            </a:endParaRPr>
          </a:p>
          <a:p>
            <a:pPr marL="547688" lvl="1" indent="-273050">
              <a:lnSpc>
                <a:spcPct val="90000"/>
              </a:lnSpc>
            </a:pPr>
            <a:endParaRPr lang="en-GB" sz="1800" smtClean="0">
              <a:solidFill>
                <a:srgbClr val="990000"/>
              </a:solidFill>
            </a:endParaRPr>
          </a:p>
          <a:p>
            <a:pPr marL="547688" lvl="1" indent="-273050">
              <a:lnSpc>
                <a:spcPct val="90000"/>
              </a:lnSpc>
            </a:pPr>
            <a:endParaRPr lang="en-GB" sz="1300" smtClean="0">
              <a:solidFill>
                <a:srgbClr val="990000"/>
              </a:solidFill>
            </a:endParaRPr>
          </a:p>
          <a:p>
            <a:pPr marL="273050" indent="-273050">
              <a:lnSpc>
                <a:spcPct val="90000"/>
              </a:lnSpc>
            </a:pPr>
            <a:endParaRPr lang="en-GB" sz="2100" smtClean="0">
              <a:solidFill>
                <a:srgbClr val="990000"/>
              </a:solidFill>
            </a:endParaRPr>
          </a:p>
          <a:p>
            <a:pPr marL="273050" indent="-273050">
              <a:lnSpc>
                <a:spcPct val="90000"/>
              </a:lnSpc>
            </a:pPr>
            <a:r>
              <a:rPr lang="en-GB" sz="2100" smtClean="0">
                <a:solidFill>
                  <a:srgbClr val="990000"/>
                </a:solidFill>
              </a:rPr>
              <a:t>Variance of the error at DLL / PLL output (tracking jitter) increases during scintillation</a:t>
            </a:r>
          </a:p>
          <a:p>
            <a:pPr marL="547688" lvl="1" indent="-273050">
              <a:lnSpc>
                <a:spcPct val="90000"/>
              </a:lnSpc>
            </a:pPr>
            <a:r>
              <a:rPr lang="en-GB" sz="1700" smtClean="0"/>
              <a:t>Good measure of the effect of scintillation on a receiver</a:t>
            </a:r>
            <a:r>
              <a:rPr lang="en-GB" sz="1700" smtClean="0">
                <a:solidFill>
                  <a:srgbClr val="990000"/>
                </a:solidFill>
              </a:rPr>
              <a:t> </a:t>
            </a:r>
          </a:p>
        </p:txBody>
      </p:sp>
      <p:sp>
        <p:nvSpPr>
          <p:cNvPr id="20482" name="Title 1"/>
          <p:cNvSpPr>
            <a:spLocks noGrp="1"/>
          </p:cNvSpPr>
          <p:nvPr>
            <p:ph type="title" idx="4294967295"/>
          </p:nvPr>
        </p:nvSpPr>
        <p:spPr>
          <a:xfrm>
            <a:off x="77788" y="44450"/>
            <a:ext cx="8382000" cy="1143000"/>
          </a:xfrm>
        </p:spPr>
        <p:txBody>
          <a:bodyPr anchor="b"/>
          <a:lstStyle/>
          <a:p>
            <a:r>
              <a:rPr lang="en-GB" smtClean="0"/>
              <a:t>Ionospheric Scintillation </a:t>
            </a:r>
            <a:br>
              <a:rPr lang="en-GB" smtClean="0"/>
            </a:br>
            <a:r>
              <a:rPr lang="en-GB" smtClean="0"/>
              <a:t>Effects on GNSS receivers</a:t>
            </a:r>
            <a:r>
              <a:rPr lang="en-GB" sz="2200" smtClean="0">
                <a:solidFill>
                  <a:srgbClr val="111618"/>
                </a:solidFill>
              </a:rPr>
              <a:t>      </a:t>
            </a:r>
          </a:p>
        </p:txBody>
      </p:sp>
      <p:grpSp>
        <p:nvGrpSpPr>
          <p:cNvPr id="20483" name="Group 34"/>
          <p:cNvGrpSpPr>
            <a:grpSpLocks/>
          </p:cNvGrpSpPr>
          <p:nvPr/>
        </p:nvGrpSpPr>
        <p:grpSpPr bwMode="auto">
          <a:xfrm>
            <a:off x="1692275" y="2420938"/>
            <a:ext cx="2374900" cy="603250"/>
            <a:chOff x="1691680" y="2132855"/>
            <a:chExt cx="2376264" cy="603666"/>
          </a:xfrm>
        </p:grpSpPr>
        <p:grpSp>
          <p:nvGrpSpPr>
            <p:cNvPr id="20492" name="Group 9"/>
            <p:cNvGrpSpPr>
              <a:grpSpLocks/>
            </p:cNvGrpSpPr>
            <p:nvPr/>
          </p:nvGrpSpPr>
          <p:grpSpPr bwMode="auto">
            <a:xfrm>
              <a:off x="2411760" y="2132855"/>
              <a:ext cx="936104" cy="360043"/>
              <a:chOff x="1259632" y="2204860"/>
              <a:chExt cx="1152128" cy="504060"/>
            </a:xfrm>
          </p:grpSpPr>
          <p:cxnSp>
            <p:nvCxnSpPr>
              <p:cNvPr id="8" name="Straight Arrow Connector 7"/>
              <p:cNvCxnSpPr/>
              <p:nvPr/>
            </p:nvCxnSpPr>
            <p:spPr>
              <a:xfrm>
                <a:off x="1835695" y="2204860"/>
                <a:ext cx="576716" cy="50485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58981" y="2204860"/>
                <a:ext cx="576715" cy="50485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0493" name="TextBox 10"/>
            <p:cNvSpPr txBox="1">
              <a:spLocks noChangeArrowheads="1"/>
            </p:cNvSpPr>
            <p:nvPr/>
          </p:nvSpPr>
          <p:spPr bwMode="auto">
            <a:xfrm>
              <a:off x="1691680" y="2339372"/>
              <a:ext cx="719551" cy="397149"/>
            </a:xfrm>
            <a:prstGeom prst="rect">
              <a:avLst/>
            </a:prstGeom>
            <a:noFill/>
            <a:ln w="9525">
              <a:noFill/>
              <a:miter lim="800000"/>
              <a:headEnd/>
              <a:tailEnd/>
            </a:ln>
          </p:spPr>
          <p:txBody>
            <a:bodyPr>
              <a:spAutoFit/>
            </a:bodyPr>
            <a:lstStyle/>
            <a:p>
              <a:r>
                <a:rPr lang="en-GB">
                  <a:solidFill>
                    <a:srgbClr val="0070C0"/>
                  </a:solidFill>
                </a:rPr>
                <a:t>DLL</a:t>
              </a:r>
            </a:p>
          </p:txBody>
        </p:sp>
        <p:sp>
          <p:nvSpPr>
            <p:cNvPr id="20494" name="TextBox 14"/>
            <p:cNvSpPr txBox="1">
              <a:spLocks noChangeArrowheads="1"/>
            </p:cNvSpPr>
            <p:nvPr/>
          </p:nvSpPr>
          <p:spPr bwMode="auto">
            <a:xfrm>
              <a:off x="3419872" y="2339372"/>
              <a:ext cx="648072" cy="397148"/>
            </a:xfrm>
            <a:prstGeom prst="rect">
              <a:avLst/>
            </a:prstGeom>
            <a:noFill/>
            <a:ln w="9525">
              <a:noFill/>
              <a:miter lim="800000"/>
              <a:headEnd/>
              <a:tailEnd/>
            </a:ln>
          </p:spPr>
          <p:txBody>
            <a:bodyPr>
              <a:spAutoFit/>
            </a:bodyPr>
            <a:lstStyle/>
            <a:p>
              <a:r>
                <a:rPr lang="en-GB">
                  <a:solidFill>
                    <a:srgbClr val="008000"/>
                  </a:solidFill>
                </a:rPr>
                <a:t>PLL</a:t>
              </a:r>
            </a:p>
          </p:txBody>
        </p:sp>
      </p:grpSp>
      <p:grpSp>
        <p:nvGrpSpPr>
          <p:cNvPr id="20484" name="Group 20"/>
          <p:cNvGrpSpPr>
            <a:grpSpLocks/>
          </p:cNvGrpSpPr>
          <p:nvPr/>
        </p:nvGrpSpPr>
        <p:grpSpPr bwMode="auto">
          <a:xfrm>
            <a:off x="3060700" y="3141663"/>
            <a:ext cx="3095625" cy="1978025"/>
            <a:chOff x="2699792" y="2908682"/>
            <a:chExt cx="2376264" cy="1978320"/>
          </a:xfrm>
        </p:grpSpPr>
        <p:sp>
          <p:nvSpPr>
            <p:cNvPr id="20489" name="TextBox 16"/>
            <p:cNvSpPr txBox="1">
              <a:spLocks noChangeArrowheads="1"/>
            </p:cNvSpPr>
            <p:nvPr/>
          </p:nvSpPr>
          <p:spPr bwMode="auto">
            <a:xfrm>
              <a:off x="2699792" y="2908682"/>
              <a:ext cx="2376264" cy="1978320"/>
            </a:xfrm>
            <a:prstGeom prst="rect">
              <a:avLst/>
            </a:prstGeom>
            <a:noFill/>
            <a:ln w="9525">
              <a:noFill/>
              <a:miter lim="800000"/>
              <a:headEnd/>
              <a:tailEnd/>
            </a:ln>
          </p:spPr>
          <p:txBody>
            <a:bodyPr>
              <a:spAutoFit/>
            </a:bodyPr>
            <a:lstStyle/>
            <a:p>
              <a:pPr marL="92075" lvl="1"/>
              <a:r>
                <a:rPr lang="en-GB" sz="1400">
                  <a:solidFill>
                    <a:srgbClr val="003366"/>
                  </a:solidFill>
                </a:rPr>
                <a:t>Rapid phase fluctuations              </a:t>
              </a:r>
            </a:p>
            <a:p>
              <a:pPr marL="92075" lvl="1"/>
              <a:r>
                <a:rPr lang="en-GB" sz="1400">
                  <a:solidFill>
                    <a:srgbClr val="003366"/>
                  </a:solidFill>
                </a:rPr>
                <a:t>                        </a:t>
              </a:r>
            </a:p>
            <a:p>
              <a:pPr marL="92075" lvl="1"/>
              <a:endParaRPr lang="en-GB">
                <a:solidFill>
                  <a:srgbClr val="003366"/>
                </a:solidFill>
              </a:endParaRPr>
            </a:p>
            <a:p>
              <a:pPr marL="92075" lvl="1"/>
              <a:r>
                <a:rPr lang="en-GB" sz="1400">
                  <a:solidFill>
                    <a:srgbClr val="003366"/>
                  </a:solidFill>
                </a:rPr>
                <a:t>Affects accurate phase estimation</a:t>
              </a:r>
            </a:p>
            <a:p>
              <a:pPr marL="92075" lvl="1"/>
              <a:endParaRPr lang="en-GB">
                <a:solidFill>
                  <a:srgbClr val="003366"/>
                </a:solidFill>
              </a:endParaRPr>
            </a:p>
            <a:p>
              <a:pPr marL="92075" lvl="1"/>
              <a:r>
                <a:rPr lang="en-GB" sz="1400">
                  <a:solidFill>
                    <a:srgbClr val="003366"/>
                  </a:solidFill>
                </a:rPr>
                <a:t>Cycle slips, loss of lock, </a:t>
              </a:r>
            </a:p>
            <a:p>
              <a:pPr marL="92075" lvl="1"/>
              <a:r>
                <a:rPr lang="en-GB" sz="1400">
                  <a:solidFill>
                    <a:srgbClr val="003366"/>
                  </a:solidFill>
                </a:rPr>
                <a:t>     difficulty in tracking</a:t>
              </a:r>
            </a:p>
          </p:txBody>
        </p:sp>
        <p:cxnSp>
          <p:nvCxnSpPr>
            <p:cNvPr id="19" name="Straight Arrow Connector 18"/>
            <p:cNvCxnSpPr/>
            <p:nvPr/>
          </p:nvCxnSpPr>
          <p:spPr>
            <a:xfrm rot="5400000">
              <a:off x="3601273" y="3391723"/>
              <a:ext cx="358829" cy="243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600479" y="4095884"/>
              <a:ext cx="360417" cy="243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485" name="Group 35"/>
          <p:cNvGrpSpPr>
            <a:grpSpLocks/>
          </p:cNvGrpSpPr>
          <p:nvPr/>
        </p:nvGrpSpPr>
        <p:grpSpPr bwMode="auto">
          <a:xfrm>
            <a:off x="250825" y="3141663"/>
            <a:ext cx="2952750" cy="1793875"/>
            <a:chOff x="179512" y="2708920"/>
            <a:chExt cx="2520280" cy="1794261"/>
          </a:xfrm>
        </p:grpSpPr>
        <p:sp>
          <p:nvSpPr>
            <p:cNvPr id="20486" name="TextBox 24"/>
            <p:cNvSpPr txBox="1">
              <a:spLocks noChangeArrowheads="1"/>
            </p:cNvSpPr>
            <p:nvPr/>
          </p:nvSpPr>
          <p:spPr bwMode="auto">
            <a:xfrm>
              <a:off x="179512" y="2708920"/>
              <a:ext cx="2520280" cy="1794261"/>
            </a:xfrm>
            <a:prstGeom prst="rect">
              <a:avLst/>
            </a:prstGeom>
            <a:noFill/>
            <a:ln w="9525">
              <a:noFill/>
              <a:miter lim="800000"/>
              <a:headEnd/>
              <a:tailEnd/>
            </a:ln>
          </p:spPr>
          <p:txBody>
            <a:bodyPr>
              <a:spAutoFit/>
            </a:bodyPr>
            <a:lstStyle/>
            <a:p>
              <a:pPr marL="92075" lvl="1"/>
              <a:r>
                <a:rPr lang="en-GB" sz="1400">
                  <a:solidFill>
                    <a:srgbClr val="003366"/>
                  </a:solidFill>
                </a:rPr>
                <a:t>Rapid intensity fluctuations              </a:t>
              </a:r>
            </a:p>
            <a:p>
              <a:pPr marL="92075" lvl="1"/>
              <a:r>
                <a:rPr lang="en-GB" sz="1400">
                  <a:solidFill>
                    <a:srgbClr val="003366"/>
                  </a:solidFill>
                </a:rPr>
                <a:t>                        </a:t>
              </a:r>
            </a:p>
            <a:p>
              <a:pPr marL="92075" lvl="1"/>
              <a:endParaRPr lang="en-GB" sz="1400">
                <a:solidFill>
                  <a:srgbClr val="003366"/>
                </a:solidFill>
              </a:endParaRPr>
            </a:p>
            <a:p>
              <a:pPr marL="92075" lvl="1"/>
              <a:r>
                <a:rPr lang="en-GB" sz="1400">
                  <a:solidFill>
                    <a:srgbClr val="003366"/>
                  </a:solidFill>
                </a:rPr>
                <a:t>Affects accurate code phase alignment</a:t>
              </a:r>
            </a:p>
            <a:p>
              <a:pPr marL="92075" lvl="1"/>
              <a:endParaRPr lang="en-GB" sz="1400">
                <a:solidFill>
                  <a:srgbClr val="003366"/>
                </a:solidFill>
              </a:endParaRPr>
            </a:p>
            <a:p>
              <a:pPr marL="92075" lvl="1"/>
              <a:endParaRPr lang="en-GB" sz="1400">
                <a:solidFill>
                  <a:srgbClr val="003366"/>
                </a:solidFill>
              </a:endParaRPr>
            </a:p>
            <a:p>
              <a:pPr marL="92075" lvl="1"/>
              <a:r>
                <a:rPr lang="en-GB" sz="1400">
                  <a:solidFill>
                    <a:srgbClr val="003366"/>
                  </a:solidFill>
                </a:rPr>
                <a:t>Difficulty in acquisition</a:t>
              </a:r>
            </a:p>
          </p:txBody>
        </p:sp>
        <p:cxnSp>
          <p:nvCxnSpPr>
            <p:cNvPr id="27" name="Straight Arrow Connector 26"/>
            <p:cNvCxnSpPr/>
            <p:nvPr/>
          </p:nvCxnSpPr>
          <p:spPr>
            <a:xfrm rot="5400000">
              <a:off x="1223526" y="3177449"/>
              <a:ext cx="360440" cy="135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224997" y="4039764"/>
              <a:ext cx="358852" cy="271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77788" y="44450"/>
            <a:ext cx="8382000" cy="1143000"/>
          </a:xfrm>
        </p:spPr>
        <p:txBody>
          <a:bodyPr anchor="b"/>
          <a:lstStyle/>
          <a:p>
            <a:r>
              <a:rPr lang="en-GB" smtClean="0"/>
              <a:t>Variance of the Signal </a:t>
            </a:r>
            <a:br>
              <a:rPr lang="en-GB" smtClean="0"/>
            </a:br>
            <a:r>
              <a:rPr lang="en-GB" smtClean="0"/>
              <a:t>Tracking Loop Error</a:t>
            </a:r>
          </a:p>
        </p:txBody>
      </p:sp>
      <p:sp>
        <p:nvSpPr>
          <p:cNvPr id="22535" name="Content Placeholder 2"/>
          <p:cNvSpPr>
            <a:spLocks/>
          </p:cNvSpPr>
          <p:nvPr/>
        </p:nvSpPr>
        <p:spPr bwMode="auto">
          <a:xfrm>
            <a:off x="179388" y="1557338"/>
            <a:ext cx="8713787" cy="4824412"/>
          </a:xfrm>
          <a:prstGeom prst="rect">
            <a:avLst/>
          </a:prstGeom>
          <a:noFill/>
          <a:ln w="9525">
            <a:noFill/>
            <a:miter lim="800000"/>
            <a:headEnd/>
            <a:tailEnd/>
          </a:ln>
        </p:spPr>
        <p:txBody>
          <a:bodyPr/>
          <a:lstStyle/>
          <a:p>
            <a:pPr marL="273050" indent="-273050" eaLnBrk="0" hangingPunct="0">
              <a:lnSpc>
                <a:spcPct val="90000"/>
              </a:lnSpc>
              <a:spcBef>
                <a:spcPct val="20000"/>
              </a:spcBef>
              <a:buFontTx/>
              <a:buChar char="•"/>
            </a:pPr>
            <a:r>
              <a:rPr lang="en-GB">
                <a:solidFill>
                  <a:srgbClr val="000066"/>
                </a:solidFill>
              </a:rPr>
              <a:t>Model suggested by Conker et al (2003)</a:t>
            </a:r>
          </a:p>
          <a:p>
            <a:pPr marL="273050" indent="-273050" eaLnBrk="0" hangingPunct="0">
              <a:lnSpc>
                <a:spcPct val="90000"/>
              </a:lnSpc>
              <a:spcBef>
                <a:spcPct val="20000"/>
              </a:spcBef>
              <a:buFontTx/>
              <a:buChar char="•"/>
            </a:pPr>
            <a:r>
              <a:rPr lang="en-GB">
                <a:solidFill>
                  <a:srgbClr val="000066"/>
                </a:solidFill>
              </a:rPr>
              <a:t>p (spectral slope)</a:t>
            </a:r>
          </a:p>
          <a:p>
            <a:pPr marL="273050" indent="-273050" eaLnBrk="0" hangingPunct="0">
              <a:lnSpc>
                <a:spcPct val="90000"/>
              </a:lnSpc>
              <a:spcBef>
                <a:spcPct val="20000"/>
              </a:spcBef>
              <a:buFontTx/>
              <a:buChar char="•"/>
            </a:pPr>
            <a:r>
              <a:rPr lang="en-GB">
                <a:solidFill>
                  <a:srgbClr val="000066"/>
                </a:solidFill>
              </a:rPr>
              <a:t>T (spectral strength of phase noise at 1 Hz)</a:t>
            </a:r>
          </a:p>
          <a:p>
            <a:pPr marL="273050" indent="-273050" eaLnBrk="0" hangingPunct="0">
              <a:lnSpc>
                <a:spcPct val="90000"/>
              </a:lnSpc>
              <a:spcBef>
                <a:spcPct val="20000"/>
              </a:spcBef>
            </a:pPr>
            <a:r>
              <a:rPr lang="en-GB" sz="2100">
                <a:solidFill>
                  <a:srgbClr val="990000"/>
                </a:solidFill>
              </a:rPr>
              <a:t/>
            </a:r>
            <a:br>
              <a:rPr lang="en-GB" sz="2100">
                <a:solidFill>
                  <a:srgbClr val="990000"/>
                </a:solidFill>
              </a:rPr>
            </a:br>
            <a:endParaRPr lang="en-GB" sz="2100">
              <a:solidFill>
                <a:srgbClr val="990000"/>
              </a:solidFill>
            </a:endParaRPr>
          </a:p>
          <a:p>
            <a:pPr marL="273050" indent="-273050" eaLnBrk="0" hangingPunct="0">
              <a:lnSpc>
                <a:spcPct val="90000"/>
              </a:lnSpc>
              <a:spcBef>
                <a:spcPct val="20000"/>
              </a:spcBef>
            </a:pPr>
            <a:endParaRPr lang="en-GB" sz="2100">
              <a:solidFill>
                <a:srgbClr val="990000"/>
              </a:solidFill>
            </a:endParaRPr>
          </a:p>
        </p:txBody>
      </p:sp>
      <p:grpSp>
        <p:nvGrpSpPr>
          <p:cNvPr id="22543" name="Group 15"/>
          <p:cNvGrpSpPr>
            <a:grpSpLocks/>
          </p:cNvGrpSpPr>
          <p:nvPr/>
        </p:nvGrpSpPr>
        <p:grpSpPr bwMode="auto">
          <a:xfrm>
            <a:off x="5364163" y="2636838"/>
            <a:ext cx="3600450" cy="3600450"/>
            <a:chOff x="158" y="1253"/>
            <a:chExt cx="2541" cy="2573"/>
          </a:xfrm>
        </p:grpSpPr>
        <p:sp>
          <p:nvSpPr>
            <p:cNvPr id="22538" name="TextBox 5"/>
            <p:cNvSpPr txBox="1">
              <a:spLocks noChangeArrowheads="1"/>
            </p:cNvSpPr>
            <p:nvPr/>
          </p:nvSpPr>
          <p:spPr bwMode="auto">
            <a:xfrm>
              <a:off x="612" y="1568"/>
              <a:ext cx="227" cy="175"/>
            </a:xfrm>
            <a:prstGeom prst="rect">
              <a:avLst/>
            </a:prstGeom>
            <a:solidFill>
              <a:schemeClr val="bg1"/>
            </a:solidFill>
            <a:ln w="9525">
              <a:noFill/>
              <a:miter lim="800000"/>
              <a:headEnd/>
              <a:tailEnd/>
            </a:ln>
          </p:spPr>
          <p:txBody>
            <a:bodyPr>
              <a:spAutoFit/>
            </a:bodyPr>
            <a:lstStyle/>
            <a:p>
              <a:endParaRPr lang="en-US" sz="1000">
                <a:solidFill>
                  <a:schemeClr val="tx1"/>
                </a:solidFill>
              </a:endParaRPr>
            </a:p>
          </p:txBody>
        </p:sp>
        <p:pic>
          <p:nvPicPr>
            <p:cNvPr id="22539" name="Picture 3"/>
            <p:cNvPicPr>
              <a:picLocks noChangeAspect="1" noChangeArrowheads="1"/>
            </p:cNvPicPr>
            <p:nvPr/>
          </p:nvPicPr>
          <p:blipFill>
            <a:blip r:embed="rId3"/>
            <a:srcRect l="7674" t="6300" r="8376" b="6340"/>
            <a:stretch>
              <a:fillRect/>
            </a:stretch>
          </p:blipFill>
          <p:spPr bwMode="auto">
            <a:xfrm>
              <a:off x="158" y="1253"/>
              <a:ext cx="2541" cy="2573"/>
            </a:xfrm>
            <a:prstGeom prst="rect">
              <a:avLst/>
            </a:prstGeom>
            <a:noFill/>
            <a:ln w="9525">
              <a:noFill/>
              <a:miter lim="800000"/>
              <a:headEnd/>
              <a:tailEnd/>
            </a:ln>
          </p:spPr>
        </p:pic>
        <p:sp>
          <p:nvSpPr>
            <p:cNvPr id="22540" name="TextBox 4"/>
            <p:cNvSpPr txBox="1">
              <a:spLocks noChangeArrowheads="1"/>
            </p:cNvSpPr>
            <p:nvPr/>
          </p:nvSpPr>
          <p:spPr bwMode="auto">
            <a:xfrm>
              <a:off x="522" y="1525"/>
              <a:ext cx="407" cy="164"/>
            </a:xfrm>
            <a:prstGeom prst="rect">
              <a:avLst/>
            </a:prstGeom>
            <a:solidFill>
              <a:schemeClr val="bg1"/>
            </a:solidFill>
            <a:ln w="9525">
              <a:noFill/>
              <a:miter lim="800000"/>
              <a:headEnd/>
              <a:tailEnd/>
            </a:ln>
          </p:spPr>
          <p:txBody>
            <a:bodyPr>
              <a:spAutoFit/>
            </a:bodyPr>
            <a:lstStyle/>
            <a:p>
              <a:r>
                <a:rPr lang="en-GB" sz="900">
                  <a:solidFill>
                    <a:schemeClr val="tx1"/>
                  </a:solidFill>
                </a:rPr>
                <a:t>p=1.4</a:t>
              </a:r>
            </a:p>
          </p:txBody>
        </p:sp>
        <p:cxnSp>
          <p:nvCxnSpPr>
            <p:cNvPr id="8" name="Straight Connector 7"/>
            <p:cNvCxnSpPr/>
            <p:nvPr/>
          </p:nvCxnSpPr>
          <p:spPr>
            <a:xfrm rot="5400000">
              <a:off x="997" y="2999"/>
              <a:ext cx="13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542" name="TextBox 10"/>
            <p:cNvSpPr txBox="1">
              <a:spLocks noChangeArrowheads="1"/>
            </p:cNvSpPr>
            <p:nvPr/>
          </p:nvSpPr>
          <p:spPr bwMode="auto">
            <a:xfrm>
              <a:off x="1429" y="3064"/>
              <a:ext cx="182" cy="174"/>
            </a:xfrm>
            <a:prstGeom prst="rect">
              <a:avLst/>
            </a:prstGeom>
            <a:solidFill>
              <a:schemeClr val="bg1"/>
            </a:solidFill>
            <a:ln w="9525">
              <a:noFill/>
              <a:miter lim="800000"/>
              <a:headEnd/>
              <a:tailEnd/>
            </a:ln>
          </p:spPr>
          <p:txBody>
            <a:bodyPr>
              <a:spAutoFit/>
            </a:bodyPr>
            <a:lstStyle/>
            <a:p>
              <a:r>
                <a:rPr lang="en-GB" sz="1000">
                  <a:solidFill>
                    <a:schemeClr val="tx1"/>
                  </a:solidFill>
                </a:rPr>
                <a:t>T</a:t>
              </a:r>
            </a:p>
          </p:txBody>
        </p:sp>
      </p:grpSp>
      <p:sp>
        <p:nvSpPr>
          <p:cNvPr id="22544" name="Content Placeholder 2"/>
          <p:cNvSpPr>
            <a:spLocks/>
          </p:cNvSpPr>
          <p:nvPr/>
        </p:nvSpPr>
        <p:spPr bwMode="auto">
          <a:xfrm>
            <a:off x="179388" y="2781300"/>
            <a:ext cx="5184775" cy="4824413"/>
          </a:xfrm>
          <a:prstGeom prst="rect">
            <a:avLst/>
          </a:prstGeom>
          <a:noFill/>
          <a:ln w="9525">
            <a:noFill/>
            <a:miter lim="800000"/>
            <a:headEnd/>
            <a:tailEnd/>
          </a:ln>
        </p:spPr>
        <p:txBody>
          <a:bodyPr/>
          <a:lstStyle/>
          <a:p>
            <a:pPr marL="273050" indent="-273050" eaLnBrk="0" hangingPunct="0">
              <a:lnSpc>
                <a:spcPct val="90000"/>
              </a:lnSpc>
              <a:spcBef>
                <a:spcPct val="20000"/>
              </a:spcBef>
              <a:buFontTx/>
              <a:buChar char="•"/>
            </a:pPr>
            <a:r>
              <a:rPr lang="en-GB">
                <a:solidFill>
                  <a:srgbClr val="000066"/>
                </a:solidFill>
              </a:rPr>
              <a:t>Advantages</a:t>
            </a:r>
          </a:p>
          <a:p>
            <a:pPr marL="547688" lvl="1" indent="-273050" eaLnBrk="0" hangingPunct="0">
              <a:lnSpc>
                <a:spcPct val="90000"/>
              </a:lnSpc>
              <a:spcBef>
                <a:spcPct val="20000"/>
              </a:spcBef>
              <a:buFontTx/>
              <a:buChar char="–"/>
            </a:pPr>
            <a:r>
              <a:rPr lang="en-GB" sz="1800">
                <a:solidFill>
                  <a:srgbClr val="990000"/>
                </a:solidFill>
              </a:rPr>
              <a:t>Available, easy to implement</a:t>
            </a:r>
          </a:p>
          <a:p>
            <a:pPr marL="547688" lvl="1" indent="-273050" eaLnBrk="0" hangingPunct="0">
              <a:lnSpc>
                <a:spcPct val="90000"/>
              </a:lnSpc>
              <a:spcBef>
                <a:spcPct val="20000"/>
              </a:spcBef>
              <a:buFontTx/>
              <a:buChar char="–"/>
            </a:pPr>
            <a:r>
              <a:rPr lang="en-GB" sz="1800">
                <a:solidFill>
                  <a:srgbClr val="990000"/>
                </a:solidFill>
              </a:rPr>
              <a:t>Applicable to new signals</a:t>
            </a:r>
          </a:p>
          <a:p>
            <a:pPr marL="273050" indent="-273050" eaLnBrk="0" hangingPunct="0">
              <a:lnSpc>
                <a:spcPct val="90000"/>
              </a:lnSpc>
              <a:spcBef>
                <a:spcPct val="20000"/>
              </a:spcBef>
              <a:buFontTx/>
              <a:buChar char="•"/>
            </a:pPr>
            <a:r>
              <a:rPr lang="en-GB">
                <a:solidFill>
                  <a:srgbClr val="000066"/>
                </a:solidFill>
              </a:rPr>
              <a:t>Drawbacks</a:t>
            </a:r>
          </a:p>
          <a:p>
            <a:pPr marL="547688" lvl="1" indent="-273050" eaLnBrk="0" hangingPunct="0">
              <a:lnSpc>
                <a:spcPct val="90000"/>
              </a:lnSpc>
              <a:spcBef>
                <a:spcPct val="20000"/>
              </a:spcBef>
              <a:buFontTx/>
              <a:buChar char="–"/>
            </a:pPr>
            <a:r>
              <a:rPr lang="en-GB" sz="1800">
                <a:solidFill>
                  <a:srgbClr val="990000"/>
                </a:solidFill>
              </a:rPr>
              <a:t>Limited to weak-moderate scintillation levels</a:t>
            </a:r>
          </a:p>
          <a:p>
            <a:pPr marL="547688" lvl="1" indent="-273050" eaLnBrk="0" hangingPunct="0">
              <a:lnSpc>
                <a:spcPct val="90000"/>
              </a:lnSpc>
              <a:spcBef>
                <a:spcPct val="20000"/>
              </a:spcBef>
              <a:buFontTx/>
              <a:buChar char="–"/>
            </a:pPr>
            <a:r>
              <a:rPr lang="en-GB" sz="1800">
                <a:solidFill>
                  <a:srgbClr val="990000"/>
                </a:solidFill>
              </a:rPr>
              <a:t>Spectral parameters p and T are needed</a:t>
            </a:r>
          </a:p>
          <a:p>
            <a:pPr marL="547688" lvl="1" indent="-273050" eaLnBrk="0" hangingPunct="0">
              <a:lnSpc>
                <a:spcPct val="90000"/>
              </a:lnSpc>
              <a:spcBef>
                <a:spcPct val="20000"/>
              </a:spcBef>
              <a:buFontTx/>
              <a:buChar char="–"/>
            </a:pPr>
            <a:r>
              <a:rPr lang="en-GB" sz="1800">
                <a:solidFill>
                  <a:srgbClr val="990000"/>
                </a:solidFill>
              </a:rPr>
              <a:t>Phase &amp; amplitude scintillation modelled as independent</a:t>
            </a:r>
          </a:p>
          <a:p>
            <a:pPr marL="273050" indent="-273050" eaLnBrk="0" hangingPunct="0">
              <a:lnSpc>
                <a:spcPct val="90000"/>
              </a:lnSpc>
              <a:spcBef>
                <a:spcPct val="20000"/>
              </a:spcBef>
              <a:buFontTx/>
              <a:buChar char="•"/>
            </a:pPr>
            <a:endParaRPr lang="en-GB">
              <a:solidFill>
                <a:srgbClr val="990000"/>
              </a:solidFill>
            </a:endParaRPr>
          </a:p>
          <a:p>
            <a:pPr marL="273050" indent="-273050" eaLnBrk="0" hangingPunct="0">
              <a:lnSpc>
                <a:spcPct val="90000"/>
              </a:lnSpc>
              <a:spcBef>
                <a:spcPct val="20000"/>
              </a:spcBef>
            </a:pPr>
            <a:r>
              <a:rPr lang="en-GB" sz="2100">
                <a:solidFill>
                  <a:srgbClr val="990000"/>
                </a:solidFill>
              </a:rPr>
              <a:t/>
            </a:r>
            <a:br>
              <a:rPr lang="en-GB" sz="2100">
                <a:solidFill>
                  <a:srgbClr val="990000"/>
                </a:solidFill>
              </a:rPr>
            </a:br>
            <a:endParaRPr lang="en-GB" sz="2100">
              <a:solidFill>
                <a:srgbClr val="990000"/>
              </a:solidFill>
            </a:endParaRPr>
          </a:p>
          <a:p>
            <a:pPr marL="273050" indent="-273050" eaLnBrk="0" hangingPunct="0">
              <a:lnSpc>
                <a:spcPct val="90000"/>
              </a:lnSpc>
              <a:spcBef>
                <a:spcPct val="20000"/>
              </a:spcBef>
            </a:pPr>
            <a:endParaRPr lang="en-GB" sz="2100">
              <a:solidFill>
                <a:srgbClr val="99000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34925" y="-242888"/>
            <a:ext cx="8382000" cy="1143001"/>
          </a:xfrm>
        </p:spPr>
        <p:txBody>
          <a:bodyPr anchor="b"/>
          <a:lstStyle/>
          <a:p>
            <a:r>
              <a:rPr lang="en-GB" smtClean="0"/>
              <a:t>Scintillation Study Strategy</a:t>
            </a:r>
          </a:p>
        </p:txBody>
      </p:sp>
      <p:pic>
        <p:nvPicPr>
          <p:cNvPr id="24578" name="Picture 23"/>
          <p:cNvPicPr>
            <a:picLocks noChangeAspect="1" noChangeArrowheads="1"/>
          </p:cNvPicPr>
          <p:nvPr/>
        </p:nvPicPr>
        <p:blipFill>
          <a:blip r:embed="rId3"/>
          <a:srcRect l="16341" t="20709" r="31693" b="14084"/>
          <a:stretch>
            <a:fillRect/>
          </a:stretch>
        </p:blipFill>
        <p:spPr bwMode="auto">
          <a:xfrm>
            <a:off x="395288" y="1484313"/>
            <a:ext cx="6335712" cy="49688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242888"/>
            <a:ext cx="8382000" cy="1143001"/>
          </a:xfrm>
        </p:spPr>
        <p:txBody>
          <a:bodyPr anchor="b"/>
          <a:lstStyle/>
          <a:p>
            <a:r>
              <a:rPr lang="en-GB" smtClean="0"/>
              <a:t>Scintillation Study Strategy</a:t>
            </a:r>
          </a:p>
        </p:txBody>
      </p:sp>
      <p:pic>
        <p:nvPicPr>
          <p:cNvPr id="26626" name="Picture 34"/>
          <p:cNvPicPr>
            <a:picLocks noChangeAspect="1" noChangeArrowheads="1"/>
          </p:cNvPicPr>
          <p:nvPr/>
        </p:nvPicPr>
        <p:blipFill>
          <a:blip r:embed="rId3"/>
          <a:srcRect l="16042" t="17876" r="13971" b="17876"/>
          <a:stretch>
            <a:fillRect/>
          </a:stretch>
        </p:blipFill>
        <p:spPr bwMode="auto">
          <a:xfrm>
            <a:off x="323850" y="1341438"/>
            <a:ext cx="8532813" cy="4895850"/>
          </a:xfrm>
          <a:prstGeom prst="rect">
            <a:avLst/>
          </a:prstGeom>
          <a:noFill/>
          <a:ln w="9525">
            <a:noFill/>
            <a:miter lim="800000"/>
            <a:headEnd/>
            <a:tailEnd/>
          </a:ln>
        </p:spPr>
      </p:pic>
      <p:sp>
        <p:nvSpPr>
          <p:cNvPr id="26627" name="Rectangle 19"/>
          <p:cNvSpPr>
            <a:spLocks noChangeArrowheads="1"/>
          </p:cNvSpPr>
          <p:nvPr/>
        </p:nvSpPr>
        <p:spPr bwMode="auto">
          <a:xfrm>
            <a:off x="6588125" y="5472113"/>
            <a:ext cx="2339975" cy="765175"/>
          </a:xfrm>
          <a:prstGeom prst="rect">
            <a:avLst/>
          </a:prstGeom>
          <a:solidFill>
            <a:srgbClr val="DAD7B1"/>
          </a:solidFill>
          <a:ln w="9525" algn="ctr">
            <a:noFill/>
            <a:miter lim="800000"/>
            <a:headEnd/>
            <a:tailEnd/>
          </a:ln>
        </p:spPr>
        <p:txBody>
          <a:bodyPr wrap="none"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sz="quarter" idx="4294967295"/>
          </p:nvPr>
        </p:nvSpPr>
        <p:spPr>
          <a:xfrm>
            <a:off x="250825" y="1484313"/>
            <a:ext cx="8893175" cy="3182937"/>
          </a:xfrm>
        </p:spPr>
        <p:txBody>
          <a:bodyPr/>
          <a:lstStyle/>
          <a:p>
            <a:pPr marL="273050" indent="-273050"/>
            <a:r>
              <a:rPr lang="en-GB" smtClean="0"/>
              <a:t>Equatorial scintillation model</a:t>
            </a:r>
          </a:p>
          <a:p>
            <a:pPr marL="273050" indent="-273050"/>
            <a:r>
              <a:rPr lang="en-GB" smtClean="0"/>
              <a:t>Based on statistical properties of scintillation effects </a:t>
            </a:r>
          </a:p>
          <a:p>
            <a:pPr marL="547688" lvl="1" indent="-273050"/>
            <a:endParaRPr lang="en-GB" sz="2400" smtClean="0"/>
          </a:p>
          <a:p>
            <a:pPr marL="547688" lvl="1" indent="-273050"/>
            <a:endParaRPr lang="en-GB" smtClean="0"/>
          </a:p>
        </p:txBody>
      </p:sp>
      <p:sp>
        <p:nvSpPr>
          <p:cNvPr id="28674" name="Title 1"/>
          <p:cNvSpPr>
            <a:spLocks noGrp="1"/>
          </p:cNvSpPr>
          <p:nvPr>
            <p:ph type="title" idx="4294967295"/>
          </p:nvPr>
        </p:nvSpPr>
        <p:spPr>
          <a:xfrm>
            <a:off x="34925" y="-234950"/>
            <a:ext cx="8382000" cy="1143000"/>
          </a:xfrm>
        </p:spPr>
        <p:txBody>
          <a:bodyPr anchor="b"/>
          <a:lstStyle/>
          <a:p>
            <a:r>
              <a:rPr lang="en-GB" smtClean="0"/>
              <a:t>Cornell Scintillation Model</a:t>
            </a:r>
          </a:p>
        </p:txBody>
      </p:sp>
      <p:grpSp>
        <p:nvGrpSpPr>
          <p:cNvPr id="28675" name="Group 11"/>
          <p:cNvGrpSpPr>
            <a:grpSpLocks/>
          </p:cNvGrpSpPr>
          <p:nvPr/>
        </p:nvGrpSpPr>
        <p:grpSpPr bwMode="auto">
          <a:xfrm>
            <a:off x="4211638" y="2349500"/>
            <a:ext cx="4752975" cy="4175125"/>
            <a:chOff x="4211960" y="2492896"/>
            <a:chExt cx="4752528" cy="3592341"/>
          </a:xfrm>
        </p:grpSpPr>
        <p:pic>
          <p:nvPicPr>
            <p:cNvPr id="28681" name="Content Placeholder 4"/>
            <p:cNvPicPr>
              <a:picLocks/>
            </p:cNvPicPr>
            <p:nvPr/>
          </p:nvPicPr>
          <p:blipFill>
            <a:blip r:embed="rId3">
              <a:clrChange>
                <a:clrFrom>
                  <a:srgbClr val="FFFFFF"/>
                </a:clrFrom>
                <a:clrTo>
                  <a:srgbClr val="FFFFFF">
                    <a:alpha val="0"/>
                  </a:srgbClr>
                </a:clrTo>
              </a:clrChange>
            </a:blip>
            <a:srcRect/>
            <a:stretch>
              <a:fillRect/>
            </a:stretch>
          </p:blipFill>
          <p:spPr bwMode="auto">
            <a:xfrm>
              <a:off x="4211960" y="2492896"/>
              <a:ext cx="4752528" cy="3592341"/>
            </a:xfrm>
            <a:prstGeom prst="rect">
              <a:avLst/>
            </a:prstGeom>
            <a:solidFill>
              <a:schemeClr val="accent1">
                <a:alpha val="0"/>
              </a:schemeClr>
            </a:solidFill>
            <a:ln w="9525">
              <a:noFill/>
              <a:miter lim="800000"/>
              <a:headEnd/>
              <a:tailEnd/>
            </a:ln>
          </p:spPr>
        </p:pic>
        <p:sp>
          <p:nvSpPr>
            <p:cNvPr id="28682" name="TextBox 5"/>
            <p:cNvSpPr txBox="1">
              <a:spLocks noChangeArrowheads="1"/>
            </p:cNvSpPr>
            <p:nvPr/>
          </p:nvSpPr>
          <p:spPr bwMode="auto">
            <a:xfrm>
              <a:off x="6443775" y="2707344"/>
              <a:ext cx="720657" cy="236302"/>
            </a:xfrm>
            <a:prstGeom prst="rect">
              <a:avLst/>
            </a:prstGeom>
            <a:noFill/>
            <a:ln w="9525">
              <a:noFill/>
              <a:miter lim="800000"/>
              <a:headEnd/>
              <a:tailEnd/>
            </a:ln>
          </p:spPr>
          <p:txBody>
            <a:bodyPr>
              <a:spAutoFit/>
            </a:bodyPr>
            <a:lstStyle/>
            <a:p>
              <a:r>
                <a:rPr lang="en-GB" sz="1200">
                  <a:solidFill>
                    <a:srgbClr val="003366"/>
                  </a:solidFill>
                </a:rPr>
                <a:t>start</a:t>
              </a:r>
            </a:p>
          </p:txBody>
        </p:sp>
      </p:grpSp>
      <p:pic>
        <p:nvPicPr>
          <p:cNvPr id="183303" name="Picture 1"/>
          <p:cNvPicPr>
            <a:picLocks noChangeAspect="1" noChangeArrowheads="1"/>
          </p:cNvPicPr>
          <p:nvPr/>
        </p:nvPicPr>
        <p:blipFill>
          <a:blip r:embed="rId4"/>
          <a:srcRect/>
          <a:stretch>
            <a:fillRect/>
          </a:stretch>
        </p:blipFill>
        <p:spPr bwMode="auto">
          <a:xfrm>
            <a:off x="250825" y="2997200"/>
            <a:ext cx="3816350" cy="3384550"/>
          </a:xfrm>
          <a:prstGeom prst="rect">
            <a:avLst/>
          </a:prstGeom>
          <a:noFill/>
          <a:ln w="9525">
            <a:solidFill>
              <a:schemeClr val="tx1"/>
            </a:solidFill>
            <a:miter lim="800000"/>
            <a:headEnd/>
            <a:tailEnd/>
          </a:ln>
          <a:effectLst>
            <a:outerShdw dist="35921" dir="2700000" algn="ctr" rotWithShape="0">
              <a:srgbClr val="808080"/>
            </a:outerShdw>
          </a:effectLst>
        </p:spPr>
      </p:pic>
      <p:grpSp>
        <p:nvGrpSpPr>
          <p:cNvPr id="28677" name="Group 10"/>
          <p:cNvGrpSpPr>
            <a:grpSpLocks/>
          </p:cNvGrpSpPr>
          <p:nvPr/>
        </p:nvGrpSpPr>
        <p:grpSpPr bwMode="auto">
          <a:xfrm>
            <a:off x="4211638" y="4076700"/>
            <a:ext cx="2376487" cy="504825"/>
            <a:chOff x="4139952" y="3429000"/>
            <a:chExt cx="2376264" cy="504056"/>
          </a:xfrm>
        </p:grpSpPr>
        <p:sp>
          <p:nvSpPr>
            <p:cNvPr id="9" name="Rounded Rectangle 8"/>
            <p:cNvSpPr/>
            <p:nvPr/>
          </p:nvSpPr>
          <p:spPr>
            <a:xfrm>
              <a:off x="4139952" y="3429000"/>
              <a:ext cx="792088" cy="504056"/>
            </a:xfrm>
            <a:prstGeom prst="roundRect">
              <a:avLst/>
            </a:prstGeom>
            <a:solidFill>
              <a:schemeClr val="accent6">
                <a:lumMod val="75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003366"/>
                </a:solidFill>
                <a:cs typeface="Arial" charset="0"/>
              </a:endParaRPr>
            </a:p>
          </p:txBody>
        </p:sp>
        <p:sp>
          <p:nvSpPr>
            <p:cNvPr id="28679" name="TextBox 9"/>
            <p:cNvSpPr txBox="1">
              <a:spLocks noChangeArrowheads="1"/>
            </p:cNvSpPr>
            <p:nvPr/>
          </p:nvSpPr>
          <p:spPr bwMode="auto">
            <a:xfrm>
              <a:off x="5436818" y="3471797"/>
              <a:ext cx="1079398" cy="456504"/>
            </a:xfrm>
            <a:prstGeom prst="rect">
              <a:avLst/>
            </a:prstGeom>
            <a:noFill/>
            <a:ln w="9525">
              <a:noFill/>
              <a:miter lim="800000"/>
              <a:headEnd/>
              <a:tailEnd/>
            </a:ln>
          </p:spPr>
          <p:txBody>
            <a:bodyPr>
              <a:spAutoFit/>
            </a:bodyPr>
            <a:lstStyle/>
            <a:p>
              <a:pPr algn="ctr"/>
              <a:r>
                <a:rPr lang="en-GB" sz="1200">
                  <a:solidFill>
                    <a:srgbClr val="003366"/>
                  </a:solidFill>
                </a:rPr>
                <a:t>Receiver to be tested</a:t>
              </a:r>
            </a:p>
          </p:txBody>
        </p:sp>
        <p:cxnSp>
          <p:nvCxnSpPr>
            <p:cNvPr id="11" name="Straight Arrow Connector 10"/>
            <p:cNvCxnSpPr/>
            <p:nvPr/>
          </p:nvCxnSpPr>
          <p:spPr>
            <a:xfrm rot="10800000">
              <a:off x="4932040" y="3717485"/>
              <a:ext cx="504778" cy="1586"/>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4294967295"/>
          </p:nvPr>
        </p:nvSpPr>
        <p:spPr>
          <a:xfrm>
            <a:off x="395288" y="1557338"/>
            <a:ext cx="8458200" cy="3200400"/>
          </a:xfrm>
        </p:spPr>
        <p:txBody>
          <a:bodyPr/>
          <a:lstStyle/>
          <a:p>
            <a:pPr marL="365125" indent="-255588">
              <a:lnSpc>
                <a:spcPct val="80000"/>
              </a:lnSpc>
            </a:pPr>
            <a:r>
              <a:rPr lang="en-GB" sz="2200" smtClean="0"/>
              <a:t>CSM can be used for </a:t>
            </a:r>
            <a:r>
              <a:rPr lang="en-GB" sz="2200" b="1" smtClean="0"/>
              <a:t>testing </a:t>
            </a:r>
            <a:r>
              <a:rPr lang="en-GB" sz="2200" smtClean="0"/>
              <a:t>GPS receiver phase tracking loops performance under</a:t>
            </a:r>
            <a:r>
              <a:rPr lang="en-GB" sz="2200" b="1" smtClean="0"/>
              <a:t> equatorial</a:t>
            </a:r>
            <a:r>
              <a:rPr lang="en-GB" sz="2200" smtClean="0"/>
              <a:t> scintillation:</a:t>
            </a:r>
          </a:p>
          <a:p>
            <a:pPr marL="620713" lvl="1" indent="-228600">
              <a:lnSpc>
                <a:spcPct val="120000"/>
              </a:lnSpc>
            </a:pPr>
            <a:r>
              <a:rPr lang="en-GB" sz="1800" smtClean="0">
                <a:solidFill>
                  <a:srgbClr val="990000"/>
                </a:solidFill>
              </a:rPr>
              <a:t>Deep fading requires signal amplitude and phase spectra to be shaped as “dependent” on each other.</a:t>
            </a:r>
          </a:p>
          <a:p>
            <a:pPr marL="365125" indent="-255588"/>
            <a:r>
              <a:rPr lang="en-GB" sz="2200" smtClean="0"/>
              <a:t>Two important assumptions in CSM:</a:t>
            </a:r>
            <a:endParaRPr lang="en-GB" sz="2200" smtClean="0">
              <a:solidFill>
                <a:srgbClr val="FF0000"/>
              </a:solidFill>
            </a:endParaRPr>
          </a:p>
          <a:p>
            <a:pPr marL="620713" lvl="1" indent="-228600">
              <a:lnSpc>
                <a:spcPct val="120000"/>
              </a:lnSpc>
              <a:buFontTx/>
              <a:buNone/>
            </a:pPr>
            <a:r>
              <a:rPr lang="en-GB" sz="1800" smtClean="0"/>
              <a:t>	</a:t>
            </a:r>
            <a:r>
              <a:rPr lang="en-GB" sz="1800" smtClean="0">
                <a:solidFill>
                  <a:srgbClr val="990000"/>
                </a:solidFill>
              </a:rPr>
              <a:t>1) </a:t>
            </a:r>
            <a:r>
              <a:rPr lang="en-GB" sz="1800" b="1" smtClean="0">
                <a:solidFill>
                  <a:srgbClr val="990000"/>
                </a:solidFill>
              </a:rPr>
              <a:t>Amplitude</a:t>
            </a:r>
            <a:r>
              <a:rPr lang="en-GB" sz="1800" smtClean="0">
                <a:solidFill>
                  <a:srgbClr val="990000"/>
                </a:solidFill>
              </a:rPr>
              <a:t> of GNSS signal due to scintillation environment follows </a:t>
            </a:r>
            <a:r>
              <a:rPr lang="en-GB" sz="1800" b="1" smtClean="0">
                <a:solidFill>
                  <a:srgbClr val="990000"/>
                </a:solidFill>
              </a:rPr>
              <a:t>Rice distribution</a:t>
            </a:r>
          </a:p>
          <a:p>
            <a:pPr marL="620713" lvl="1" indent="-228600">
              <a:lnSpc>
                <a:spcPct val="120000"/>
              </a:lnSpc>
              <a:buFontTx/>
              <a:buNone/>
            </a:pPr>
            <a:r>
              <a:rPr lang="en-GB" sz="1800" smtClean="0">
                <a:solidFill>
                  <a:srgbClr val="990000"/>
                </a:solidFill>
              </a:rPr>
              <a:t>	2) “</a:t>
            </a:r>
            <a:r>
              <a:rPr lang="en-GB" sz="1800" b="1" smtClean="0">
                <a:solidFill>
                  <a:srgbClr val="990000"/>
                </a:solidFill>
              </a:rPr>
              <a:t>Scintillation component</a:t>
            </a:r>
            <a:r>
              <a:rPr lang="en-GB" sz="1800" smtClean="0">
                <a:solidFill>
                  <a:srgbClr val="990000"/>
                </a:solidFill>
              </a:rPr>
              <a:t>” of GNSS signal has a spectrum similar to that of </a:t>
            </a:r>
            <a:r>
              <a:rPr lang="en-GB" sz="1800" b="1" smtClean="0">
                <a:solidFill>
                  <a:srgbClr val="990000"/>
                </a:solidFill>
              </a:rPr>
              <a:t>white noise passing through a 2</a:t>
            </a:r>
            <a:r>
              <a:rPr lang="en-GB" sz="1800" b="1" baseline="30000" smtClean="0">
                <a:solidFill>
                  <a:srgbClr val="990000"/>
                </a:solidFill>
              </a:rPr>
              <a:t>nd</a:t>
            </a:r>
            <a:r>
              <a:rPr lang="en-GB" sz="1800" b="1" smtClean="0">
                <a:solidFill>
                  <a:srgbClr val="990000"/>
                </a:solidFill>
              </a:rPr>
              <a:t> order low pass Butterworth filter.</a:t>
            </a:r>
            <a:endParaRPr lang="en-GB" sz="1800" smtClean="0">
              <a:solidFill>
                <a:srgbClr val="990000"/>
              </a:solidFill>
            </a:endParaRPr>
          </a:p>
          <a:p>
            <a:pPr marL="620713" lvl="1" indent="-228600">
              <a:lnSpc>
                <a:spcPct val="120000"/>
              </a:lnSpc>
              <a:buFontTx/>
              <a:buNone/>
            </a:pPr>
            <a:endParaRPr lang="en-GB" sz="1800" smtClean="0"/>
          </a:p>
          <a:p>
            <a:pPr marL="620713" lvl="1" indent="-228600">
              <a:buFontTx/>
              <a:buNone/>
            </a:pPr>
            <a:endParaRPr lang="en-GB" sz="1800" smtClean="0"/>
          </a:p>
        </p:txBody>
      </p:sp>
      <p:sp>
        <p:nvSpPr>
          <p:cNvPr id="30722" name="Title 1"/>
          <p:cNvSpPr>
            <a:spLocks/>
          </p:cNvSpPr>
          <p:nvPr/>
        </p:nvSpPr>
        <p:spPr bwMode="auto">
          <a:xfrm>
            <a:off x="107950" y="-171450"/>
            <a:ext cx="8382000" cy="1143000"/>
          </a:xfrm>
          <a:prstGeom prst="rect">
            <a:avLst/>
          </a:prstGeom>
          <a:noFill/>
          <a:ln w="9525">
            <a:noFill/>
            <a:miter lim="800000"/>
            <a:headEnd/>
            <a:tailEnd/>
          </a:ln>
        </p:spPr>
        <p:txBody>
          <a:bodyPr anchor="b"/>
          <a:lstStyle/>
          <a:p>
            <a:pPr eaLnBrk="0" hangingPunct="0"/>
            <a:r>
              <a:rPr lang="en-GB" sz="2800" b="1">
                <a:solidFill>
                  <a:srgbClr val="003366"/>
                </a:solidFill>
              </a:rPr>
              <a:t>Cornell Scintillation Model</a:t>
            </a: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4294967295"/>
          </p:nvPr>
        </p:nvSpPr>
        <p:spPr>
          <a:xfrm>
            <a:off x="0" y="836613"/>
            <a:ext cx="4643438" cy="4525962"/>
          </a:xfrm>
        </p:spPr>
        <p:txBody>
          <a:bodyPr/>
          <a:lstStyle/>
          <a:p>
            <a:pPr marL="365125" indent="-255588"/>
            <a:endParaRPr lang="en-GB" smtClean="0"/>
          </a:p>
          <a:p>
            <a:pPr marL="365125" indent="-255588"/>
            <a:endParaRPr lang="en-GB" smtClean="0"/>
          </a:p>
          <a:p>
            <a:pPr marL="365125" indent="-255588">
              <a:buFontTx/>
              <a:buNone/>
            </a:pPr>
            <a:endParaRPr lang="en-GB" smtClean="0"/>
          </a:p>
          <a:p>
            <a:pPr marL="365125" indent="-255588">
              <a:buFontTx/>
              <a:buNone/>
            </a:pPr>
            <a:endParaRPr lang="en-GB" smtClean="0"/>
          </a:p>
          <a:p>
            <a:pPr marL="620713" lvl="1" indent="-228600"/>
            <a:r>
              <a:rPr lang="en-GB" b="1" smtClean="0"/>
              <a:t>S</a:t>
            </a:r>
            <a:r>
              <a:rPr lang="en-GB" b="1" baseline="-25000" smtClean="0"/>
              <a:t>4</a:t>
            </a:r>
            <a:r>
              <a:rPr lang="en-GB" smtClean="0"/>
              <a:t> : </a:t>
            </a:r>
            <a:r>
              <a:rPr lang="en-GB" smtClean="0">
                <a:solidFill>
                  <a:srgbClr val="990000"/>
                </a:solidFill>
              </a:rPr>
              <a:t>stdev of received signal power normalized by average signal power</a:t>
            </a:r>
            <a:endParaRPr lang="en-GB" baseline="-25000" smtClean="0">
              <a:solidFill>
                <a:srgbClr val="990000"/>
              </a:solidFill>
            </a:endParaRPr>
          </a:p>
          <a:p>
            <a:pPr marL="620713" lvl="1" indent="-228600"/>
            <a:r>
              <a:rPr lang="en-GB" b="1" smtClean="0">
                <a:sym typeface="Symbol" pitchFamily="18" charset="2"/>
              </a:rPr>
              <a:t></a:t>
            </a:r>
            <a:r>
              <a:rPr lang="en-GB" b="1" baseline="-25000" smtClean="0">
                <a:sym typeface="Symbol" pitchFamily="18" charset="2"/>
              </a:rPr>
              <a:t>0</a:t>
            </a:r>
            <a:r>
              <a:rPr lang="en-GB" smtClean="0">
                <a:sym typeface="Symbol" pitchFamily="18" charset="2"/>
              </a:rPr>
              <a:t> : </a:t>
            </a:r>
            <a:r>
              <a:rPr lang="en-GB" smtClean="0">
                <a:solidFill>
                  <a:srgbClr val="990000"/>
                </a:solidFill>
                <a:sym typeface="Symbol" pitchFamily="18" charset="2"/>
              </a:rPr>
              <a:t>“” is the decorrelation time parameter such that at time </a:t>
            </a:r>
            <a:r>
              <a:rPr lang="en-GB" baseline="-25000" smtClean="0">
                <a:solidFill>
                  <a:srgbClr val="990000"/>
                </a:solidFill>
                <a:sym typeface="Symbol" pitchFamily="18" charset="2"/>
              </a:rPr>
              <a:t>0</a:t>
            </a:r>
            <a:r>
              <a:rPr lang="en-GB" smtClean="0">
                <a:solidFill>
                  <a:srgbClr val="990000"/>
                </a:solidFill>
                <a:sym typeface="Symbol" pitchFamily="18" charset="2"/>
              </a:rPr>
              <a:t> the autocorrelation function reduces to 1/e</a:t>
            </a:r>
            <a:r>
              <a:rPr lang="en-GB" baseline="30000" smtClean="0">
                <a:solidFill>
                  <a:srgbClr val="990000"/>
                </a:solidFill>
                <a:sym typeface="Symbol" pitchFamily="18" charset="2"/>
              </a:rPr>
              <a:t>th</a:t>
            </a:r>
            <a:r>
              <a:rPr lang="en-GB" smtClean="0">
                <a:solidFill>
                  <a:srgbClr val="990000"/>
                </a:solidFill>
                <a:sym typeface="Symbol" pitchFamily="18" charset="2"/>
              </a:rPr>
              <a:t> of its initial value</a:t>
            </a:r>
            <a:r>
              <a:rPr lang="en-GB" smtClean="0">
                <a:sym typeface="Symbol" pitchFamily="18" charset="2"/>
              </a:rPr>
              <a:t> </a:t>
            </a:r>
          </a:p>
          <a:p>
            <a:pPr marL="620713" lvl="1" indent="-228600">
              <a:buFontTx/>
              <a:buNone/>
            </a:pPr>
            <a:r>
              <a:rPr lang="en-GB" smtClean="0">
                <a:sym typeface="Symbol" pitchFamily="18" charset="2"/>
              </a:rPr>
              <a:t>  </a:t>
            </a:r>
          </a:p>
          <a:p>
            <a:pPr marL="620713" lvl="1" indent="-228600">
              <a:buFontTx/>
              <a:buNone/>
            </a:pPr>
            <a:r>
              <a:rPr lang="en-GB" smtClean="0">
                <a:sym typeface="Symbol" pitchFamily="18" charset="2"/>
              </a:rPr>
              <a:t>   e.g. high </a:t>
            </a:r>
            <a:r>
              <a:rPr lang="en-GB" smtClean="0"/>
              <a:t>S</a:t>
            </a:r>
            <a:r>
              <a:rPr lang="en-GB" baseline="-25000" smtClean="0"/>
              <a:t>4</a:t>
            </a:r>
            <a:r>
              <a:rPr lang="en-GB" smtClean="0"/>
              <a:t> </a:t>
            </a:r>
            <a:r>
              <a:rPr lang="en-GB" smtClean="0">
                <a:sym typeface="Symbol" pitchFamily="18" charset="2"/>
              </a:rPr>
              <a:t>and low </a:t>
            </a:r>
            <a:r>
              <a:rPr lang="en-GB" baseline="-25000" smtClean="0">
                <a:sym typeface="Symbol" pitchFamily="18" charset="2"/>
              </a:rPr>
              <a:t>0</a:t>
            </a:r>
            <a:r>
              <a:rPr lang="en-GB" smtClean="0">
                <a:sym typeface="Symbol" pitchFamily="18" charset="2"/>
              </a:rPr>
              <a:t> represent severe scintillation</a:t>
            </a:r>
          </a:p>
        </p:txBody>
      </p:sp>
      <p:pic>
        <p:nvPicPr>
          <p:cNvPr id="144388" name="Picture 2"/>
          <p:cNvPicPr>
            <a:picLocks noChangeAspect="1" noChangeArrowheads="1"/>
          </p:cNvPicPr>
          <p:nvPr/>
        </p:nvPicPr>
        <p:blipFill>
          <a:blip r:embed="rId3"/>
          <a:srcRect/>
          <a:stretch>
            <a:fillRect/>
          </a:stretch>
        </p:blipFill>
        <p:spPr bwMode="auto">
          <a:xfrm>
            <a:off x="4859338" y="2276475"/>
            <a:ext cx="4105275" cy="3606800"/>
          </a:xfrm>
          <a:prstGeom prst="rect">
            <a:avLst/>
          </a:prstGeom>
          <a:noFill/>
          <a:ln w="9525">
            <a:solidFill>
              <a:schemeClr val="tx1"/>
            </a:solidFill>
            <a:miter lim="800000"/>
            <a:headEnd/>
            <a:tailEnd/>
          </a:ln>
          <a:effectLst>
            <a:outerShdw dist="35921" dir="2700000" algn="ctr" rotWithShape="0">
              <a:srgbClr val="808080"/>
            </a:outerShdw>
          </a:effectLst>
        </p:spPr>
      </p:pic>
      <p:sp>
        <p:nvSpPr>
          <p:cNvPr id="32771" name="Title 1"/>
          <p:cNvSpPr>
            <a:spLocks/>
          </p:cNvSpPr>
          <p:nvPr/>
        </p:nvSpPr>
        <p:spPr bwMode="auto">
          <a:xfrm>
            <a:off x="107950" y="-171450"/>
            <a:ext cx="8382000" cy="1143000"/>
          </a:xfrm>
          <a:prstGeom prst="rect">
            <a:avLst/>
          </a:prstGeom>
          <a:noFill/>
          <a:ln w="9525">
            <a:noFill/>
            <a:miter lim="800000"/>
            <a:headEnd/>
            <a:tailEnd/>
          </a:ln>
        </p:spPr>
        <p:txBody>
          <a:bodyPr anchor="b"/>
          <a:lstStyle/>
          <a:p>
            <a:pPr eaLnBrk="0" hangingPunct="0"/>
            <a:r>
              <a:rPr lang="en-GB" sz="2800" b="1">
                <a:solidFill>
                  <a:srgbClr val="003366"/>
                </a:solidFill>
              </a:rPr>
              <a:t>Cornell Scintillation Model</a:t>
            </a:r>
          </a:p>
        </p:txBody>
      </p:sp>
      <p:sp>
        <p:nvSpPr>
          <p:cNvPr id="32772" name="Content Placeholder 1"/>
          <p:cNvSpPr>
            <a:spLocks/>
          </p:cNvSpPr>
          <p:nvPr/>
        </p:nvSpPr>
        <p:spPr bwMode="auto">
          <a:xfrm>
            <a:off x="323850" y="1557338"/>
            <a:ext cx="8569325" cy="4525962"/>
          </a:xfrm>
          <a:prstGeom prst="rect">
            <a:avLst/>
          </a:prstGeom>
          <a:noFill/>
          <a:ln w="9525">
            <a:noFill/>
            <a:miter lim="800000"/>
            <a:headEnd/>
            <a:tailEnd/>
          </a:ln>
        </p:spPr>
        <p:txBody>
          <a:bodyPr/>
          <a:lstStyle/>
          <a:p>
            <a:pPr marL="365125" indent="-1588" eaLnBrk="0" hangingPunct="0">
              <a:spcBef>
                <a:spcPct val="20000"/>
              </a:spcBef>
            </a:pPr>
            <a:r>
              <a:rPr lang="en-GB" sz="2400">
                <a:solidFill>
                  <a:srgbClr val="003366"/>
                </a:solidFill>
              </a:rPr>
              <a:t>CSM requires two inputs to define the severity of the scintillation :</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rgbClr val="00BFF3"/>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rgbClr val="00BFF3"/>
            </a:solidFill>
            <a:effectLst/>
            <a:latin typeface="Verdana"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2759</TotalTime>
  <Words>3135</Words>
  <Application>Microsoft PowerPoint</Application>
  <PresentationFormat>On-screen Show (4:3)</PresentationFormat>
  <Paragraphs>286</Paragraphs>
  <Slides>24</Slides>
  <Notes>18</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24</vt:i4>
      </vt:variant>
    </vt:vector>
  </HeadingPairs>
  <TitlesOfParts>
    <vt:vector size="32" baseType="lpstr">
      <vt:lpstr>Verdana</vt:lpstr>
      <vt:lpstr>Arial</vt:lpstr>
      <vt:lpstr>Calibri</vt:lpstr>
      <vt:lpstr>Symbol</vt:lpstr>
      <vt:lpstr>Wingdings 2</vt:lpstr>
      <vt:lpstr>Perpetua</vt:lpstr>
      <vt:lpstr>Californian FB</vt:lpstr>
      <vt:lpstr>Blank</vt:lpstr>
      <vt:lpstr> </vt:lpstr>
      <vt:lpstr>Ionospheric Diffractive  Effects on GNSS signals      </vt:lpstr>
      <vt:lpstr>Ionospheric Scintillation  Effects on GNSS receivers      </vt:lpstr>
      <vt:lpstr>Variance of the Signal  Tracking Loop Error</vt:lpstr>
      <vt:lpstr>Scintillation Study Strategy</vt:lpstr>
      <vt:lpstr>Scintillation Study Strategy</vt:lpstr>
      <vt:lpstr>Cornell Scintillation Model</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IESSG, The University of Nottingham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IESSG Template</dc:title>
  <dc:creator>Terry Moore</dc:creator>
  <cp:lastModifiedBy>IESSG Administrator</cp:lastModifiedBy>
  <cp:revision>339</cp:revision>
  <cp:lastPrinted>2010-09-06T15:33:36Z</cp:lastPrinted>
  <dcterms:created xsi:type="dcterms:W3CDTF">2003-03-31T12:37:15Z</dcterms:created>
  <dcterms:modified xsi:type="dcterms:W3CDTF">2010-09-19T23:38:32Z</dcterms:modified>
</cp:coreProperties>
</file>