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993" r:id="rId3"/>
  </p:sldMasterIdLst>
  <p:notesMasterIdLst>
    <p:notesMasterId r:id="rId36"/>
  </p:notesMasterIdLst>
  <p:sldIdLst>
    <p:sldId id="289" r:id="rId4"/>
    <p:sldId id="529" r:id="rId5"/>
    <p:sldId id="532" r:id="rId6"/>
    <p:sldId id="539" r:id="rId7"/>
    <p:sldId id="540" r:id="rId8"/>
    <p:sldId id="541" r:id="rId9"/>
    <p:sldId id="542" r:id="rId10"/>
    <p:sldId id="543" r:id="rId11"/>
    <p:sldId id="533" r:id="rId12"/>
    <p:sldId id="555" r:id="rId13"/>
    <p:sldId id="563" r:id="rId14"/>
    <p:sldId id="564" r:id="rId15"/>
    <p:sldId id="565" r:id="rId16"/>
    <p:sldId id="547" r:id="rId17"/>
    <p:sldId id="554" r:id="rId18"/>
    <p:sldId id="550" r:id="rId19"/>
    <p:sldId id="553" r:id="rId20"/>
    <p:sldId id="551" r:id="rId21"/>
    <p:sldId id="562" r:id="rId22"/>
    <p:sldId id="556" r:id="rId23"/>
    <p:sldId id="557" r:id="rId24"/>
    <p:sldId id="559" r:id="rId25"/>
    <p:sldId id="560" r:id="rId26"/>
    <p:sldId id="561" r:id="rId27"/>
    <p:sldId id="566" r:id="rId28"/>
    <p:sldId id="567" r:id="rId29"/>
    <p:sldId id="535" r:id="rId30"/>
    <p:sldId id="536" r:id="rId31"/>
    <p:sldId id="569" r:id="rId32"/>
    <p:sldId id="570" r:id="rId33"/>
    <p:sldId id="534" r:id="rId34"/>
    <p:sldId id="392" r:id="rId35"/>
  </p:sldIdLst>
  <p:sldSz cx="9144000" cy="6858000" type="screen4x3"/>
  <p:notesSz cx="6950075" cy="9167813"/>
  <p:defaultTextStyle>
    <a:defPPr>
      <a:defRPr lang="en-US"/>
    </a:defPPr>
    <a:lvl1pPr marL="0" algn="l" defTabSz="90916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4581" algn="l" defTabSz="90916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9167" algn="l" defTabSz="90916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3754" algn="l" defTabSz="90916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8338" algn="l" defTabSz="90916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2914" algn="l" defTabSz="90916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7496" algn="l" defTabSz="90916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2082" algn="l" defTabSz="90916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6662" algn="l" defTabSz="90916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848484"/>
    <a:srgbClr val="779DCB"/>
    <a:srgbClr val="8AABD2"/>
    <a:srgbClr val="6792C5"/>
    <a:srgbClr val="588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400" autoAdjust="0"/>
  </p:normalViewPr>
  <p:slideViewPr>
    <p:cSldViewPr snapToGrid="0">
      <p:cViewPr varScale="1">
        <p:scale>
          <a:sx n="99" d="100"/>
          <a:sy n="99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58391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58391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r">
              <a:defRPr sz="1200"/>
            </a:lvl1pPr>
          </a:lstStyle>
          <a:p>
            <a:fld id="{A4B80987-955D-4857-80D0-4E6258754661}" type="datetimeFigureOut">
              <a:rPr lang="en-US" smtClean="0"/>
              <a:pPr/>
              <a:t>6/9/2015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87388"/>
            <a:ext cx="4584700" cy="3438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8" tIns="46049" rIns="92098" bIns="460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54711"/>
            <a:ext cx="5560060" cy="4125516"/>
          </a:xfrm>
          <a:prstGeom prst="rect">
            <a:avLst/>
          </a:prstGeom>
        </p:spPr>
        <p:txBody>
          <a:bodyPr vert="horz" lIns="92098" tIns="46049" rIns="92098" bIns="460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07831"/>
            <a:ext cx="3011699" cy="458391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07831"/>
            <a:ext cx="3011699" cy="458391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r">
              <a:defRPr sz="1200"/>
            </a:lvl1pPr>
          </a:lstStyle>
          <a:p>
            <a:fld id="{1B55CAA6-751C-41AF-8508-9D212547EE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18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9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581" algn="l" defTabSz="909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9167" algn="l" defTabSz="909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3754" algn="l" defTabSz="909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8338" algn="l" defTabSz="909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2914" algn="l" defTabSz="909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7496" algn="l" defTabSz="909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2082" algn="l" defTabSz="909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6662" algn="l" defTabSz="909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tif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8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2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7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2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6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/>
              <a:pPr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/>
              <a:pPr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49" y="274638"/>
            <a:ext cx="20574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49" y="274638"/>
            <a:ext cx="6019801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/>
              <a:pPr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86201"/>
            <a:ext cx="9144000" cy="762000"/>
          </a:xfrm>
        </p:spPr>
        <p:txBody>
          <a:bodyPr>
            <a:normAutofit/>
          </a:bodyPr>
          <a:lstStyle>
            <a:lvl1pPr algn="ctr">
              <a:defRPr lang="en-US" sz="3500" b="1" baseline="0" dirty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648199"/>
            <a:ext cx="9144000" cy="2209801"/>
          </a:xfrm>
        </p:spPr>
        <p:txBody>
          <a:bodyPr>
            <a:normAutofit/>
          </a:bodyPr>
          <a:lstStyle>
            <a:lvl1pPr marL="0" indent="0" algn="ctr">
              <a:buNone/>
              <a:defRPr sz="2200" baseline="0">
                <a:solidFill>
                  <a:schemeClr val="tx1">
                    <a:tint val="75000"/>
                  </a:schemeClr>
                </a:solidFill>
                <a:latin typeface="Garamond" pitchFamily="18" charset="0"/>
              </a:defRPr>
            </a:lvl1pPr>
            <a:lvl2pPr marL="454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8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2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7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2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6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TRL_Full_BlackOnly.t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6208775"/>
            <a:ext cx="1905001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49" y="1600202"/>
            <a:ext cx="8153401" cy="449579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reeform 7"/>
          <p:cNvSpPr>
            <a:spLocks noChangeArrowheads="1"/>
          </p:cNvSpPr>
          <p:nvPr userDrawn="1"/>
        </p:nvSpPr>
        <p:spPr bwMode="auto">
          <a:xfrm>
            <a:off x="381001" y="228599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CC5300"/>
            </a:solidFill>
            <a:prstDash val="solid"/>
            <a:miter lim="800000"/>
            <a:headEnd/>
            <a:tailEnd/>
          </a:ln>
        </p:spPr>
        <p:txBody>
          <a:bodyPr lIns="90920" tIns="45462" rIns="90920" bIns="45462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8"/>
          <p:cNvSpPr>
            <a:spLocks noChangeShapeType="1"/>
          </p:cNvSpPr>
          <p:nvPr userDrawn="1"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rgbClr val="CC5300"/>
            </a:solidFill>
            <a:round/>
            <a:headEnd/>
            <a:tailEnd/>
          </a:ln>
          <a:effectLst/>
        </p:spPr>
        <p:txBody>
          <a:bodyPr lIns="90920" tIns="45462" rIns="90920" bIns="45462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7875" y="6324646"/>
            <a:ext cx="3025775" cy="4603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11" name="Picture 10" descr="wncg_horz_b_bw.ti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1" y="6191759"/>
            <a:ext cx="2438400" cy="62587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9088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5040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238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5868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720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0040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/>
              <a:pPr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0043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6193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4554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87843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986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47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5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9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3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83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29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74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20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66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/>
              <a:pPr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1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600201"/>
            <a:ext cx="4038601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/>
              <a:pPr/>
              <a:t>6/9/2015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81" indent="0">
              <a:buNone/>
              <a:defRPr sz="2000" b="1"/>
            </a:lvl2pPr>
            <a:lvl3pPr marL="909167" indent="0">
              <a:buNone/>
              <a:defRPr sz="1800" b="1"/>
            </a:lvl3pPr>
            <a:lvl4pPr marL="1363754" indent="0">
              <a:buNone/>
              <a:defRPr sz="1600" b="1"/>
            </a:lvl4pPr>
            <a:lvl5pPr marL="1818338" indent="0">
              <a:buNone/>
              <a:defRPr sz="1600" b="1"/>
            </a:lvl5pPr>
            <a:lvl6pPr marL="2272914" indent="0">
              <a:buNone/>
              <a:defRPr sz="1600" b="1"/>
            </a:lvl6pPr>
            <a:lvl7pPr marL="2727496" indent="0">
              <a:buNone/>
              <a:defRPr sz="1600" b="1"/>
            </a:lvl7pPr>
            <a:lvl8pPr marL="3182082" indent="0">
              <a:buNone/>
              <a:defRPr sz="1600" b="1"/>
            </a:lvl8pPr>
            <a:lvl9pPr marL="36366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81" indent="0">
              <a:buNone/>
              <a:defRPr sz="2000" b="1"/>
            </a:lvl2pPr>
            <a:lvl3pPr marL="909167" indent="0">
              <a:buNone/>
              <a:defRPr sz="1800" b="1"/>
            </a:lvl3pPr>
            <a:lvl4pPr marL="1363754" indent="0">
              <a:buNone/>
              <a:defRPr sz="1600" b="1"/>
            </a:lvl4pPr>
            <a:lvl5pPr marL="1818338" indent="0">
              <a:buNone/>
              <a:defRPr sz="1600" b="1"/>
            </a:lvl5pPr>
            <a:lvl6pPr marL="2272914" indent="0">
              <a:buNone/>
              <a:defRPr sz="1600" b="1"/>
            </a:lvl6pPr>
            <a:lvl7pPr marL="2727496" indent="0">
              <a:buNone/>
              <a:defRPr sz="1600" b="1"/>
            </a:lvl7pPr>
            <a:lvl8pPr marL="3182082" indent="0">
              <a:buNone/>
              <a:defRPr sz="1600" b="1"/>
            </a:lvl8pPr>
            <a:lvl9pPr marL="36366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/>
              <a:pPr/>
              <a:t>6/9/2015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/>
              <a:pPr/>
              <a:t>6/9/2015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/>
              <a:pPr/>
              <a:t>6/9/2015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5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49" y="273050"/>
            <a:ext cx="5111751" cy="585311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5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581" indent="0">
              <a:buNone/>
              <a:defRPr sz="1200"/>
            </a:lvl2pPr>
            <a:lvl3pPr marL="909167" indent="0">
              <a:buNone/>
              <a:defRPr sz="1000"/>
            </a:lvl3pPr>
            <a:lvl4pPr marL="1363754" indent="0">
              <a:buNone/>
              <a:defRPr sz="900"/>
            </a:lvl4pPr>
            <a:lvl5pPr marL="1818338" indent="0">
              <a:buNone/>
              <a:defRPr sz="900"/>
            </a:lvl5pPr>
            <a:lvl6pPr marL="2272914" indent="0">
              <a:buNone/>
              <a:defRPr sz="900"/>
            </a:lvl6pPr>
            <a:lvl7pPr marL="2727496" indent="0">
              <a:buNone/>
              <a:defRPr sz="900"/>
            </a:lvl7pPr>
            <a:lvl8pPr marL="3182082" indent="0">
              <a:buNone/>
              <a:defRPr sz="900"/>
            </a:lvl8pPr>
            <a:lvl9pPr marL="36366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/>
              <a:pPr/>
              <a:t>6/9/2015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7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7" y="612774"/>
            <a:ext cx="5486400" cy="4114800"/>
          </a:xfrm>
        </p:spPr>
        <p:txBody>
          <a:bodyPr/>
          <a:lstStyle>
            <a:lvl1pPr marL="0" indent="0">
              <a:buNone/>
              <a:defRPr sz="3100"/>
            </a:lvl1pPr>
            <a:lvl2pPr marL="454581" indent="0">
              <a:buNone/>
              <a:defRPr sz="2800"/>
            </a:lvl2pPr>
            <a:lvl3pPr marL="909167" indent="0">
              <a:buNone/>
              <a:defRPr sz="2400"/>
            </a:lvl3pPr>
            <a:lvl4pPr marL="1363754" indent="0">
              <a:buNone/>
              <a:defRPr sz="2000"/>
            </a:lvl4pPr>
            <a:lvl5pPr marL="1818338" indent="0">
              <a:buNone/>
              <a:defRPr sz="2000"/>
            </a:lvl5pPr>
            <a:lvl6pPr marL="2272914" indent="0">
              <a:buNone/>
              <a:defRPr sz="2000"/>
            </a:lvl6pPr>
            <a:lvl7pPr marL="2727496" indent="0">
              <a:buNone/>
              <a:defRPr sz="2000"/>
            </a:lvl7pPr>
            <a:lvl8pPr marL="3182082" indent="0">
              <a:buNone/>
              <a:defRPr sz="2000"/>
            </a:lvl8pPr>
            <a:lvl9pPr marL="363666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7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581" indent="0">
              <a:buNone/>
              <a:defRPr sz="1200"/>
            </a:lvl2pPr>
            <a:lvl3pPr marL="909167" indent="0">
              <a:buNone/>
              <a:defRPr sz="1000"/>
            </a:lvl3pPr>
            <a:lvl4pPr marL="1363754" indent="0">
              <a:buNone/>
              <a:defRPr sz="900"/>
            </a:lvl4pPr>
            <a:lvl5pPr marL="1818338" indent="0">
              <a:buNone/>
              <a:defRPr sz="900"/>
            </a:lvl5pPr>
            <a:lvl6pPr marL="2272914" indent="0">
              <a:buNone/>
              <a:defRPr sz="900"/>
            </a:lvl6pPr>
            <a:lvl7pPr marL="2727496" indent="0">
              <a:buNone/>
              <a:defRPr sz="900"/>
            </a:lvl7pPr>
            <a:lvl8pPr marL="3182082" indent="0">
              <a:buNone/>
              <a:defRPr sz="900"/>
            </a:lvl8pPr>
            <a:lvl9pPr marL="36366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/>
              <a:pPr/>
              <a:t>6/9/2015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1143000"/>
          </a:xfrm>
          <a:prstGeom prst="rect">
            <a:avLst/>
          </a:prstGeom>
        </p:spPr>
        <p:txBody>
          <a:bodyPr vert="horz" lIns="90920" tIns="45462" rIns="90920" bIns="454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0920" tIns="45462" rIns="90920" bIns="454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0920" tIns="45462" rIns="90920" bIns="4546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B3980-8AB2-4677-B419-2514AD779D88}" type="datetimeFigureOut">
              <a:rPr lang="en-US" smtClean="0"/>
              <a:pPr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 vert="horz" lIns="90920" tIns="45462" rIns="90920" bIns="4546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0920" tIns="45462" rIns="90920" bIns="4546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09167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933" indent="-340933" algn="l" defTabSz="909167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38703" indent="-284113" algn="l" defTabSz="90916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452" indent="-227290" algn="l" defTabSz="90916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038" indent="-227290" algn="l" defTabSz="90916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5623" indent="-227290" algn="l" defTabSz="90916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0206" indent="-227290" algn="l" defTabSz="9091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4789" indent="-227290" algn="l" defTabSz="9091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9375" indent="-227290" algn="l" defTabSz="9091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3955" indent="-227290" algn="l" defTabSz="9091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581" algn="l" defTabSz="909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167" algn="l" defTabSz="909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754" algn="l" defTabSz="909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338" algn="l" defTabSz="909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914" algn="l" defTabSz="909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496" algn="l" defTabSz="909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082" algn="l" defTabSz="909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662" algn="l" defTabSz="909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4"/>
            <a:ext cx="8229600" cy="113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20" tIns="45462" rIns="90920" bIns="454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20" tIns="45462" rIns="90920" bIns="454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5pPr>
      <a:lvl6pPr marL="454581" algn="l" rtl="0" fontAlgn="base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6pPr>
      <a:lvl7pPr marL="909167" algn="l" rtl="0" fontAlgn="base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7pPr>
      <a:lvl8pPr marL="1363754" algn="l" rtl="0" fontAlgn="base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8pPr>
      <a:lvl9pPr marL="1818338" algn="l" rtl="0" fontAlgn="base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9pPr>
    </p:titleStyle>
    <p:bodyStyle>
      <a:lvl1pPr marL="340933" indent="-340933" algn="l" rtl="0" eaLnBrk="0" fontAlgn="base" hangingPunct="0">
        <a:spcBef>
          <a:spcPct val="20000"/>
        </a:spcBef>
        <a:spcAft>
          <a:spcPct val="0"/>
        </a:spcAft>
        <a:buClr>
          <a:srgbClr val="CC5300"/>
        </a:buClr>
        <a:buSzPct val="120000"/>
        <a:buFont typeface="Wingdings" pitchFamily="2" charset="2"/>
        <a:buChar char="§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6089" indent="-323566" algn="l" rtl="0" eaLnBrk="0" fontAlgn="base" hangingPunct="0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Ø"/>
        <a:defRPr sz="2600">
          <a:solidFill>
            <a:schemeClr val="tx1"/>
          </a:solidFill>
          <a:latin typeface="+mn-lt"/>
          <a:cs typeface="+mn-cs"/>
        </a:defRPr>
      </a:lvl2pPr>
      <a:lvl3pPr marL="1016496" indent="-348810" algn="l" rtl="0" eaLnBrk="0" fontAlgn="base" hangingPunct="0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§"/>
        <a:defRPr sz="2200">
          <a:solidFill>
            <a:schemeClr val="tx1"/>
          </a:solidFill>
          <a:latin typeface="+mn-lt"/>
          <a:cs typeface="+mn-cs"/>
        </a:defRPr>
      </a:lvl3pPr>
      <a:lvl4pPr marL="1332184" indent="-314115" algn="l" rtl="0" eaLnBrk="0" fontAlgn="base" hangingPunct="0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1671533" indent="-337783" algn="l" rtl="0" eaLnBrk="0" fontAlgn="base" hangingPunct="0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26119" indent="-337783" algn="l" rtl="0" fontAlgn="base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80709" indent="-337783" algn="l" rtl="0" fontAlgn="base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35291" indent="-337783" algn="l" rtl="0" fontAlgn="base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489870" indent="-337783" algn="l" rtl="0" fontAlgn="base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09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581" algn="l" defTabSz="909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167" algn="l" defTabSz="909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754" algn="l" defTabSz="909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338" algn="l" defTabSz="909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914" algn="l" defTabSz="909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496" algn="l" defTabSz="909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082" algn="l" defTabSz="909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662" algn="l" defTabSz="909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1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8600" y="3561338"/>
            <a:ext cx="9601200" cy="1222408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3200" dirty="0" smtClean="0">
                <a:latin typeface="Calibri" pitchFamily="34" charset="0"/>
              </a:rPr>
              <a:t>Toughening Techniques for GPS Receivers: </a:t>
            </a:r>
            <a:r>
              <a:rPr lang="en-US" sz="3200" dirty="0" smtClean="0">
                <a:latin typeface="Calibri" pitchFamily="34" charset="0"/>
              </a:rPr>
              <a:t/>
            </a:r>
            <a:br>
              <a:rPr lang="en-US" sz="3200" dirty="0" smtClean="0">
                <a:latin typeface="Calibri" pitchFamily="34" charset="0"/>
              </a:rPr>
            </a:br>
            <a:r>
              <a:rPr lang="en-US" sz="3200" i="1" dirty="0" smtClean="0">
                <a:latin typeface="Calibri" pitchFamily="34" charset="0"/>
              </a:rPr>
              <a:t>Navigation Message Authentication</a:t>
            </a:r>
            <a:r>
              <a:rPr lang="en-US" sz="2400" dirty="0" smtClean="0">
                <a:latin typeface="Calibri" pitchFamily="34" charset="0"/>
              </a:rPr>
              <a:t/>
            </a:r>
            <a:br>
              <a:rPr lang="en-US" sz="2400" dirty="0" smtClean="0">
                <a:latin typeface="Calibri" pitchFamily="34" charset="0"/>
              </a:rPr>
            </a:br>
            <a:endParaRPr lang="en-US" sz="2000" dirty="0">
              <a:latin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83959"/>
            <a:ext cx="9144000" cy="2362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Todd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Humphreys 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|  Aerospace Engineering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The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University of Texas at Austin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PNT Advisory Board 15</a:t>
            </a:r>
            <a:r>
              <a:rPr lang="en-US" sz="1400" baseline="30000" dirty="0" smtClean="0">
                <a:solidFill>
                  <a:schemeClr val="bg1"/>
                </a:solidFill>
                <a:latin typeface="Calibri" pitchFamily="34" charset="0"/>
              </a:rPr>
              <a:t>th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 Meeting 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| 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June 11, 2015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" y="373453"/>
            <a:ext cx="8988329" cy="609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849" y="19539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249" y="34153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649" y="377948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849" y="6010938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849" y="707416"/>
            <a:ext cx="1417068" cy="457240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requires SIS modification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8946" y="4860764"/>
            <a:ext cx="752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------------------------------ </a:t>
            </a:r>
            <a:r>
              <a:rPr lang="en-US" dirty="0" smtClean="0">
                <a:solidFill>
                  <a:prstClr val="black"/>
                </a:solidFill>
              </a:rPr>
              <a:t>requires platform motion --------------------------------------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2668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" y="373453"/>
            <a:ext cx="8988329" cy="609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849" y="19539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3249" y="34153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649" y="377948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849" y="6010938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849" y="707416"/>
            <a:ext cx="1417068" cy="457240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requires SIS modification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8946" y="4860764"/>
            <a:ext cx="752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------------------------------ </a:t>
            </a:r>
            <a:r>
              <a:rPr lang="en-US" dirty="0" smtClean="0"/>
              <a:t>requires platform motion --------------------------------------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91917" y="714615"/>
            <a:ext cx="1713296" cy="486114"/>
          </a:xfrm>
          <a:prstGeom prst="rect">
            <a:avLst/>
          </a:prstGeom>
          <a:solidFill>
            <a:schemeClr val="accent3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91917" y="1198344"/>
            <a:ext cx="7571260" cy="526982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47266" y="4508984"/>
            <a:ext cx="5718732" cy="1015142"/>
          </a:xfrm>
          <a:prstGeom prst="rect">
            <a:avLst/>
          </a:prstGeom>
          <a:solidFill>
            <a:schemeClr val="accent3"/>
          </a:solidFill>
        </p:spPr>
        <p:txBody>
          <a:bodyPr wrap="square" lIns="90920" tIns="45462" rIns="90920" bIns="45462">
            <a:spAutoFit/>
          </a:bodyPr>
          <a:lstStyle/>
          <a:p>
            <a:r>
              <a:rPr lang="en-US" sz="2000" dirty="0"/>
              <a:t>I</a:t>
            </a:r>
            <a:r>
              <a:rPr lang="en-US" sz="2000" dirty="0" smtClean="0"/>
              <a:t>nexpensive (&lt; $5k) COTS signal simulator/record-and-replay devices enable low-cost unsynchronized spoofing and </a:t>
            </a:r>
            <a:r>
              <a:rPr lang="en-US" sz="2000" dirty="0" err="1" smtClean="0"/>
              <a:t>meaconing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20484" name="Picture 4" descr="Labsat3-GPS-Simul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873" y="2021306"/>
            <a:ext cx="619125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3168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" y="373453"/>
            <a:ext cx="8988329" cy="609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849" y="19539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3249" y="34153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649" y="377948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849" y="6010938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849" y="707416"/>
            <a:ext cx="1417068" cy="457240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requires SIS modification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8946" y="4860764"/>
            <a:ext cx="752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------------------------------ </a:t>
            </a:r>
            <a:r>
              <a:rPr lang="en-US" dirty="0" smtClean="0"/>
              <a:t>requires platform motion --------------------------------------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01542" y="1207969"/>
            <a:ext cx="7571260" cy="526982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03670" y="4607025"/>
            <a:ext cx="7190071" cy="1630695"/>
          </a:xfrm>
          <a:prstGeom prst="rect">
            <a:avLst/>
          </a:prstGeom>
          <a:solidFill>
            <a:schemeClr val="accent3"/>
          </a:solidFill>
        </p:spPr>
        <p:txBody>
          <a:bodyPr wrap="square" lIns="90920" tIns="45462" rIns="90920" bIns="45462">
            <a:spAutoFit/>
          </a:bodyPr>
          <a:lstStyle/>
          <a:p>
            <a:r>
              <a:rPr lang="en-US" sz="2000" dirty="0" smtClean="0"/>
              <a:t>Synchronized (d &lt; 100 ns) </a:t>
            </a:r>
            <a:r>
              <a:rPr lang="en-US" sz="2000" dirty="0" err="1" smtClean="0"/>
              <a:t>meaconing</a:t>
            </a:r>
            <a:r>
              <a:rPr lang="en-US" sz="2000" dirty="0" smtClean="0"/>
              <a:t> possible with a simple setup: </a:t>
            </a:r>
            <a:r>
              <a:rPr lang="en-US" sz="2000" dirty="0" err="1" smtClean="0"/>
              <a:t>rx</a:t>
            </a:r>
            <a:r>
              <a:rPr lang="en-US" sz="2000" dirty="0" smtClean="0"/>
              <a:t> antenna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en-US" sz="2000" dirty="0" smtClean="0"/>
              <a:t> amplifier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en-US" sz="2000" dirty="0" smtClean="0"/>
              <a:t> </a:t>
            </a:r>
            <a:r>
              <a:rPr lang="en-US" sz="2000" dirty="0" err="1" smtClean="0"/>
              <a:t>tx</a:t>
            </a:r>
            <a:r>
              <a:rPr lang="en-US" sz="2000" dirty="0" smtClean="0"/>
              <a:t> antenna</a:t>
            </a:r>
          </a:p>
          <a:p>
            <a:endParaRPr lang="en-US" sz="2000" dirty="0" smtClean="0"/>
          </a:p>
          <a:p>
            <a:r>
              <a:rPr lang="en-US" sz="2000" dirty="0" smtClean="0"/>
              <a:t>Variable delay requires: </a:t>
            </a:r>
          </a:p>
          <a:p>
            <a:r>
              <a:rPr lang="en-US" sz="2000" dirty="0" err="1" smtClean="0"/>
              <a:t>downconversion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en-US" sz="2000" dirty="0" smtClean="0"/>
              <a:t> A2D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en-US" sz="2000" dirty="0" smtClean="0"/>
              <a:t> FPGA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en-US" sz="2000" dirty="0" smtClean="0"/>
              <a:t> D2A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en-US" sz="2000" dirty="0" smtClean="0"/>
              <a:t> </a:t>
            </a:r>
            <a:r>
              <a:rPr lang="en-US" sz="2000" dirty="0" err="1" smtClean="0"/>
              <a:t>upconversion</a:t>
            </a:r>
            <a:r>
              <a:rPr lang="en-US" sz="2000" dirty="0" smtClean="0"/>
              <a:t>     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3214836" y="714615"/>
            <a:ext cx="1155033" cy="486114"/>
          </a:xfrm>
          <a:prstGeom prst="rect">
            <a:avLst/>
          </a:prstGeom>
          <a:solidFill>
            <a:schemeClr val="accent3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267" y="1404386"/>
            <a:ext cx="57150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0937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" y="373453"/>
            <a:ext cx="8988329" cy="609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501542" y="1207969"/>
            <a:ext cx="7571260" cy="526982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4849" y="19539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3249" y="34153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649" y="377948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849" y="6010938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849" y="707416"/>
            <a:ext cx="1417068" cy="457240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requires SIS modification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8946" y="4860764"/>
            <a:ext cx="752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------------------------------ </a:t>
            </a:r>
            <a:r>
              <a:rPr lang="en-US" dirty="0" smtClean="0"/>
              <a:t>requires platform motion --------------------------------------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703670" y="4607025"/>
            <a:ext cx="7190071" cy="1630695"/>
          </a:xfrm>
          <a:prstGeom prst="rect">
            <a:avLst/>
          </a:prstGeom>
          <a:solidFill>
            <a:schemeClr val="accent3"/>
          </a:solidFill>
        </p:spPr>
        <p:txBody>
          <a:bodyPr wrap="square" lIns="90920" tIns="45462" rIns="90920" bIns="45462">
            <a:spAutoFit/>
          </a:bodyPr>
          <a:lstStyle/>
          <a:p>
            <a:r>
              <a:rPr lang="en-US" sz="2000" dirty="0" smtClean="0"/>
              <a:t>Synchronized (d &lt; 100 ns) </a:t>
            </a:r>
            <a:r>
              <a:rPr lang="en-US" sz="2000" dirty="0" err="1" smtClean="0"/>
              <a:t>meaconing</a:t>
            </a:r>
            <a:r>
              <a:rPr lang="en-US" sz="2000" dirty="0" smtClean="0"/>
              <a:t> possible with a simple setup: </a:t>
            </a:r>
            <a:r>
              <a:rPr lang="en-US" sz="2000" dirty="0" err="1" smtClean="0"/>
              <a:t>rx</a:t>
            </a:r>
            <a:r>
              <a:rPr lang="en-US" sz="2000" dirty="0" smtClean="0"/>
              <a:t> antenna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en-US" sz="2000" dirty="0" smtClean="0"/>
              <a:t> amplifier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en-US" sz="2000" dirty="0" smtClean="0"/>
              <a:t> </a:t>
            </a:r>
            <a:r>
              <a:rPr lang="en-US" sz="2000" dirty="0" err="1" smtClean="0"/>
              <a:t>tx</a:t>
            </a:r>
            <a:r>
              <a:rPr lang="en-US" sz="2000" dirty="0" smtClean="0"/>
              <a:t> antenna</a:t>
            </a:r>
          </a:p>
          <a:p>
            <a:endParaRPr lang="en-US" sz="2000" dirty="0" smtClean="0"/>
          </a:p>
          <a:p>
            <a:r>
              <a:rPr lang="en-US" sz="2000" dirty="0" smtClean="0"/>
              <a:t>Variable delay requires: </a:t>
            </a:r>
          </a:p>
          <a:p>
            <a:r>
              <a:rPr lang="en-US" sz="2000" dirty="0" err="1" smtClean="0"/>
              <a:t>downconversion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en-US" sz="2000" dirty="0" smtClean="0"/>
              <a:t> A2D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en-US" sz="2000" dirty="0" smtClean="0"/>
              <a:t> FPGA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en-US" sz="2000" dirty="0" smtClean="0"/>
              <a:t> D2A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en-US" sz="2000" dirty="0" smtClean="0"/>
              <a:t> </a:t>
            </a:r>
            <a:r>
              <a:rPr lang="en-US" sz="2000" dirty="0" err="1" smtClean="0"/>
              <a:t>upconversion</a:t>
            </a:r>
            <a:r>
              <a:rPr lang="en-US" sz="2000" dirty="0" smtClean="0"/>
              <a:t>     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3214836" y="714615"/>
            <a:ext cx="1155033" cy="486114"/>
          </a:xfrm>
          <a:prstGeom prst="rect">
            <a:avLst/>
          </a:prstGeom>
          <a:solidFill>
            <a:schemeClr val="accent3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267" y="1404386"/>
            <a:ext cx="57150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268" y="1404385"/>
            <a:ext cx="57150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184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" y="373453"/>
            <a:ext cx="8988329" cy="609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849" y="19539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3249" y="34153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649" y="377948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849" y="6010938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849" y="707416"/>
            <a:ext cx="1417068" cy="457240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requires SIS modification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8946" y="4860764"/>
            <a:ext cx="752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------------------------------ </a:t>
            </a:r>
            <a:r>
              <a:rPr lang="en-US" dirty="0" smtClean="0"/>
              <a:t>requires platform motion --------------------------------------</a:t>
            </a:r>
            <a:endParaRPr lang="en-US" dirty="0"/>
          </a:p>
        </p:txBody>
      </p:sp>
      <p:pic>
        <p:nvPicPr>
          <p:cNvPr id="6146" name="Picture 2" descr="C:\Users\todd\Documents\research\navsec\pics\inside_the_spoofer.jpg"/>
          <p:cNvPicPr>
            <a:picLocks noChangeAspect="1" noChangeArrowheads="1"/>
          </p:cNvPicPr>
          <p:nvPr/>
        </p:nvPicPr>
        <p:blipFill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0417" y="1232474"/>
            <a:ext cx="7571260" cy="5226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768764" y="3870336"/>
            <a:ext cx="3240477" cy="1630695"/>
          </a:xfrm>
          <a:prstGeom prst="rect">
            <a:avLst/>
          </a:prstGeom>
          <a:solidFill>
            <a:schemeClr val="accent3"/>
          </a:solidFill>
        </p:spPr>
        <p:txBody>
          <a:bodyPr wrap="square" lIns="90920" tIns="45462" rIns="90920" bIns="45462">
            <a:spAutoFit/>
          </a:bodyPr>
          <a:lstStyle/>
          <a:p>
            <a:r>
              <a:rPr lang="en-US" sz="2000" dirty="0" smtClean="0"/>
              <a:t>&lt;10 ns code phase alignment</a:t>
            </a:r>
          </a:p>
          <a:p>
            <a:r>
              <a:rPr lang="en-US" sz="2000" dirty="0" smtClean="0"/>
              <a:t>data bit prediction</a:t>
            </a:r>
          </a:p>
          <a:p>
            <a:r>
              <a:rPr lang="en-US" sz="2000" dirty="0" smtClean="0"/>
              <a:t>carrier frequency locking</a:t>
            </a:r>
          </a:p>
          <a:p>
            <a:r>
              <a:rPr lang="en-US" sz="2000" dirty="0" smtClean="0"/>
              <a:t>31 dB output power range</a:t>
            </a:r>
          </a:p>
          <a:p>
            <a:r>
              <a:rPr lang="en-US" sz="2000" dirty="0" smtClean="0"/>
              <a:t>C/N0 matching 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4379496" y="707416"/>
            <a:ext cx="721893" cy="486114"/>
          </a:xfrm>
          <a:prstGeom prst="rect">
            <a:avLst/>
          </a:prstGeom>
          <a:solidFill>
            <a:schemeClr val="accent3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332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" y="373453"/>
            <a:ext cx="8988329" cy="609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849" y="19539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3249" y="34153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649" y="377948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849" y="6010938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849" y="707416"/>
            <a:ext cx="1417068" cy="457240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requires SIS modification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8946" y="4860764"/>
            <a:ext cx="752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------------------------------ </a:t>
            </a:r>
            <a:r>
              <a:rPr lang="en-US" dirty="0" smtClean="0"/>
              <a:t>requires platform motion --------------------------------------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417" y="1222406"/>
            <a:ext cx="7518520" cy="5245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287498" y="2619049"/>
            <a:ext cx="3163480" cy="707365"/>
          </a:xfrm>
          <a:prstGeom prst="rect">
            <a:avLst/>
          </a:prstGeom>
          <a:solidFill>
            <a:schemeClr val="accent3"/>
          </a:solidFill>
        </p:spPr>
        <p:txBody>
          <a:bodyPr wrap="square" lIns="90920" tIns="45462" rIns="90920" bIns="45462">
            <a:spAutoFit/>
          </a:bodyPr>
          <a:lstStyle/>
          <a:p>
            <a:r>
              <a:rPr lang="en-US" sz="2000" dirty="0" smtClean="0"/>
              <a:t>on-the-fly estimation of an unpredictable security code 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5101371" y="707416"/>
            <a:ext cx="952920" cy="486114"/>
          </a:xfrm>
          <a:prstGeom prst="rect">
            <a:avLst/>
          </a:prstGeom>
          <a:solidFill>
            <a:schemeClr val="accent3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755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" y="373453"/>
            <a:ext cx="8988329" cy="609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849" y="19539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3249" y="34153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649" y="377948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849" y="6010938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849" y="707416"/>
            <a:ext cx="1417068" cy="457240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requires SIS modification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8946" y="4860764"/>
            <a:ext cx="752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------------------------------ </a:t>
            </a:r>
            <a:r>
              <a:rPr lang="en-US" dirty="0" smtClean="0"/>
              <a:t>requires platform motion --------------------------------------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491917" y="1198344"/>
            <a:ext cx="7571260" cy="526982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http://www.gpsworld.com/wp-content/uploads/2013/02/fig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467" y="1708469"/>
            <a:ext cx="4048994" cy="416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054246" y="707416"/>
            <a:ext cx="1498062" cy="486114"/>
          </a:xfrm>
          <a:prstGeom prst="rect">
            <a:avLst/>
          </a:prstGeom>
          <a:solidFill>
            <a:schemeClr val="accent3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94409" y="2073386"/>
            <a:ext cx="3153265" cy="3477354"/>
          </a:xfrm>
          <a:prstGeom prst="rect">
            <a:avLst/>
          </a:prstGeom>
          <a:solidFill>
            <a:schemeClr val="accent3"/>
          </a:solidFill>
        </p:spPr>
        <p:txBody>
          <a:bodyPr wrap="square" lIns="90920" tIns="45462" rIns="90920" bIns="45462">
            <a:spAutoFit/>
          </a:bodyPr>
          <a:lstStyle/>
          <a:p>
            <a:r>
              <a:rPr lang="en-US" sz="2000" dirty="0"/>
              <a:t>E</a:t>
            </a:r>
            <a:r>
              <a:rPr lang="en-US" sz="2000" dirty="0" smtClean="0"/>
              <a:t>ach antenna’s RF signal is independently digitized.  The resulting complex digital streams are weighted and summed to achieve simultaneous beam steering toward any number of SVs.  The SV-specific signals are time-shifted and summed to create the false signal ensemble.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6714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" y="373453"/>
            <a:ext cx="8988329" cy="609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849" y="19539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3249" y="34153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649" y="377948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849" y="6010938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849" y="707416"/>
            <a:ext cx="1417068" cy="457240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requires SIS modification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8946" y="4860764"/>
            <a:ext cx="752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------------------------------ </a:t>
            </a:r>
            <a:r>
              <a:rPr lang="en-US" dirty="0" smtClean="0"/>
              <a:t>requires platform motion --------------------------------------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491917" y="1198344"/>
            <a:ext cx="7571260" cy="52698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Rectangle 12"/>
          <p:cNvSpPr/>
          <p:nvPr/>
        </p:nvSpPr>
        <p:spPr>
          <a:xfrm>
            <a:off x="7542682" y="697791"/>
            <a:ext cx="1510869" cy="486114"/>
          </a:xfrm>
          <a:prstGeom prst="rect">
            <a:avLst/>
          </a:prstGeom>
          <a:solidFill>
            <a:schemeClr val="accent3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ds7-anima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1917" y="1182269"/>
            <a:ext cx="5464544" cy="52859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448927" y="1315182"/>
            <a:ext cx="2566123" cy="5016237"/>
          </a:xfrm>
          <a:prstGeom prst="rect">
            <a:avLst/>
          </a:prstGeom>
          <a:solidFill>
            <a:schemeClr val="accent3"/>
          </a:solidFill>
        </p:spPr>
        <p:txBody>
          <a:bodyPr wrap="square" lIns="90920" tIns="45462" rIns="90920" bIns="45462">
            <a:spAutoFit/>
          </a:bodyPr>
          <a:lstStyle/>
          <a:p>
            <a:r>
              <a:rPr lang="en-US" sz="2000" dirty="0" smtClean="0"/>
              <a:t>A nulling attack annihilates the authentic signal with an antipodal spoofing signal.  Thereafter, no vestige of the authentic signal remains to interact with further spoofing.  The attack can begin instantaneously at a data bit boundary or emerge gradually as shown by the </a:t>
            </a:r>
            <a:r>
              <a:rPr lang="en-US" sz="2000" dirty="0" err="1" smtClean="0"/>
              <a:t>phasor</a:t>
            </a:r>
            <a:r>
              <a:rPr lang="en-US" sz="2000" dirty="0" smtClean="0"/>
              <a:t> interaction in the video.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0147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" y="373453"/>
            <a:ext cx="8988329" cy="609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249" y="34153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649" y="377948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849" y="6010938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849" y="707416"/>
            <a:ext cx="1417068" cy="457240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requires SIS modification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8946" y="4860764"/>
            <a:ext cx="752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------------------------------ </a:t>
            </a:r>
            <a:r>
              <a:rPr lang="en-US" dirty="0" smtClean="0"/>
              <a:t>requires platform motion --------------------------------------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91917" y="1198344"/>
            <a:ext cx="7571260" cy="526982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90843" y="4597400"/>
            <a:ext cx="5082433" cy="1322918"/>
          </a:xfrm>
          <a:prstGeom prst="rect">
            <a:avLst/>
          </a:prstGeom>
          <a:solidFill>
            <a:schemeClr val="accent3"/>
          </a:solidFill>
        </p:spPr>
        <p:txBody>
          <a:bodyPr wrap="square" lIns="90920" tIns="45462" rIns="90920" bIns="45462">
            <a:spAutoFit/>
          </a:bodyPr>
          <a:lstStyle/>
          <a:p>
            <a:pPr algn="ctr"/>
            <a:r>
              <a:rPr lang="en-US" sz="2000" dirty="0"/>
              <a:t>S</a:t>
            </a:r>
            <a:r>
              <a:rPr lang="en-US" sz="2000" dirty="0" smtClean="0"/>
              <a:t>tandard GNSS </a:t>
            </a:r>
            <a:r>
              <a:rPr lang="en-US" sz="2000" dirty="0" err="1" smtClean="0"/>
              <a:t>pseudorange</a:t>
            </a:r>
            <a:r>
              <a:rPr lang="en-US" sz="2000" dirty="0" smtClean="0"/>
              <a:t>, Doppler, carrier phase, and signal strength observables can be analyzed to detect a spoofing attack.  Detection is more powerful for static receivers.</a:t>
            </a:r>
            <a:endParaRPr lang="en-US" sz="20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696" y="1544810"/>
            <a:ext cx="7459579" cy="273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810" y="1604962"/>
            <a:ext cx="3647613" cy="271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078" y="1554439"/>
            <a:ext cx="1430640" cy="380239"/>
          </a:xfrm>
          <a:prstGeom prst="rect">
            <a:avLst/>
          </a:prstGeom>
          <a:solidFill>
            <a:schemeClr val="accent3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849" y="19539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428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" y="373453"/>
            <a:ext cx="8988329" cy="609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249" y="34153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649" y="377948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849" y="6010938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849" y="707416"/>
            <a:ext cx="1417068" cy="457240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requires SIS modification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8946" y="4860764"/>
            <a:ext cx="752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------------------------------ </a:t>
            </a:r>
            <a:r>
              <a:rPr lang="en-US" dirty="0" smtClean="0"/>
              <a:t>requires platform motion --------------------------------------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91917" y="1207969"/>
            <a:ext cx="7571260" cy="526982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990" y="1457925"/>
            <a:ext cx="5959793" cy="306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935411" y="4789900"/>
            <a:ext cx="4832178" cy="1322918"/>
          </a:xfrm>
          <a:prstGeom prst="rect">
            <a:avLst/>
          </a:prstGeom>
          <a:solidFill>
            <a:schemeClr val="accent3"/>
          </a:solidFill>
        </p:spPr>
        <p:txBody>
          <a:bodyPr wrap="square" lIns="90920" tIns="45462" rIns="90920" bIns="45462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ignatures interleaved within navigation data stream.  Authenticates origin of data.</a:t>
            </a:r>
          </a:p>
          <a:p>
            <a:r>
              <a:rPr lang="en-US" sz="2000" dirty="0"/>
              <a:t>N</a:t>
            </a:r>
            <a:r>
              <a:rPr lang="en-US" sz="2000" dirty="0" smtClean="0"/>
              <a:t>o need for secret keys to be stored in the receiver. 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58078" y="1929814"/>
            <a:ext cx="1430640" cy="380239"/>
          </a:xfrm>
          <a:prstGeom prst="rect">
            <a:avLst/>
          </a:prstGeom>
          <a:solidFill>
            <a:schemeClr val="accent3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56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329" y="347536"/>
            <a:ext cx="7073019" cy="52495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54507" y="5819233"/>
            <a:ext cx="6814679" cy="830476"/>
          </a:xfrm>
          <a:prstGeom prst="rect">
            <a:avLst/>
          </a:prstGeom>
          <a:solidFill>
            <a:schemeClr val="accent3"/>
          </a:solidFill>
        </p:spPr>
        <p:txBody>
          <a:bodyPr wrap="square" lIns="90920" tIns="45462" rIns="90920" bIns="45462">
            <a:spAutoFit/>
          </a:bodyPr>
          <a:lstStyle/>
          <a:p>
            <a:pPr algn="ctr"/>
            <a:r>
              <a:rPr lang="en-US" sz="2400" dirty="0" smtClean="0"/>
              <a:t>TechDemoSat-1, launched July, 2014 </a:t>
            </a:r>
          </a:p>
          <a:p>
            <a:pPr algn="ctr"/>
            <a:r>
              <a:rPr lang="en-US" sz="2400" dirty="0" smtClean="0"/>
              <a:t>(SSTL, University of Surrey)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44307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" y="373453"/>
            <a:ext cx="8988329" cy="609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249" y="34153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649" y="377948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849" y="6010938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849" y="707416"/>
            <a:ext cx="1417068" cy="457240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requires SIS modification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8946" y="4860764"/>
            <a:ext cx="752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------------------------------ </a:t>
            </a:r>
            <a:r>
              <a:rPr lang="en-US" dirty="0" smtClean="0"/>
              <a:t>requires platform motion --------------------------------------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91917" y="1198344"/>
            <a:ext cx="7571260" cy="526982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58700" y="4635900"/>
            <a:ext cx="5011233" cy="1322918"/>
          </a:xfrm>
          <a:prstGeom prst="rect">
            <a:avLst/>
          </a:prstGeom>
          <a:solidFill>
            <a:schemeClr val="accent3"/>
          </a:solidFill>
        </p:spPr>
        <p:txBody>
          <a:bodyPr wrap="square" lIns="90920" tIns="45462" rIns="90920" bIns="45462">
            <a:spAutoFit/>
          </a:bodyPr>
          <a:lstStyle/>
          <a:p>
            <a:r>
              <a:rPr lang="en-US" sz="2000" dirty="0" smtClean="0"/>
              <a:t>Received power monitoring: continuous measurement of the total in-band received power.  Requires access to automatic gain control instantaneous </a:t>
            </a:r>
            <a:r>
              <a:rPr lang="en-US" sz="2000" dirty="0" err="1" smtClean="0"/>
              <a:t>setpoint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74849" y="19539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078" y="2295564"/>
            <a:ext cx="1430640" cy="380239"/>
          </a:xfrm>
          <a:prstGeom prst="rect">
            <a:avLst/>
          </a:prstGeom>
          <a:solidFill>
            <a:schemeClr val="accent3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415" y="1599860"/>
            <a:ext cx="7132620" cy="261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975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" y="373453"/>
            <a:ext cx="8988329" cy="609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249" y="34153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649" y="377948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849" y="6010938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849" y="707416"/>
            <a:ext cx="1417068" cy="457240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requires SIS modification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8946" y="4860764"/>
            <a:ext cx="752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------------------------------ </a:t>
            </a:r>
            <a:r>
              <a:rPr lang="en-US" dirty="0" smtClean="0"/>
              <a:t>requires platform motion --------------------------------------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91917" y="1198344"/>
            <a:ext cx="7571260" cy="526982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4849" y="19539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078" y="2661314"/>
            <a:ext cx="1430640" cy="380239"/>
          </a:xfrm>
          <a:prstGeom prst="rect">
            <a:avLst/>
          </a:prstGeom>
          <a:solidFill>
            <a:schemeClr val="accent3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148" y="1291356"/>
            <a:ext cx="5775444" cy="38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607447" y="5146267"/>
            <a:ext cx="7334421" cy="1199808"/>
          </a:xfrm>
          <a:prstGeom prst="rect">
            <a:avLst/>
          </a:prstGeom>
          <a:solidFill>
            <a:schemeClr val="accent3"/>
          </a:solidFill>
        </p:spPr>
        <p:txBody>
          <a:bodyPr wrap="square" lIns="90920" tIns="45462" rIns="90920" bIns="45462">
            <a:spAutoFit/>
          </a:bodyPr>
          <a:lstStyle/>
          <a:p>
            <a:r>
              <a:rPr lang="en-US" dirty="0" smtClean="0"/>
              <a:t>The Pincer defense: Exploit the attacker’s difficulty in preventing distortion when spoofing signals are approximately power-matched to authentic signals; amounts to trapping the </a:t>
            </a:r>
            <a:r>
              <a:rPr lang="en-US" dirty="0" err="1" smtClean="0"/>
              <a:t>spoofer</a:t>
            </a:r>
            <a:r>
              <a:rPr lang="en-US" dirty="0" smtClean="0"/>
              <a:t> between (1) a received power monitor, and (2) a distortion monitor.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8311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" y="373453"/>
            <a:ext cx="8988329" cy="609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1649" y="377948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849" y="6010938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849" y="707416"/>
            <a:ext cx="1417068" cy="457240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requires SIS modification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8946" y="4860764"/>
            <a:ext cx="752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------------------------------ </a:t>
            </a:r>
            <a:r>
              <a:rPr lang="en-US" dirty="0" smtClean="0"/>
              <a:t>requires platform motion --------------------------------------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91917" y="1198344"/>
            <a:ext cx="7571260" cy="526982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86481" y="4516053"/>
            <a:ext cx="5275975" cy="1322918"/>
          </a:xfrm>
          <a:prstGeom prst="rect">
            <a:avLst/>
          </a:prstGeom>
          <a:solidFill>
            <a:schemeClr val="accent3"/>
          </a:solidFill>
        </p:spPr>
        <p:txBody>
          <a:bodyPr wrap="square" lIns="90920" tIns="45462" rIns="90920" bIns="45462">
            <a:spAutoFit/>
          </a:bodyPr>
          <a:lstStyle/>
          <a:p>
            <a:r>
              <a:rPr lang="en-US" sz="2000" dirty="0" smtClean="0"/>
              <a:t>NMA + SCER detection exploits the attacker’s inability to accurately estimate the security code chip values during the first few microseconds after an unpredictable transition.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4849" y="19539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078" y="3392814"/>
            <a:ext cx="1430640" cy="380239"/>
          </a:xfrm>
          <a:prstGeom prst="rect">
            <a:avLst/>
          </a:prstGeom>
          <a:solidFill>
            <a:schemeClr val="accent3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777" y="1600528"/>
            <a:ext cx="7090902" cy="254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4867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" y="373453"/>
            <a:ext cx="8988329" cy="609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249" y="34153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649" y="377948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849" y="6010938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849" y="707416"/>
            <a:ext cx="1417068" cy="457240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requires SIS modification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8946" y="4860764"/>
            <a:ext cx="752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------------------------------ </a:t>
            </a:r>
            <a:r>
              <a:rPr lang="en-US" dirty="0" smtClean="0"/>
              <a:t>requires platform motion --------------------------------------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91917" y="1198344"/>
            <a:ext cx="7571260" cy="526982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nominal</a:t>
            </a:r>
          </a:p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4849" y="19539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931" y="4498673"/>
            <a:ext cx="1430640" cy="380239"/>
          </a:xfrm>
          <a:prstGeom prst="rect">
            <a:avLst/>
          </a:prstGeom>
          <a:solidFill>
            <a:schemeClr val="accent3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319" y="3376574"/>
            <a:ext cx="5566054" cy="236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69" y="1212781"/>
            <a:ext cx="5657204" cy="239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809571" y="5818778"/>
            <a:ext cx="6920537" cy="399588"/>
          </a:xfrm>
          <a:prstGeom prst="rect">
            <a:avLst/>
          </a:prstGeom>
          <a:solidFill>
            <a:schemeClr val="accent3"/>
          </a:solidFill>
        </p:spPr>
        <p:txBody>
          <a:bodyPr wrap="square" lIns="90920" tIns="45462" rIns="90920" bIns="45462">
            <a:spAutoFit/>
          </a:bodyPr>
          <a:lstStyle/>
          <a:p>
            <a:r>
              <a:rPr lang="en-US" sz="2000" dirty="0"/>
              <a:t>P</a:t>
            </a:r>
            <a:r>
              <a:rPr lang="en-US" sz="2000" dirty="0" smtClean="0"/>
              <a:t>ower spectrum analysis is valuable diagnostic for all types of RFI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7854228" y="2036255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nominal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854228" y="4104406"/>
            <a:ext cx="94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spoofed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0024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" y="373453"/>
            <a:ext cx="8988329" cy="609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249" y="34153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649" y="377948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849" y="6010938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849" y="707416"/>
            <a:ext cx="1417068" cy="457240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requires SIS modification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8946" y="4860764"/>
            <a:ext cx="752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------------------------------ </a:t>
            </a:r>
            <a:r>
              <a:rPr lang="en-US" dirty="0" smtClean="0"/>
              <a:t>requires platform motion --------------------------------------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91917" y="1179094"/>
            <a:ext cx="7571260" cy="526982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819910" y="4838025"/>
            <a:ext cx="4928431" cy="1015142"/>
          </a:xfrm>
          <a:prstGeom prst="rect">
            <a:avLst/>
          </a:prstGeom>
          <a:solidFill>
            <a:schemeClr val="accent3"/>
          </a:solidFill>
        </p:spPr>
        <p:txBody>
          <a:bodyPr wrap="square" lIns="90920" tIns="45462" rIns="90920" bIns="45462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poofing signal arriving from a single spatial direction are easily distinguished from spatially diverse authentic GNSS signals.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74849" y="19539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931" y="5230173"/>
            <a:ext cx="1430640" cy="380239"/>
          </a:xfrm>
          <a:prstGeom prst="rect">
            <a:avLst/>
          </a:prstGeom>
          <a:solidFill>
            <a:schemeClr val="accent3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577" y="1672591"/>
            <a:ext cx="3414016" cy="2577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500" y="1812144"/>
            <a:ext cx="3681177" cy="23414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82556" y="4158119"/>
            <a:ext cx="1624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Psiaki</a:t>
            </a:r>
            <a:r>
              <a:rPr lang="en-US" sz="1600" dirty="0" smtClean="0"/>
              <a:t> et al., 2014</a:t>
            </a:r>
          </a:p>
        </p:txBody>
      </p:sp>
    </p:spTree>
    <p:extLst>
      <p:ext uri="{BB962C8B-B14F-4D97-AF65-F5344CB8AC3E}">
        <p14:creationId xmlns:p14="http://schemas.microsoft.com/office/powerpoint/2010/main" val="38581415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" y="373453"/>
            <a:ext cx="8988329" cy="609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849" y="19539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249" y="341533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649" y="3779481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849" y="6010938"/>
            <a:ext cx="1417068" cy="327258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849" y="707416"/>
            <a:ext cx="1417068" cy="457240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requires SIS modification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8946" y="4860764"/>
            <a:ext cx="752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------------------------------ </a:t>
            </a:r>
            <a:r>
              <a:rPr lang="en-US" dirty="0" smtClean="0">
                <a:solidFill>
                  <a:prstClr val="black"/>
                </a:solidFill>
              </a:rPr>
              <a:t>requires platform motion --------------------------------------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9332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73784" y="736428"/>
            <a:ext cx="790232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prstClr val="black"/>
                </a:solidFill>
              </a:rPr>
              <a:t>NMA + SCER detection offers substantial PNT security at low cost</a:t>
            </a:r>
          </a:p>
          <a:p>
            <a:endParaRPr lang="en-US" sz="3200" b="1" i="1" dirty="0">
              <a:solidFill>
                <a:prstClr val="black"/>
              </a:solidFill>
            </a:endParaRPr>
          </a:p>
          <a:p>
            <a:r>
              <a:rPr lang="en-US" sz="3200" b="1" i="1" dirty="0" smtClean="0">
                <a:solidFill>
                  <a:prstClr val="black"/>
                </a:solidFill>
              </a:rPr>
              <a:t>NMA has been advocated for over a decade:</a:t>
            </a:r>
          </a:p>
          <a:p>
            <a:r>
              <a:rPr lang="en-US" sz="3200" b="1" i="1" dirty="0" smtClean="0">
                <a:solidFill>
                  <a:prstClr val="black"/>
                </a:solidFill>
              </a:rPr>
              <a:t>Scott (2003) [10]</a:t>
            </a:r>
          </a:p>
          <a:p>
            <a:r>
              <a:rPr lang="en-US" sz="3200" b="1" i="1" dirty="0" smtClean="0">
                <a:solidFill>
                  <a:prstClr val="black"/>
                </a:solidFill>
              </a:rPr>
              <a:t>Internal MITRE memoranda</a:t>
            </a:r>
          </a:p>
          <a:p>
            <a:r>
              <a:rPr lang="en-US" sz="3200" b="1" i="1" dirty="0" smtClean="0">
                <a:solidFill>
                  <a:prstClr val="black"/>
                </a:solidFill>
              </a:rPr>
              <a:t>Wesson (2012) [5]</a:t>
            </a:r>
          </a:p>
          <a:p>
            <a:r>
              <a:rPr lang="en-US" sz="3200" b="1" i="1" dirty="0" smtClean="0">
                <a:solidFill>
                  <a:prstClr val="black"/>
                </a:solidFill>
              </a:rPr>
              <a:t>Kerns (2014) [6]</a:t>
            </a:r>
          </a:p>
          <a:p>
            <a:endParaRPr lang="en-US" sz="3200" b="1" i="1" dirty="0">
              <a:solidFill>
                <a:prstClr val="black"/>
              </a:solidFill>
            </a:endParaRPr>
          </a:p>
          <a:p>
            <a:r>
              <a:rPr lang="en-US" sz="3200" b="1" i="1" dirty="0" smtClean="0">
                <a:solidFill>
                  <a:prstClr val="black"/>
                </a:solidFill>
              </a:rPr>
              <a:t>No surprise that Europe is moving forward with NMA on Galileo [7]</a:t>
            </a:r>
            <a:endParaRPr lang="en-US" sz="3200" b="1" i="1" dirty="0" smtClean="0">
              <a:solidFill>
                <a:prstClr val="black"/>
              </a:solidFill>
            </a:endParaRPr>
          </a:p>
          <a:p>
            <a:endParaRPr lang="en-US" sz="3200" b="1" i="1" dirty="0" smtClean="0">
              <a:solidFill>
                <a:prstClr val="black"/>
              </a:solidFill>
            </a:endParaRPr>
          </a:p>
          <a:p>
            <a:endParaRPr lang="en-US" sz="32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028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56835" y="190704"/>
            <a:ext cx="2884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3200" b="1" dirty="0" smtClean="0">
                <a:solidFill>
                  <a:prstClr val="black"/>
                </a:solidFill>
              </a:rPr>
              <a:t>NMA on Galileo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2775" y="996854"/>
            <a:ext cx="803708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solidFill>
                  <a:prstClr val="black"/>
                </a:solidFill>
              </a:rPr>
              <a:t>Basic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To be included on E1B open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High rate: 20 security bits per second avg.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Based on TESLA (keys successively revealed after use period)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b="1" u="sng" dirty="0" smtClean="0">
                <a:solidFill>
                  <a:prstClr val="black"/>
                </a:solidFill>
              </a:rPr>
              <a:t>Status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Draft blueprint complete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Over-the-air testing took place in summer 2014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Journal paper forthcoming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8538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7323" y="190704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3200" b="1" dirty="0" smtClean="0">
                <a:solidFill>
                  <a:prstClr val="black"/>
                </a:solidFill>
              </a:rPr>
              <a:t>NMA on GPS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2775" y="736979"/>
            <a:ext cx="843171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prstClr val="black"/>
                </a:solidFill>
              </a:rPr>
              <a:t>May 2015: The University of Texas completed a 2-year contract with the GPSD to develop a blueprint for NMA on GPS.</a:t>
            </a:r>
          </a:p>
          <a:p>
            <a:r>
              <a:rPr lang="en-US" sz="3200" b="1" u="sng" dirty="0" smtClean="0">
                <a:solidFill>
                  <a:prstClr val="black"/>
                </a:solidFill>
              </a:rPr>
              <a:t>Basic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Targeted to CNAV on L2C and L5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Low rate: &lt;1 security bit per second avg.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Hybrid of TESLA and digital signature scheme (e.g., ECDSA, BLS) 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b="1" u="sng" dirty="0" smtClean="0">
                <a:solidFill>
                  <a:prstClr val="black"/>
                </a:solidFill>
              </a:rPr>
              <a:t>Status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Draft blueprint complete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Optimized scheduling across constellation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Receiver demonstrates NMA + SCER det.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Journal paper forthcoming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7317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6744" y="190704"/>
            <a:ext cx="4264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3200" b="1" dirty="0" smtClean="0">
                <a:solidFill>
                  <a:prstClr val="black"/>
                </a:solidFill>
              </a:rPr>
              <a:t>NMA on GPS L2C and L5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2775" y="736979"/>
            <a:ext cx="843171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solidFill>
                  <a:prstClr val="black"/>
                </a:solidFill>
              </a:rPr>
              <a:t>Case For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Low cost to user (software update)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Substantial improvement in PNT security for GPS users worldwide; patches a serious vulnerability in civil GPS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b="1" u="sng" dirty="0" smtClean="0">
                <a:solidFill>
                  <a:prstClr val="black"/>
                </a:solidFill>
              </a:rPr>
              <a:t>Case Against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Narrow uplink pipe leads to long time between authentication (9 minutes; compare Galileo at 10-20 seconds)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Response from industry: “If it’s not on L1, it’s not much use.”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Bad time to be adding requirements to OCX  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073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025" y="576525"/>
            <a:ext cx="6076950" cy="4838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81257" y="5732608"/>
            <a:ext cx="7080971" cy="830476"/>
          </a:xfrm>
          <a:prstGeom prst="rect">
            <a:avLst/>
          </a:prstGeom>
          <a:solidFill>
            <a:schemeClr val="accent3"/>
          </a:solidFill>
        </p:spPr>
        <p:txBody>
          <a:bodyPr wrap="square" lIns="90920" tIns="45462" rIns="90920" bIns="45462">
            <a:spAutoFit/>
          </a:bodyPr>
          <a:lstStyle/>
          <a:p>
            <a:pPr algn="ctr"/>
            <a:r>
              <a:rPr lang="en-US" sz="2400" dirty="0" smtClean="0"/>
              <a:t>Delay-Doppler map used to measure sea state,  detect ice edge, possibly measure soil moisture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37360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72" y="190704"/>
            <a:ext cx="3366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3200" b="1" dirty="0" smtClean="0">
                <a:solidFill>
                  <a:prstClr val="black"/>
                </a:solidFill>
              </a:rPr>
              <a:t>Recommendations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2775" y="996854"/>
            <a:ext cx="843171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prstClr val="black"/>
                </a:solidFill>
              </a:rPr>
              <a:t>Implement NMA on WAAS quadrature channel; provide example for other SBAS.  Much higher SBAS data rate (250 bps) will support short time between authentication.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prstClr val="black"/>
                </a:solidFill>
              </a:rPr>
              <a:t>Digitally sign GPS LNAV </a:t>
            </a:r>
            <a:r>
              <a:rPr lang="en-US" sz="3200" smtClean="0">
                <a:solidFill>
                  <a:prstClr val="black"/>
                </a:solidFill>
              </a:rPr>
              <a:t>data, then </a:t>
            </a:r>
            <a:r>
              <a:rPr lang="en-US" sz="3200" dirty="0" smtClean="0">
                <a:solidFill>
                  <a:prstClr val="black"/>
                </a:solidFill>
              </a:rPr>
              <a:t>broadcast signatures over WAAS quadrature channel: cross authentication.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prstClr val="black"/>
                </a:solidFill>
              </a:rPr>
              <a:t>Encourage GNSS mfrs. to adopt simple receiver-autonomous defenses such as Pincer.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prstClr val="black"/>
                </a:solidFill>
              </a:rPr>
              <a:t>Plan for NMA on L1C.  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351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96" y="308008"/>
            <a:ext cx="8805499" cy="622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285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01" y="1652694"/>
            <a:ext cx="7888100" cy="263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63844" y="2716124"/>
            <a:ext cx="6705174" cy="794464"/>
          </a:xfrm>
          <a:prstGeom prst="rect">
            <a:avLst/>
          </a:prstGeom>
        </p:spPr>
        <p:txBody>
          <a:bodyPr lIns="90920" tIns="45462" rIns="90920" bIns="4546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/>
          </a:p>
          <a:p>
            <a:endParaRPr lang="en-US" sz="3500" b="1" dirty="0"/>
          </a:p>
          <a:p>
            <a:endParaRPr lang="en-US" sz="3500" b="1" dirty="0"/>
          </a:p>
          <a:p>
            <a:endParaRPr lang="en-US" sz="3500" b="1" dirty="0"/>
          </a:p>
          <a:p>
            <a:r>
              <a:rPr lang="en-US" sz="3500" b="1" dirty="0"/>
              <a:t>radionavlab.ae.utexas.edu</a:t>
            </a:r>
          </a:p>
        </p:txBody>
      </p:sp>
    </p:spTree>
    <p:extLst>
      <p:ext uri="{BB962C8B-B14F-4D97-AF65-F5344CB8AC3E}">
        <p14:creationId xmlns:p14="http://schemas.microsoft.com/office/powerpoint/2010/main" val="39491059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007" y="5684483"/>
            <a:ext cx="7822111" cy="1015142"/>
          </a:xfrm>
          <a:prstGeom prst="rect">
            <a:avLst/>
          </a:prstGeom>
          <a:solidFill>
            <a:schemeClr val="accent3"/>
          </a:solidFill>
        </p:spPr>
        <p:txBody>
          <a:bodyPr wrap="square" lIns="90920" tIns="45462" rIns="90920" bIns="45462">
            <a:spAutoFit/>
          </a:bodyPr>
          <a:lstStyle/>
          <a:p>
            <a:pPr algn="ctr"/>
            <a:r>
              <a:rPr lang="en-US" sz="2000" dirty="0" smtClean="0"/>
              <a:t>Autumn 2014: DDMs over eastern Europe exhibit striping corruption. Cause: structured interference in GPS L1 band with structure similar to C/A code.  Similar patterns manifest elsewhere around globe. 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75" y="197414"/>
            <a:ext cx="8777134" cy="5204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515" y="4985895"/>
            <a:ext cx="2639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Martin Unwin (SSTL)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4087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73784" y="736428"/>
            <a:ext cx="790232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prstClr val="black"/>
                </a:solidFill>
              </a:rPr>
              <a:t>Civil GPS spoofing has been demonstrated in the laboratory and in controlled field tests; deliberate hostile spoofing has been detected in the wild.</a:t>
            </a:r>
          </a:p>
          <a:p>
            <a:endParaRPr lang="en-US" sz="3200" b="1" i="1" dirty="0">
              <a:solidFill>
                <a:prstClr val="black"/>
              </a:solidFill>
            </a:endParaRPr>
          </a:p>
          <a:p>
            <a:r>
              <a:rPr lang="en-US" sz="3200" b="1" i="1" dirty="0" smtClean="0">
                <a:solidFill>
                  <a:prstClr val="black"/>
                </a:solidFill>
              </a:rPr>
              <a:t>At present, civil GPS spoofing is a rare, minor nuisance.</a:t>
            </a:r>
          </a:p>
          <a:p>
            <a:endParaRPr lang="en-US" sz="3200" b="1" i="1" dirty="0">
              <a:solidFill>
                <a:prstClr val="black"/>
              </a:solidFill>
            </a:endParaRPr>
          </a:p>
          <a:p>
            <a:r>
              <a:rPr lang="en-US" sz="3200" b="1" i="1" dirty="0" smtClean="0">
                <a:solidFill>
                  <a:prstClr val="black"/>
                </a:solidFill>
              </a:rPr>
              <a:t>But experiments demonstrate that spoofing effects can be serious, especially for critical infrastructure.</a:t>
            </a:r>
            <a:endParaRPr lang="en-US" sz="32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920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5527" y="1612323"/>
            <a:ext cx="77772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i="1" dirty="0" smtClean="0">
              <a:solidFill>
                <a:prstClr val="black"/>
              </a:solidFill>
            </a:endParaRPr>
          </a:p>
          <a:p>
            <a:r>
              <a:rPr lang="en-US" sz="4000" b="1" i="1" dirty="0" smtClean="0">
                <a:solidFill>
                  <a:prstClr val="black"/>
                </a:solidFill>
              </a:rPr>
              <a:t>Is the threat of civil GPS spoofing serious enough to warrant a change to the GPS signal-in-space?</a:t>
            </a:r>
          </a:p>
          <a:p>
            <a:endParaRPr lang="en-US" sz="4000" b="1" i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0079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8152" y="909698"/>
            <a:ext cx="7777212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smtClean="0">
                <a:solidFill>
                  <a:prstClr val="black"/>
                </a:solidFill>
              </a:rPr>
              <a:t>Q1: </a:t>
            </a:r>
            <a:r>
              <a:rPr lang="en-US" sz="4000" b="1" i="1" dirty="0">
                <a:solidFill>
                  <a:prstClr val="black"/>
                </a:solidFill>
              </a:rPr>
              <a:t>How effective are receiver-side spoofing defenses?  </a:t>
            </a:r>
          </a:p>
          <a:p>
            <a:endParaRPr lang="en-US" sz="4000" b="1" i="1" dirty="0" smtClean="0">
              <a:solidFill>
                <a:prstClr val="black"/>
              </a:solidFill>
            </a:endParaRPr>
          </a:p>
          <a:p>
            <a:r>
              <a:rPr lang="en-US" sz="4000" b="1" i="1" dirty="0" smtClean="0">
                <a:solidFill>
                  <a:prstClr val="black"/>
                </a:solidFill>
              </a:rPr>
              <a:t>Q2: </a:t>
            </a:r>
            <a:r>
              <a:rPr lang="en-US" sz="4000" b="1" i="1" dirty="0">
                <a:solidFill>
                  <a:prstClr val="black"/>
                </a:solidFill>
              </a:rPr>
              <a:t>How effective are </a:t>
            </a:r>
            <a:r>
              <a:rPr lang="en-US" sz="4000" b="1" i="1" dirty="0" smtClean="0">
                <a:solidFill>
                  <a:prstClr val="black"/>
                </a:solidFill>
              </a:rPr>
              <a:t>SIS-side </a:t>
            </a:r>
            <a:r>
              <a:rPr lang="en-US" sz="4000" b="1" i="1" dirty="0">
                <a:solidFill>
                  <a:prstClr val="black"/>
                </a:solidFill>
              </a:rPr>
              <a:t>spoofing defenses</a:t>
            </a:r>
            <a:r>
              <a:rPr lang="en-US" sz="4000" b="1" i="1" dirty="0" smtClean="0">
                <a:solidFill>
                  <a:prstClr val="black"/>
                </a:solidFill>
              </a:rPr>
              <a:t>?</a:t>
            </a:r>
          </a:p>
          <a:p>
            <a:endParaRPr lang="en-US" sz="4000" b="1" i="1" dirty="0">
              <a:solidFill>
                <a:prstClr val="black"/>
              </a:solidFill>
            </a:endParaRPr>
          </a:p>
          <a:p>
            <a:r>
              <a:rPr lang="en-US" sz="4000" b="1" i="1" dirty="0" smtClean="0">
                <a:solidFill>
                  <a:prstClr val="black"/>
                </a:solidFill>
              </a:rPr>
              <a:t>Q3: By how much would such defenses increase receiver cost?</a:t>
            </a:r>
          </a:p>
          <a:p>
            <a:endParaRPr lang="en-US" sz="4000" b="1" i="1" dirty="0">
              <a:solidFill>
                <a:prstClr val="black"/>
              </a:solidFill>
            </a:endParaRPr>
          </a:p>
          <a:p>
            <a:r>
              <a:rPr lang="en-US" sz="4000" b="1" i="1" dirty="0" smtClean="0">
                <a:solidFill>
                  <a:prstClr val="black"/>
                </a:solidFill>
              </a:rPr>
              <a:t>  </a:t>
            </a:r>
            <a:endParaRPr lang="en-US" sz="4000" b="1" i="1" dirty="0">
              <a:solidFill>
                <a:prstClr val="black"/>
              </a:solidFill>
            </a:endParaRPr>
          </a:p>
          <a:p>
            <a:endParaRPr lang="en-US" sz="4000" b="1" i="1" dirty="0" smtClean="0">
              <a:solidFill>
                <a:prstClr val="black"/>
              </a:solidFill>
            </a:endParaRPr>
          </a:p>
          <a:p>
            <a:endParaRPr lang="en-US" sz="4000" b="1" i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7362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" y="373453"/>
            <a:ext cx="8988329" cy="609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9245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" y="373453"/>
            <a:ext cx="8988329" cy="609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1501541" y="933656"/>
            <a:ext cx="7488455" cy="105877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Increasing cost of attack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5400000">
            <a:off x="-1077199" y="3501190"/>
            <a:ext cx="5654842" cy="105877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Increasing receiver-side cost of defense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013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CC5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100000"/>
          <a:buFont typeface="Wingdings" pitchFamily="2" charset="2"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CC5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100000"/>
          <a:buFont typeface="Wingdings" pitchFamily="2" charset="2"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14238</TotalTime>
  <Words>1047</Words>
  <Application>Microsoft Office PowerPoint</Application>
  <PresentationFormat>On-screen Show (4:3)</PresentationFormat>
  <Paragraphs>135</Paragraphs>
  <Slides>32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Office Theme</vt:lpstr>
      <vt:lpstr>Edge</vt:lpstr>
      <vt:lpstr>2_Office Theme</vt:lpstr>
      <vt:lpstr>Toughening Techniques for GPS Receivers:  Navigation Message Authentication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todd</dc:creator>
  <cp:lastModifiedBy>Todd Humphreys</cp:lastModifiedBy>
  <cp:revision>565</cp:revision>
  <cp:lastPrinted>2013-02-19T16:59:31Z</cp:lastPrinted>
  <dcterms:created xsi:type="dcterms:W3CDTF">2012-01-25T16:58:21Z</dcterms:created>
  <dcterms:modified xsi:type="dcterms:W3CDTF">2015-06-10T03:37:26Z</dcterms:modified>
</cp:coreProperties>
</file>